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2"/>
  </p:notesMasterIdLst>
  <p:sldIdLst>
    <p:sldId id="415" r:id="rId2"/>
    <p:sldId id="337" r:id="rId3"/>
    <p:sldId id="352" r:id="rId4"/>
    <p:sldId id="328" r:id="rId5"/>
    <p:sldId id="343" r:id="rId6"/>
    <p:sldId id="344" r:id="rId7"/>
    <p:sldId id="346" r:id="rId8"/>
    <p:sldId id="369" r:id="rId9"/>
    <p:sldId id="347" r:id="rId10"/>
    <p:sldId id="348" r:id="rId11"/>
    <p:sldId id="349" r:id="rId12"/>
    <p:sldId id="425" r:id="rId13"/>
    <p:sldId id="430" r:id="rId14"/>
    <p:sldId id="431" r:id="rId15"/>
    <p:sldId id="432" r:id="rId16"/>
    <p:sldId id="433" r:id="rId17"/>
    <p:sldId id="434" r:id="rId18"/>
    <p:sldId id="435" r:id="rId19"/>
    <p:sldId id="436" r:id="rId20"/>
    <p:sldId id="354" r:id="rId21"/>
    <p:sldId id="371" r:id="rId22"/>
    <p:sldId id="409" r:id="rId23"/>
    <p:sldId id="410" r:id="rId24"/>
    <p:sldId id="412" r:id="rId25"/>
    <p:sldId id="413" r:id="rId26"/>
    <p:sldId id="370" r:id="rId27"/>
    <p:sldId id="372" r:id="rId28"/>
    <p:sldId id="373" r:id="rId29"/>
    <p:sldId id="374" r:id="rId30"/>
    <p:sldId id="375" r:id="rId31"/>
    <p:sldId id="376" r:id="rId32"/>
    <p:sldId id="377" r:id="rId33"/>
    <p:sldId id="378" r:id="rId34"/>
    <p:sldId id="380" r:id="rId35"/>
    <p:sldId id="381" r:id="rId36"/>
    <p:sldId id="382" r:id="rId37"/>
    <p:sldId id="383" r:id="rId38"/>
    <p:sldId id="384" r:id="rId39"/>
    <p:sldId id="385" r:id="rId40"/>
    <p:sldId id="386" r:id="rId41"/>
    <p:sldId id="387" r:id="rId42"/>
    <p:sldId id="388" r:id="rId43"/>
    <p:sldId id="389" r:id="rId44"/>
    <p:sldId id="390" r:id="rId45"/>
    <p:sldId id="391" r:id="rId46"/>
    <p:sldId id="392" r:id="rId47"/>
    <p:sldId id="393" r:id="rId48"/>
    <p:sldId id="395" r:id="rId49"/>
    <p:sldId id="396" r:id="rId50"/>
    <p:sldId id="426" r:id="rId51"/>
    <p:sldId id="427" r:id="rId52"/>
    <p:sldId id="428" r:id="rId53"/>
    <p:sldId id="429" r:id="rId54"/>
    <p:sldId id="401" r:id="rId55"/>
    <p:sldId id="402" r:id="rId56"/>
    <p:sldId id="403" r:id="rId57"/>
    <p:sldId id="404" r:id="rId58"/>
    <p:sldId id="405" r:id="rId59"/>
    <p:sldId id="406" r:id="rId60"/>
    <p:sldId id="407" r:id="rId61"/>
    <p:sldId id="414" r:id="rId62"/>
    <p:sldId id="417" r:id="rId63"/>
    <p:sldId id="418" r:id="rId64"/>
    <p:sldId id="419" r:id="rId65"/>
    <p:sldId id="420" r:id="rId66"/>
    <p:sldId id="421" r:id="rId67"/>
    <p:sldId id="422" r:id="rId68"/>
    <p:sldId id="423" r:id="rId69"/>
    <p:sldId id="424" r:id="rId70"/>
    <p:sldId id="416" r:id="rId71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459">
          <p15:clr>
            <a:srgbClr val="A4A3A4"/>
          </p15:clr>
        </p15:guide>
        <p15:guide id="4" pos="38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66"/>
    <a:srgbClr val="006600"/>
    <a:srgbClr val="0000FF"/>
    <a:srgbClr val="770940"/>
    <a:srgbClr val="1C01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493" autoAdjust="0"/>
    <p:restoredTop sz="93570" autoAdjust="0"/>
  </p:normalViewPr>
  <p:slideViewPr>
    <p:cSldViewPr>
      <p:cViewPr varScale="1">
        <p:scale>
          <a:sx n="114" d="100"/>
          <a:sy n="114" d="100"/>
        </p:scale>
        <p:origin x="1470" y="108"/>
      </p:cViewPr>
      <p:guideLst>
        <p:guide orient="horz" pos="2160"/>
        <p:guide pos="2880"/>
        <p:guide orient="horz" pos="459"/>
        <p:guide pos="38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180023" cy="180023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9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F8F0FE-B397-415C-AA9D-A0541DA43714}" type="datetimeFigureOut">
              <a:rPr lang="ko-KR" altLang="en-US" smtClean="0"/>
              <a:pPr/>
              <a:t>2015-04-07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8C47F1-F290-4561-ADAB-951DE960475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86982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 userDrawn="1"/>
        </p:nvSpPr>
        <p:spPr bwMode="auto">
          <a:xfrm>
            <a:off x="0" y="3000372"/>
            <a:ext cx="9144000" cy="3857628"/>
          </a:xfrm>
          <a:prstGeom prst="rect">
            <a:avLst/>
          </a:prstGeom>
          <a:gradFill flip="none" rotWithShape="1">
            <a:gsLst>
              <a:gs pos="17000">
                <a:schemeClr val="bg1">
                  <a:alpha val="0"/>
                </a:schemeClr>
              </a:gs>
              <a:gs pos="65000">
                <a:schemeClr val="bg1">
                  <a:lumMod val="75000"/>
                  <a:shade val="67500"/>
                  <a:satMod val="115000"/>
                  <a:alpha val="66000"/>
                </a:schemeClr>
              </a:gs>
              <a:gs pos="78000">
                <a:schemeClr val="bg1">
                  <a:lumMod val="75000"/>
                  <a:shade val="100000"/>
                  <a:satMod val="115000"/>
                  <a:alpha val="56000"/>
                </a:schemeClr>
              </a:gs>
            </a:gsLst>
            <a:lin ang="5400000" scaled="0"/>
            <a:tileRect/>
          </a:gra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2015-04-07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4337" name="Rectangle 1"/>
          <p:cNvSpPr>
            <a:spLocks noChangeArrowheads="1"/>
          </p:cNvSpPr>
          <p:nvPr userDrawn="1"/>
        </p:nvSpPr>
        <p:spPr bwMode="auto">
          <a:xfrm>
            <a:off x="119031" y="6471713"/>
            <a:ext cx="26670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8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COPYRIGHT© 2014 VATECH Global.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6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ALL RIGHTS RESERVED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 descr="C:\Users\a00291\Desktop\무제-1.bmp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2015-04-07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5" name="Rectangle 1"/>
          <p:cNvSpPr>
            <a:spLocks noChangeArrowheads="1"/>
          </p:cNvSpPr>
          <p:nvPr userDrawn="1"/>
        </p:nvSpPr>
        <p:spPr bwMode="auto">
          <a:xfrm>
            <a:off x="119031" y="6471713"/>
            <a:ext cx="26670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COPYRIGHT© 2014 VATECH Global.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ALL RIGHTS RESERVED </a:t>
            </a:r>
          </a:p>
        </p:txBody>
      </p:sp>
      <p:sp>
        <p:nvSpPr>
          <p:cNvPr id="8" name="도넛 7"/>
          <p:cNvSpPr/>
          <p:nvPr userDrawn="1"/>
        </p:nvSpPr>
        <p:spPr bwMode="auto">
          <a:xfrm>
            <a:off x="395536" y="2852936"/>
            <a:ext cx="3929090" cy="3786214"/>
          </a:xfrm>
          <a:prstGeom prst="donut">
            <a:avLst>
              <a:gd name="adj" fmla="val 8067"/>
            </a:avLst>
          </a:prstGeom>
          <a:solidFill>
            <a:schemeClr val="bg1">
              <a:lumMod val="75000"/>
            </a:schemeClr>
          </a:solidFill>
          <a:ln w="3175">
            <a:noFill/>
            <a:miter lim="800000"/>
            <a:headEnd/>
            <a:tailEnd/>
          </a:ln>
          <a:effectLst>
            <a:outerShdw blurRad="292100" dist="1765300" dir="6840000" sx="99000" sy="99000" algn="ctr" rotWithShape="0">
              <a:schemeClr val="tx1">
                <a:lumMod val="75000"/>
                <a:lumOff val="25000"/>
                <a:alpha val="17000"/>
              </a:schemeClr>
            </a:outerShdw>
            <a:softEdge rad="63500"/>
          </a:effectLst>
          <a:scene3d>
            <a:camera prst="isometricOffAxis1Top">
              <a:rot lat="17931897" lon="17866401" rev="3914403"/>
            </a:camera>
            <a:lightRig rig="balanced" dir="t"/>
          </a:scene3d>
          <a:sp3d extrusionH="19050" prstMaterial="clear">
            <a:bevelT w="177800" h="120650" prst="cross"/>
            <a:bevelB w="31750" h="165100"/>
          </a:sp3d>
        </p:spPr>
        <p:txBody>
          <a:bodyPr wrap="none" rtlCol="0" anchor="ctr"/>
          <a:lstStyle/>
          <a:p>
            <a:pPr algn="ctr"/>
            <a:endParaRPr lang="ko-KR" altLang="en-U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00291\Desktop\무제-7.bmp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32" y="-24"/>
            <a:ext cx="9144064" cy="6858048"/>
          </a:xfrm>
          <a:prstGeom prst="rect">
            <a:avLst/>
          </a:prstGeom>
          <a:noFill/>
        </p:spPr>
      </p:pic>
      <p:sp>
        <p:nvSpPr>
          <p:cNvPr id="8" name="Rectangle 1"/>
          <p:cNvSpPr>
            <a:spLocks noChangeArrowheads="1"/>
          </p:cNvSpPr>
          <p:nvPr userDrawn="1"/>
        </p:nvSpPr>
        <p:spPr bwMode="auto">
          <a:xfrm>
            <a:off x="47593" y="6500834"/>
            <a:ext cx="26670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800" b="1" i="0" u="none" strike="noStrike" cap="none" normalizeH="0" baseline="0" dirty="0" smtClean="0">
                <a:ln>
                  <a:noFill/>
                </a:ln>
                <a:solidFill>
                  <a:srgbClr val="808080"/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COPYRIGHT© 2014 VATECH Global.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600" b="1" i="0" u="none" strike="noStrike" cap="none" normalizeH="0" baseline="0" dirty="0" smtClean="0">
                <a:ln>
                  <a:noFill/>
                </a:ln>
                <a:solidFill>
                  <a:srgbClr val="808080"/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ALL RIGHTS RESERVED</a:t>
            </a:r>
            <a:r>
              <a:rPr kumimoji="1" lang="en-US" altLang="ko-KR" sz="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 </a:t>
            </a:r>
          </a:p>
        </p:txBody>
      </p:sp>
      <p:sp>
        <p:nvSpPr>
          <p:cNvPr id="12" name="Rectangle 1"/>
          <p:cNvSpPr>
            <a:spLocks noChangeArrowheads="1"/>
          </p:cNvSpPr>
          <p:nvPr userDrawn="1"/>
        </p:nvSpPr>
        <p:spPr bwMode="auto">
          <a:xfrm>
            <a:off x="47593" y="6500834"/>
            <a:ext cx="26670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8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COPYRIGHT© 2014 VATECH Global.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6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ALL RIGHTS RESERVED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a00291\Desktop\무제-6.png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Rectangle 1"/>
          <p:cNvSpPr>
            <a:spLocks noChangeArrowheads="1"/>
          </p:cNvSpPr>
          <p:nvPr userDrawn="1"/>
        </p:nvSpPr>
        <p:spPr bwMode="auto">
          <a:xfrm>
            <a:off x="47593" y="6500834"/>
            <a:ext cx="26670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800" b="1" i="0" u="none" strike="noStrike" cap="none" normalizeH="0" baseline="0" dirty="0" smtClean="0">
                <a:ln>
                  <a:noFill/>
                </a:ln>
                <a:solidFill>
                  <a:srgbClr val="808080"/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COPYRIGHT© 2014 VATECH Global.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600" b="1" i="0" u="none" strike="noStrike" cap="none" normalizeH="0" baseline="0" dirty="0" smtClean="0">
                <a:ln>
                  <a:noFill/>
                </a:ln>
                <a:solidFill>
                  <a:srgbClr val="808080"/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ALL RIGHTS RESERVED</a:t>
            </a:r>
            <a:r>
              <a:rPr kumimoji="1" lang="en-US" altLang="ko-KR" sz="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 </a:t>
            </a:r>
          </a:p>
        </p:txBody>
      </p:sp>
      <p:sp>
        <p:nvSpPr>
          <p:cNvPr id="12" name="Rectangle 1"/>
          <p:cNvSpPr>
            <a:spLocks noChangeArrowheads="1"/>
          </p:cNvSpPr>
          <p:nvPr userDrawn="1"/>
        </p:nvSpPr>
        <p:spPr bwMode="auto">
          <a:xfrm>
            <a:off x="47593" y="6500834"/>
            <a:ext cx="26670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8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COPYRIGHT© 2014 VATECH Global.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6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ALL RIGHTS RESERVED </a:t>
            </a:r>
          </a:p>
        </p:txBody>
      </p:sp>
    </p:spTree>
    <p:extLst>
      <p:ext uri="{BB962C8B-B14F-4D97-AF65-F5344CB8AC3E}">
        <p14:creationId xmlns:p14="http://schemas.microsoft.com/office/powerpoint/2010/main" val="4026341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3"/>
          <p:cNvSpPr>
            <a:spLocks noChangeArrowheads="1"/>
          </p:cNvSpPr>
          <p:nvPr userDrawn="1"/>
        </p:nvSpPr>
        <p:spPr bwMode="auto">
          <a:xfrm flipV="1">
            <a:off x="0" y="-71462"/>
            <a:ext cx="9144000" cy="2677050"/>
          </a:xfrm>
          <a:prstGeom prst="flowChartDocument">
            <a:avLst/>
          </a:prstGeom>
          <a:gradFill flip="none" rotWithShape="1">
            <a:gsLst>
              <a:gs pos="0">
                <a:srgbClr val="339966">
                  <a:tint val="66000"/>
                  <a:satMod val="160000"/>
                </a:srgbClr>
              </a:gs>
              <a:gs pos="50000">
                <a:srgbClr val="339966">
                  <a:tint val="44500"/>
                  <a:satMod val="160000"/>
                </a:srgbClr>
              </a:gs>
              <a:gs pos="100000">
                <a:srgbClr val="339966">
                  <a:tint val="23500"/>
                  <a:satMod val="160000"/>
                </a:srgb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scene3d>
            <a:camera prst="orthographicFront">
              <a:rot lat="0" lon="0" rev="10800000"/>
            </a:camera>
            <a:lightRig rig="threePt" dir="t"/>
          </a:scene3d>
        </p:spPr>
        <p:txBody>
          <a:bodyPr wrap="none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o-KR" altLang="en-US"/>
          </a:p>
        </p:txBody>
      </p:sp>
      <p:sp>
        <p:nvSpPr>
          <p:cNvPr id="14" name="직사각형 13"/>
          <p:cNvSpPr/>
          <p:nvPr userDrawn="1"/>
        </p:nvSpPr>
        <p:spPr bwMode="auto">
          <a:xfrm>
            <a:off x="0" y="6357957"/>
            <a:ext cx="9144000" cy="491575"/>
          </a:xfrm>
          <a:prstGeom prst="rect">
            <a:avLst/>
          </a:prstGeom>
          <a:gradFill flip="none" rotWithShape="1">
            <a:gsLst>
              <a:gs pos="0">
                <a:srgbClr val="339966">
                  <a:tint val="66000"/>
                  <a:satMod val="160000"/>
                </a:srgbClr>
              </a:gs>
              <a:gs pos="50000">
                <a:srgbClr val="339966">
                  <a:tint val="44500"/>
                  <a:satMod val="160000"/>
                </a:srgbClr>
              </a:gs>
              <a:gs pos="100000">
                <a:srgbClr val="339966">
                  <a:tint val="23500"/>
                  <a:satMod val="160000"/>
                </a:srgbClr>
              </a:gs>
            </a:gsLst>
            <a:lin ang="18900000" scaled="1"/>
            <a:tileRect/>
          </a:gra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2015-04-07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11" name="Picture 3" descr="D:\03. 기타\배경\배경이미지_3 (홈페이지 메인).jpg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-8467"/>
            <a:ext cx="1357290" cy="519818"/>
          </a:xfrm>
          <a:prstGeom prst="rect">
            <a:avLst/>
          </a:prstGeom>
          <a:noFill/>
        </p:spPr>
      </p:pic>
      <p:sp>
        <p:nvSpPr>
          <p:cNvPr id="12" name="Rectangle 1"/>
          <p:cNvSpPr>
            <a:spLocks noChangeArrowheads="1"/>
          </p:cNvSpPr>
          <p:nvPr userDrawn="1"/>
        </p:nvSpPr>
        <p:spPr bwMode="auto">
          <a:xfrm>
            <a:off x="47593" y="6500834"/>
            <a:ext cx="26670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8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COPYRIGHT© 2014 VATECH Global.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6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ALL RIGHTS RESERVED </a:t>
            </a:r>
          </a:p>
        </p:txBody>
      </p:sp>
      <p:sp>
        <p:nvSpPr>
          <p:cNvPr id="17" name="직사각형 16"/>
          <p:cNvSpPr/>
          <p:nvPr userDrawn="1"/>
        </p:nvSpPr>
        <p:spPr bwMode="auto">
          <a:xfrm>
            <a:off x="0" y="508509"/>
            <a:ext cx="9144000" cy="6297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rtlCol="0" anchor="ctr"/>
          <a:lstStyle/>
          <a:p>
            <a:pPr algn="ctr"/>
            <a:endParaRPr lang="ko-KR" altLang="en-US"/>
          </a:p>
        </p:txBody>
      </p:sp>
      <p:pic>
        <p:nvPicPr>
          <p:cNvPr id="18" name="Picture 7" descr="G:\08_Document\09_Ewoosoft_CI\vatech_W.png"/>
          <p:cNvPicPr>
            <a:picLocks noChangeAspect="1" noChangeArrowheads="1"/>
          </p:cNvPicPr>
          <p:nvPr userDrawn="1"/>
        </p:nvPicPr>
        <p:blipFill>
          <a:blip r:embed="rId3" cstate="screen"/>
          <a:stretch>
            <a:fillRect/>
          </a:stretch>
        </p:blipFill>
        <p:spPr bwMode="auto">
          <a:xfrm>
            <a:off x="8072462" y="6454797"/>
            <a:ext cx="928694" cy="3073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2015-04-07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6" name="직사각형 5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16000">
                <a:schemeClr val="tx1">
                  <a:alpha val="89000"/>
                </a:schemeClr>
              </a:gs>
              <a:gs pos="16000">
                <a:schemeClr val="tx1">
                  <a:alpha val="78000"/>
                </a:schemeClr>
              </a:gs>
              <a:gs pos="83000">
                <a:schemeClr val="tx1">
                  <a:alpha val="97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rtlCol="0" anchor="ctr"/>
          <a:lstStyle/>
          <a:p>
            <a:pPr algn="ctr"/>
            <a:endParaRPr lang="ko-KR" altLang="en-US"/>
          </a:p>
        </p:txBody>
      </p:sp>
      <p:sp>
        <p:nvSpPr>
          <p:cNvPr id="7" name="Rectangle 1"/>
          <p:cNvSpPr>
            <a:spLocks noChangeArrowheads="1"/>
          </p:cNvSpPr>
          <p:nvPr userDrawn="1"/>
        </p:nvSpPr>
        <p:spPr bwMode="auto">
          <a:xfrm>
            <a:off x="47593" y="6500834"/>
            <a:ext cx="26670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COPYRIGHT© 2014 VATECH Global.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ALL RIGHTS RESERVED </a:t>
            </a:r>
          </a:p>
        </p:txBody>
      </p:sp>
      <p:pic>
        <p:nvPicPr>
          <p:cNvPr id="8" name="Picture 2" descr="C:\Users\a00291\Desktop\무제-5.png"/>
          <p:cNvPicPr>
            <a:picLocks noChangeAspect="1" noChangeArrowheads="1"/>
          </p:cNvPicPr>
          <p:nvPr userDrawn="1"/>
        </p:nvPicPr>
        <p:blipFill>
          <a:blip r:embed="rId2" cstate="print">
            <a:lum bright="-100000" contrast="-46000"/>
          </a:blip>
          <a:srcRect l="3724" t="1010" r="28192" b="2021"/>
          <a:stretch>
            <a:fillRect/>
          </a:stretch>
        </p:blipFill>
        <p:spPr bwMode="auto">
          <a:xfrm>
            <a:off x="32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2015-04-07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2015-04-07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2015-04-07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2015-04-07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2015-04-07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 descr="C:\Users\a00291\Desktop\무제-1.bmp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4337" name="Rectangle 1"/>
          <p:cNvSpPr>
            <a:spLocks noChangeArrowheads="1"/>
          </p:cNvSpPr>
          <p:nvPr userDrawn="1"/>
        </p:nvSpPr>
        <p:spPr bwMode="auto">
          <a:xfrm>
            <a:off x="119031" y="6471713"/>
            <a:ext cx="26670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COPYRIGHT© 2014 VATECH Global.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ALL RIGHTS RESERVED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 descr="C:\Users\a00291\Desktop\무제-1.bmp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2" descr="C:\Users\a00291\Desktop\무제-5.png"/>
          <p:cNvPicPr>
            <a:picLocks noChangeAspect="1" noChangeArrowheads="1"/>
          </p:cNvPicPr>
          <p:nvPr userDrawn="1"/>
        </p:nvPicPr>
        <p:blipFill>
          <a:blip r:embed="rId3" cstate="print"/>
          <a:srcRect l="3724" t="1010" r="28192" b="2021"/>
          <a:stretch>
            <a:fillRect/>
          </a:stretch>
        </p:blipFill>
        <p:spPr bwMode="auto">
          <a:xfrm>
            <a:off x="32" y="0"/>
            <a:ext cx="9144000" cy="6858000"/>
          </a:xfrm>
          <a:prstGeom prst="rect">
            <a:avLst/>
          </a:prstGeom>
          <a:noFill/>
        </p:spPr>
      </p:pic>
      <p:sp>
        <p:nvSpPr>
          <p:cNvPr id="14337" name="Rectangle 1"/>
          <p:cNvSpPr>
            <a:spLocks noChangeArrowheads="1"/>
          </p:cNvSpPr>
          <p:nvPr userDrawn="1"/>
        </p:nvSpPr>
        <p:spPr bwMode="auto">
          <a:xfrm>
            <a:off x="119031" y="6471713"/>
            <a:ext cx="26670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COPYRIGHT© 2014 VATECH Global.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ALL RIGHTS RESERVED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02. 업무\2014년\02. 전략과제\13. EM 동영상\pax-i0001.png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893750"/>
            <a:ext cx="4939116" cy="5964250"/>
          </a:xfrm>
          <a:prstGeom prst="rect">
            <a:avLst/>
          </a:prstGeom>
          <a:noFill/>
        </p:spPr>
      </p:pic>
      <p:sp>
        <p:nvSpPr>
          <p:cNvPr id="11" name="직사각형 10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3000"/>
            </a:schemeClr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rtlCol="0" anchor="ctr"/>
          <a:lstStyle/>
          <a:p>
            <a:pPr algn="ctr"/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2015-04-07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0" name="직사각형 9"/>
          <p:cNvSpPr/>
          <p:nvPr userDrawn="1"/>
        </p:nvSpPr>
        <p:spPr bwMode="auto">
          <a:xfrm>
            <a:off x="0" y="3000372"/>
            <a:ext cx="9144000" cy="3857628"/>
          </a:xfrm>
          <a:prstGeom prst="rect">
            <a:avLst/>
          </a:prstGeom>
          <a:gradFill flip="none" rotWithShape="1">
            <a:gsLst>
              <a:gs pos="17000">
                <a:schemeClr val="bg1">
                  <a:alpha val="0"/>
                </a:schemeClr>
              </a:gs>
              <a:gs pos="65000">
                <a:schemeClr val="bg1">
                  <a:lumMod val="75000"/>
                  <a:shade val="67500"/>
                  <a:satMod val="115000"/>
                  <a:alpha val="66000"/>
                </a:schemeClr>
              </a:gs>
              <a:gs pos="78000">
                <a:schemeClr val="bg1">
                  <a:lumMod val="75000"/>
                  <a:shade val="100000"/>
                  <a:satMod val="115000"/>
                  <a:alpha val="56000"/>
                </a:schemeClr>
              </a:gs>
            </a:gsLst>
            <a:lin ang="5400000" scaled="0"/>
            <a:tileRect/>
          </a:gra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rtlCol="0" anchor="ctr"/>
          <a:lstStyle/>
          <a:p>
            <a:pPr algn="ctr"/>
            <a:endParaRPr lang="ko-KR" altLang="en-US"/>
          </a:p>
        </p:txBody>
      </p:sp>
      <p:sp>
        <p:nvSpPr>
          <p:cNvPr id="14337" name="Rectangle 1"/>
          <p:cNvSpPr>
            <a:spLocks noChangeArrowheads="1"/>
          </p:cNvSpPr>
          <p:nvPr userDrawn="1"/>
        </p:nvSpPr>
        <p:spPr bwMode="auto">
          <a:xfrm>
            <a:off x="119031" y="6471713"/>
            <a:ext cx="26670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8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COPYRIGHT© 2014 VATECH Global.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6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ALL RIGHTS RESERVED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00291\Desktop\무제-5.bmp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-27455"/>
            <a:ext cx="9118227" cy="6859588"/>
          </a:xfrm>
          <a:prstGeom prst="rect">
            <a:avLst/>
          </a:prstGeom>
          <a:noFill/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2015-04-07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4337" name="Rectangle 1"/>
          <p:cNvSpPr>
            <a:spLocks noChangeArrowheads="1"/>
          </p:cNvSpPr>
          <p:nvPr userDrawn="1"/>
        </p:nvSpPr>
        <p:spPr bwMode="auto">
          <a:xfrm>
            <a:off x="119031" y="6471713"/>
            <a:ext cx="26670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8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COPYRIGHT© 2014 VATECH Global.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6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ALL RIGHTS RESERVED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C:\Users\a00291\Desktop\이미지\pax-i0004.png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172750" y="1857364"/>
            <a:ext cx="6971251" cy="5000660"/>
          </a:xfrm>
          <a:prstGeom prst="rect">
            <a:avLst/>
          </a:prstGeom>
          <a:noFill/>
        </p:spPr>
      </p:pic>
      <p:sp>
        <p:nvSpPr>
          <p:cNvPr id="11" name="직사각형 10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3000"/>
            </a:schemeClr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rtlCol="0" anchor="ctr"/>
          <a:lstStyle/>
          <a:p>
            <a:pPr algn="ctr"/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0" name="직사각형 9"/>
          <p:cNvSpPr/>
          <p:nvPr userDrawn="1"/>
        </p:nvSpPr>
        <p:spPr bwMode="auto">
          <a:xfrm>
            <a:off x="0" y="3000372"/>
            <a:ext cx="9144000" cy="3857628"/>
          </a:xfrm>
          <a:prstGeom prst="rect">
            <a:avLst/>
          </a:prstGeom>
          <a:gradFill flip="none" rotWithShape="1">
            <a:gsLst>
              <a:gs pos="17000">
                <a:schemeClr val="bg1">
                  <a:alpha val="0"/>
                </a:schemeClr>
              </a:gs>
              <a:gs pos="65000">
                <a:schemeClr val="bg1">
                  <a:lumMod val="75000"/>
                  <a:shade val="67500"/>
                  <a:satMod val="115000"/>
                  <a:alpha val="66000"/>
                </a:schemeClr>
              </a:gs>
              <a:gs pos="78000">
                <a:schemeClr val="bg1">
                  <a:lumMod val="75000"/>
                  <a:shade val="100000"/>
                  <a:satMod val="115000"/>
                  <a:alpha val="56000"/>
                </a:schemeClr>
              </a:gs>
            </a:gsLst>
            <a:lin ang="5400000" scaled="0"/>
            <a:tileRect/>
          </a:gra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rtlCol="0" anchor="ctr"/>
          <a:lstStyle/>
          <a:p>
            <a:pPr algn="ctr"/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2015-04-07</a:t>
            </a:fld>
            <a:endParaRPr lang="ko-KR" altLang="en-US"/>
          </a:p>
        </p:txBody>
      </p:sp>
      <p:sp>
        <p:nvSpPr>
          <p:cNvPr id="14337" name="Rectangle 1"/>
          <p:cNvSpPr>
            <a:spLocks noChangeArrowheads="1"/>
          </p:cNvSpPr>
          <p:nvPr userDrawn="1"/>
        </p:nvSpPr>
        <p:spPr bwMode="auto">
          <a:xfrm>
            <a:off x="119031" y="6471713"/>
            <a:ext cx="26670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8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COPYRIGHT© 2014 VATECH Global.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6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ALL RIGHTS RESERVED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00291\Desktop\무제-3.bmp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4337" name="Rectangle 1"/>
          <p:cNvSpPr>
            <a:spLocks noChangeArrowheads="1"/>
          </p:cNvSpPr>
          <p:nvPr userDrawn="1"/>
        </p:nvSpPr>
        <p:spPr bwMode="auto">
          <a:xfrm>
            <a:off x="119031" y="6471713"/>
            <a:ext cx="26670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8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COPYRIGHT© 2014 VATECH Global.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6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ALL RIGHTS RESERVED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00291\Desktop\무제-3.bmp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8" name="Picture 2" descr="C:\Users\a00291\Desktop\무제-5.png"/>
          <p:cNvPicPr>
            <a:picLocks noChangeAspect="1" noChangeArrowheads="1"/>
          </p:cNvPicPr>
          <p:nvPr userDrawn="1"/>
        </p:nvPicPr>
        <p:blipFill>
          <a:blip r:embed="rId3" cstate="print"/>
          <a:srcRect l="3724" t="1010" r="28192" b="2021"/>
          <a:stretch>
            <a:fillRect/>
          </a:stretch>
        </p:blipFill>
        <p:spPr bwMode="auto">
          <a:xfrm>
            <a:off x="32" y="0"/>
            <a:ext cx="9144000" cy="6858000"/>
          </a:xfrm>
          <a:prstGeom prst="rect">
            <a:avLst/>
          </a:prstGeom>
          <a:noFill/>
        </p:spPr>
      </p:pic>
      <p:sp>
        <p:nvSpPr>
          <p:cNvPr id="14337" name="Rectangle 1"/>
          <p:cNvSpPr>
            <a:spLocks noChangeArrowheads="1"/>
          </p:cNvSpPr>
          <p:nvPr userDrawn="1"/>
        </p:nvSpPr>
        <p:spPr bwMode="auto">
          <a:xfrm>
            <a:off x="119031" y="6471713"/>
            <a:ext cx="26670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8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COPYRIGHT© 2014 VATECH Global.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6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ALL RIGHTS RESERVED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00291\Desktop\무제-3.bmp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Rectangle 1"/>
          <p:cNvSpPr>
            <a:spLocks noChangeArrowheads="1"/>
          </p:cNvSpPr>
          <p:nvPr userDrawn="1"/>
        </p:nvSpPr>
        <p:spPr bwMode="auto">
          <a:xfrm>
            <a:off x="7405707" y="6500834"/>
            <a:ext cx="26670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8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COPYRIGHT© 2014 VATECH Global.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1" lang="en-US" altLang="ko-KR" sz="6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ALL RIGHTS RESERVED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30EDBD-1C2D-4C1E-B459-B60219FAB484}" type="datetimeFigureOut">
              <a:rPr lang="ko-KR" altLang="en-US" smtClean="0"/>
              <a:pPr/>
              <a:t>2015-04-07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6" r:id="rId3"/>
    <p:sldLayoutId id="2147483661" r:id="rId4"/>
    <p:sldLayoutId id="2147483667" r:id="rId5"/>
    <p:sldLayoutId id="2147483662" r:id="rId6"/>
    <p:sldLayoutId id="2147483664" r:id="rId7"/>
    <p:sldLayoutId id="2147483665" r:id="rId8"/>
    <p:sldLayoutId id="2147483650" r:id="rId9"/>
    <p:sldLayoutId id="2147483651" r:id="rId10"/>
    <p:sldLayoutId id="2147483652" r:id="rId11"/>
    <p:sldLayoutId id="2147483660" r:id="rId12"/>
    <p:sldLayoutId id="2147483653" r:id="rId13"/>
    <p:sldLayoutId id="2147483654" r:id="rId14"/>
    <p:sldLayoutId id="2147483655" r:id="rId15"/>
    <p:sldLayoutId id="2147483656" r:id="rId16"/>
    <p:sldLayoutId id="2147483657" r:id="rId17"/>
    <p:sldLayoutId id="2147483658" r:id="rId18"/>
    <p:sldLayoutId id="2147483659" r:id="rId19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4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gif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70.png"/><Relationship Id="rId7" Type="http://schemas.openxmlformats.org/officeDocument/2006/relationships/image" Target="../media/image63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2.png"/><Relationship Id="rId5" Type="http://schemas.openxmlformats.org/officeDocument/2006/relationships/image" Target="../media/image67.png"/><Relationship Id="rId4" Type="http://schemas.openxmlformats.org/officeDocument/2006/relationships/image" Target="../media/image71.png"/><Relationship Id="rId9" Type="http://schemas.openxmlformats.org/officeDocument/2006/relationships/image" Target="../media/image7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3.png"/><Relationship Id="rId7" Type="http://schemas.openxmlformats.org/officeDocument/2006/relationships/image" Target="../media/image7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8.png"/><Relationship Id="rId11" Type="http://schemas.openxmlformats.org/officeDocument/2006/relationships/image" Target="../media/image81.png"/><Relationship Id="rId5" Type="http://schemas.openxmlformats.org/officeDocument/2006/relationships/image" Target="../media/image77.png"/><Relationship Id="rId10" Type="http://schemas.openxmlformats.org/officeDocument/2006/relationships/image" Target="../media/image80.png"/><Relationship Id="rId4" Type="http://schemas.openxmlformats.org/officeDocument/2006/relationships/image" Target="../media/image73.png"/><Relationship Id="rId9" Type="http://schemas.openxmlformats.org/officeDocument/2006/relationships/image" Target="../media/image7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81.png"/><Relationship Id="rId7" Type="http://schemas.openxmlformats.org/officeDocument/2006/relationships/image" Target="../media/image7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4.png"/><Relationship Id="rId11" Type="http://schemas.openxmlformats.org/officeDocument/2006/relationships/image" Target="../media/image86.png"/><Relationship Id="rId5" Type="http://schemas.openxmlformats.org/officeDocument/2006/relationships/image" Target="../media/image63.png"/><Relationship Id="rId10" Type="http://schemas.openxmlformats.org/officeDocument/2006/relationships/image" Target="../media/image85.png"/><Relationship Id="rId4" Type="http://schemas.openxmlformats.org/officeDocument/2006/relationships/image" Target="../media/image83.png"/><Relationship Id="rId9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81.png"/><Relationship Id="rId7" Type="http://schemas.openxmlformats.org/officeDocument/2006/relationships/image" Target="../media/image71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3.png"/><Relationship Id="rId5" Type="http://schemas.openxmlformats.org/officeDocument/2006/relationships/image" Target="../media/image63.png"/><Relationship Id="rId4" Type="http://schemas.openxmlformats.org/officeDocument/2006/relationships/image" Target="../media/image87.png"/><Relationship Id="rId9" Type="http://schemas.openxmlformats.org/officeDocument/2006/relationships/image" Target="../media/image8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103.png"/><Relationship Id="rId7" Type="http://schemas.openxmlformats.org/officeDocument/2006/relationships/image" Target="../media/image71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117.pn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12" Type="http://schemas.openxmlformats.org/officeDocument/2006/relationships/image" Target="../media/image116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0.png"/><Relationship Id="rId11" Type="http://schemas.openxmlformats.org/officeDocument/2006/relationships/image" Target="../media/image115.png"/><Relationship Id="rId5" Type="http://schemas.openxmlformats.org/officeDocument/2006/relationships/image" Target="../media/image109.png"/><Relationship Id="rId10" Type="http://schemas.openxmlformats.org/officeDocument/2006/relationships/image" Target="../media/image114.png"/><Relationship Id="rId4" Type="http://schemas.openxmlformats.org/officeDocument/2006/relationships/image" Target="../media/image108.png"/><Relationship Id="rId9" Type="http://schemas.openxmlformats.org/officeDocument/2006/relationships/image" Target="../media/image113.png"/><Relationship Id="rId14" Type="http://schemas.openxmlformats.org/officeDocument/2006/relationships/image" Target="../media/image11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7" Type="http://schemas.openxmlformats.org/officeDocument/2006/relationships/image" Target="../media/image56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7" Type="http://schemas.openxmlformats.org/officeDocument/2006/relationships/image" Target="../media/image134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9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13" Type="http://schemas.openxmlformats.org/officeDocument/2006/relationships/oleObject" Target="../embeddings/oleObject1.bin"/><Relationship Id="rId18" Type="http://schemas.openxmlformats.org/officeDocument/2006/relationships/image" Target="../media/image150.png"/><Relationship Id="rId3" Type="http://schemas.openxmlformats.org/officeDocument/2006/relationships/image" Target="../media/image140.png"/><Relationship Id="rId21" Type="http://schemas.openxmlformats.org/officeDocument/2006/relationships/image" Target="../media/image153.jpeg"/><Relationship Id="rId7" Type="http://schemas.openxmlformats.org/officeDocument/2006/relationships/image" Target="../media/image142.png"/><Relationship Id="rId12" Type="http://schemas.openxmlformats.org/officeDocument/2006/relationships/image" Target="../media/image147.png"/><Relationship Id="rId17" Type="http://schemas.openxmlformats.org/officeDocument/2006/relationships/oleObject" Target="../embeddings/oleObject2.bin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149.png"/><Relationship Id="rId20" Type="http://schemas.openxmlformats.org/officeDocument/2006/relationships/image" Target="../media/image152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1.png"/><Relationship Id="rId11" Type="http://schemas.openxmlformats.org/officeDocument/2006/relationships/image" Target="../media/image146.png"/><Relationship Id="rId5" Type="http://schemas.openxmlformats.org/officeDocument/2006/relationships/image" Target="../media/image108.png"/><Relationship Id="rId15" Type="http://schemas.openxmlformats.org/officeDocument/2006/relationships/image" Target="../media/image148.png"/><Relationship Id="rId10" Type="http://schemas.openxmlformats.org/officeDocument/2006/relationships/image" Target="../media/image145.png"/><Relationship Id="rId19" Type="http://schemas.openxmlformats.org/officeDocument/2006/relationships/image" Target="../media/image151.jpeg"/><Relationship Id="rId4" Type="http://schemas.openxmlformats.org/officeDocument/2006/relationships/image" Target="../media/image107.png"/><Relationship Id="rId9" Type="http://schemas.openxmlformats.org/officeDocument/2006/relationships/image" Target="../media/image144.png"/><Relationship Id="rId14" Type="http://schemas.openxmlformats.org/officeDocument/2006/relationships/image" Target="../media/image13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154.png"/><Relationship Id="rId7" Type="http://schemas.openxmlformats.org/officeDocument/2006/relationships/image" Target="../media/image158.jpe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7.png"/><Relationship Id="rId5" Type="http://schemas.openxmlformats.org/officeDocument/2006/relationships/image" Target="../media/image156.png"/><Relationship Id="rId10" Type="http://schemas.openxmlformats.org/officeDocument/2006/relationships/image" Target="../media/image67.png"/><Relationship Id="rId4" Type="http://schemas.openxmlformats.org/officeDocument/2006/relationships/image" Target="../media/image155.png"/><Relationship Id="rId9" Type="http://schemas.openxmlformats.org/officeDocument/2006/relationships/image" Target="../media/image7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3" Type="http://schemas.openxmlformats.org/officeDocument/2006/relationships/image" Target="../media/image107.png"/><Relationship Id="rId7" Type="http://schemas.openxmlformats.org/officeDocument/2006/relationships/image" Target="../media/image160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9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Relationship Id="rId9" Type="http://schemas.openxmlformats.org/officeDocument/2006/relationships/image" Target="../media/image16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6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107.png"/><Relationship Id="rId7" Type="http://schemas.openxmlformats.org/officeDocument/2006/relationships/image" Target="../media/image137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5.png"/><Relationship Id="rId5" Type="http://schemas.openxmlformats.org/officeDocument/2006/relationships/image" Target="../media/image136.png"/><Relationship Id="rId4" Type="http://schemas.openxmlformats.org/officeDocument/2006/relationships/image" Target="../media/image10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13" Type="http://schemas.openxmlformats.org/officeDocument/2006/relationships/image" Target="../media/image173.png"/><Relationship Id="rId18" Type="http://schemas.openxmlformats.org/officeDocument/2006/relationships/image" Target="../media/image144.png"/><Relationship Id="rId3" Type="http://schemas.openxmlformats.org/officeDocument/2006/relationships/image" Target="../media/image166.png"/><Relationship Id="rId7" Type="http://schemas.openxmlformats.org/officeDocument/2006/relationships/image" Target="../media/image108.png"/><Relationship Id="rId12" Type="http://schemas.openxmlformats.org/officeDocument/2006/relationships/image" Target="../media/image172.png"/><Relationship Id="rId17" Type="http://schemas.openxmlformats.org/officeDocument/2006/relationships/image" Target="../media/image143.png"/><Relationship Id="rId2" Type="http://schemas.openxmlformats.org/officeDocument/2006/relationships/image" Target="../media/image146.png"/><Relationship Id="rId16" Type="http://schemas.openxmlformats.org/officeDocument/2006/relationships/image" Target="../media/image14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7.png"/><Relationship Id="rId11" Type="http://schemas.openxmlformats.org/officeDocument/2006/relationships/image" Target="../media/image171.png"/><Relationship Id="rId5" Type="http://schemas.openxmlformats.org/officeDocument/2006/relationships/image" Target="../media/image109.png"/><Relationship Id="rId15" Type="http://schemas.openxmlformats.org/officeDocument/2006/relationships/image" Target="../media/image175.png"/><Relationship Id="rId10" Type="http://schemas.openxmlformats.org/officeDocument/2006/relationships/image" Target="../media/image170.png"/><Relationship Id="rId19" Type="http://schemas.openxmlformats.org/officeDocument/2006/relationships/image" Target="../media/image145.png"/><Relationship Id="rId4" Type="http://schemas.openxmlformats.org/officeDocument/2006/relationships/image" Target="../media/image167.png"/><Relationship Id="rId9" Type="http://schemas.openxmlformats.org/officeDocument/2006/relationships/image" Target="../media/image169.png"/><Relationship Id="rId14" Type="http://schemas.openxmlformats.org/officeDocument/2006/relationships/image" Target="../media/image17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png"/><Relationship Id="rId13" Type="http://schemas.openxmlformats.org/officeDocument/2006/relationships/image" Target="../media/image182.jpeg"/><Relationship Id="rId18" Type="http://schemas.openxmlformats.org/officeDocument/2006/relationships/image" Target="../media/image107.png"/><Relationship Id="rId3" Type="http://schemas.openxmlformats.org/officeDocument/2006/relationships/image" Target="../media/image176.png"/><Relationship Id="rId7" Type="http://schemas.openxmlformats.org/officeDocument/2006/relationships/image" Target="../media/image178.png"/><Relationship Id="rId12" Type="http://schemas.openxmlformats.org/officeDocument/2006/relationships/image" Target="../media/image168.png"/><Relationship Id="rId17" Type="http://schemas.openxmlformats.org/officeDocument/2006/relationships/image" Target="../media/image140.png"/><Relationship Id="rId2" Type="http://schemas.openxmlformats.org/officeDocument/2006/relationships/image" Target="../media/image146.png"/><Relationship Id="rId16" Type="http://schemas.openxmlformats.org/officeDocument/2006/relationships/image" Target="../media/image14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4.png"/><Relationship Id="rId11" Type="http://schemas.openxmlformats.org/officeDocument/2006/relationships/image" Target="../media/image181.jpeg"/><Relationship Id="rId5" Type="http://schemas.openxmlformats.org/officeDocument/2006/relationships/image" Target="../media/image173.png"/><Relationship Id="rId15" Type="http://schemas.openxmlformats.org/officeDocument/2006/relationships/image" Target="../media/image144.png"/><Relationship Id="rId10" Type="http://schemas.openxmlformats.org/officeDocument/2006/relationships/image" Target="../media/image180.png"/><Relationship Id="rId19" Type="http://schemas.openxmlformats.org/officeDocument/2006/relationships/image" Target="../media/image108.png"/><Relationship Id="rId4" Type="http://schemas.openxmlformats.org/officeDocument/2006/relationships/image" Target="../media/image177.png"/><Relationship Id="rId9" Type="http://schemas.openxmlformats.org/officeDocument/2006/relationships/image" Target="../media/image149.png"/><Relationship Id="rId14" Type="http://schemas.openxmlformats.org/officeDocument/2006/relationships/image" Target="../media/image14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png"/><Relationship Id="rId3" Type="http://schemas.openxmlformats.org/officeDocument/2006/relationships/image" Target="../media/image63.png"/><Relationship Id="rId7" Type="http://schemas.openxmlformats.org/officeDocument/2006/relationships/image" Target="../media/image186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5.png"/><Relationship Id="rId11" Type="http://schemas.openxmlformats.org/officeDocument/2006/relationships/image" Target="../media/image188.png"/><Relationship Id="rId5" Type="http://schemas.openxmlformats.org/officeDocument/2006/relationships/image" Target="../media/image146.png"/><Relationship Id="rId10" Type="http://schemas.openxmlformats.org/officeDocument/2006/relationships/image" Target="../media/image67.png"/><Relationship Id="rId4" Type="http://schemas.openxmlformats.org/officeDocument/2006/relationships/image" Target="../media/image184.png"/><Relationship Id="rId9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gif"/><Relationship Id="rId9" Type="http://schemas.openxmlformats.org/officeDocument/2006/relationships/image" Target="../media/image2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openxmlformats.org/officeDocument/2006/relationships/image" Target="../media/image190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9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9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5.png"/><Relationship Id="rId5" Type="http://schemas.openxmlformats.org/officeDocument/2006/relationships/image" Target="../media/image194.png"/><Relationship Id="rId4" Type="http://schemas.openxmlformats.org/officeDocument/2006/relationships/image" Target="../media/image108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13" Type="http://schemas.openxmlformats.org/officeDocument/2006/relationships/image" Target="../media/image139.png"/><Relationship Id="rId18" Type="http://schemas.openxmlformats.org/officeDocument/2006/relationships/image" Target="../media/image168.png"/><Relationship Id="rId26" Type="http://schemas.openxmlformats.org/officeDocument/2006/relationships/image" Target="../media/image67.png"/><Relationship Id="rId3" Type="http://schemas.openxmlformats.org/officeDocument/2006/relationships/image" Target="../media/image146.png"/><Relationship Id="rId21" Type="http://schemas.openxmlformats.org/officeDocument/2006/relationships/image" Target="../media/image144.png"/><Relationship Id="rId7" Type="http://schemas.openxmlformats.org/officeDocument/2006/relationships/image" Target="../media/image198.png"/><Relationship Id="rId12" Type="http://schemas.openxmlformats.org/officeDocument/2006/relationships/oleObject" Target="../embeddings/oleObject3.bin"/><Relationship Id="rId17" Type="http://schemas.openxmlformats.org/officeDocument/2006/relationships/image" Target="../media/image202.png"/><Relationship Id="rId25" Type="http://schemas.openxmlformats.org/officeDocument/2006/relationships/image" Target="../media/image71.png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201.png"/><Relationship Id="rId20" Type="http://schemas.openxmlformats.org/officeDocument/2006/relationships/image" Target="../media/image143.png"/><Relationship Id="rId1" Type="http://schemas.openxmlformats.org/officeDocument/2006/relationships/vmlDrawing" Target="../drawings/vmlDrawing2.vml"/><Relationship Id="rId6" Type="http://schemas.openxmlformats.org/officeDocument/2006/relationships/image" Target="../media/image197.png"/><Relationship Id="rId11" Type="http://schemas.openxmlformats.org/officeDocument/2006/relationships/image" Target="../media/image147.png"/><Relationship Id="rId24" Type="http://schemas.openxmlformats.org/officeDocument/2006/relationships/image" Target="../media/image63.png"/><Relationship Id="rId5" Type="http://schemas.openxmlformats.org/officeDocument/2006/relationships/image" Target="../media/image196.jpeg"/><Relationship Id="rId15" Type="http://schemas.openxmlformats.org/officeDocument/2006/relationships/image" Target="../media/image151.jpeg"/><Relationship Id="rId23" Type="http://schemas.openxmlformats.org/officeDocument/2006/relationships/image" Target="../media/image204.png"/><Relationship Id="rId10" Type="http://schemas.openxmlformats.org/officeDocument/2006/relationships/image" Target="../media/image200.jpeg"/><Relationship Id="rId19" Type="http://schemas.openxmlformats.org/officeDocument/2006/relationships/image" Target="../media/image203.png"/><Relationship Id="rId4" Type="http://schemas.openxmlformats.org/officeDocument/2006/relationships/image" Target="../media/image185.png"/><Relationship Id="rId9" Type="http://schemas.openxmlformats.org/officeDocument/2006/relationships/image" Target="../media/image199.png"/><Relationship Id="rId14" Type="http://schemas.openxmlformats.org/officeDocument/2006/relationships/image" Target="../media/image150.png"/><Relationship Id="rId22" Type="http://schemas.openxmlformats.org/officeDocument/2006/relationships/image" Target="../media/image145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3.png"/><Relationship Id="rId7" Type="http://schemas.openxmlformats.org/officeDocument/2006/relationships/image" Target="../media/image71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5.png"/><Relationship Id="rId5" Type="http://schemas.openxmlformats.org/officeDocument/2006/relationships/image" Target="../media/image103.png"/><Relationship Id="rId4" Type="http://schemas.openxmlformats.org/officeDocument/2006/relationships/image" Target="../media/image205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13" Type="http://schemas.openxmlformats.org/officeDocument/2006/relationships/image" Target="../media/image215.png"/><Relationship Id="rId3" Type="http://schemas.openxmlformats.org/officeDocument/2006/relationships/image" Target="../media/image107.png"/><Relationship Id="rId7" Type="http://schemas.openxmlformats.org/officeDocument/2006/relationships/image" Target="../media/image209.jpeg"/><Relationship Id="rId12" Type="http://schemas.openxmlformats.org/officeDocument/2006/relationships/image" Target="../media/image214.png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08.png"/><Relationship Id="rId11" Type="http://schemas.openxmlformats.org/officeDocument/2006/relationships/image" Target="../media/image213.png"/><Relationship Id="rId5" Type="http://schemas.openxmlformats.org/officeDocument/2006/relationships/image" Target="../media/image207.png"/><Relationship Id="rId10" Type="http://schemas.openxmlformats.org/officeDocument/2006/relationships/image" Target="../media/image212.png"/><Relationship Id="rId4" Type="http://schemas.openxmlformats.org/officeDocument/2006/relationships/image" Target="../media/image108.png"/><Relationship Id="rId9" Type="http://schemas.openxmlformats.org/officeDocument/2006/relationships/image" Target="../media/image211.png"/><Relationship Id="rId14" Type="http://schemas.openxmlformats.org/officeDocument/2006/relationships/image" Target="../media/image21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7" Type="http://schemas.openxmlformats.org/officeDocument/2006/relationships/image" Target="../media/image218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17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13" Type="http://schemas.openxmlformats.org/officeDocument/2006/relationships/image" Target="../media/image228.png"/><Relationship Id="rId3" Type="http://schemas.openxmlformats.org/officeDocument/2006/relationships/image" Target="../media/image220.png"/><Relationship Id="rId7" Type="http://schemas.openxmlformats.org/officeDocument/2006/relationships/image" Target="../media/image126.png"/><Relationship Id="rId12" Type="http://schemas.openxmlformats.org/officeDocument/2006/relationships/image" Target="../media/image227.png"/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3.png"/><Relationship Id="rId11" Type="http://schemas.openxmlformats.org/officeDocument/2006/relationships/image" Target="../media/image226.png"/><Relationship Id="rId5" Type="http://schemas.openxmlformats.org/officeDocument/2006/relationships/image" Target="../media/image222.png"/><Relationship Id="rId10" Type="http://schemas.openxmlformats.org/officeDocument/2006/relationships/image" Target="../media/image225.png"/><Relationship Id="rId4" Type="http://schemas.openxmlformats.org/officeDocument/2006/relationships/image" Target="../media/image221.png"/><Relationship Id="rId9" Type="http://schemas.openxmlformats.org/officeDocument/2006/relationships/image" Target="../media/image22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229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1.png"/><Relationship Id="rId5" Type="http://schemas.openxmlformats.org/officeDocument/2006/relationships/image" Target="../media/image230.png"/><Relationship Id="rId4" Type="http://schemas.openxmlformats.org/officeDocument/2006/relationships/image" Target="../media/image108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7.png"/><Relationship Id="rId13" Type="http://schemas.openxmlformats.org/officeDocument/2006/relationships/image" Target="../media/image239.png"/><Relationship Id="rId3" Type="http://schemas.openxmlformats.org/officeDocument/2006/relationships/image" Target="../media/image232.png"/><Relationship Id="rId7" Type="http://schemas.openxmlformats.org/officeDocument/2006/relationships/image" Target="../media/image236.jpeg"/><Relationship Id="rId12" Type="http://schemas.openxmlformats.org/officeDocument/2006/relationships/image" Target="../media/image145.png"/><Relationship Id="rId17" Type="http://schemas.openxmlformats.org/officeDocument/2006/relationships/image" Target="../media/image242.png"/><Relationship Id="rId2" Type="http://schemas.openxmlformats.org/officeDocument/2006/relationships/image" Target="../media/image146.png"/><Relationship Id="rId16" Type="http://schemas.openxmlformats.org/officeDocument/2006/relationships/image" Target="../media/image24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5.png"/><Relationship Id="rId11" Type="http://schemas.openxmlformats.org/officeDocument/2006/relationships/image" Target="../media/image144.png"/><Relationship Id="rId5" Type="http://schemas.openxmlformats.org/officeDocument/2006/relationships/image" Target="../media/image234.png"/><Relationship Id="rId15" Type="http://schemas.openxmlformats.org/officeDocument/2006/relationships/image" Target="../media/image240.png"/><Relationship Id="rId10" Type="http://schemas.openxmlformats.org/officeDocument/2006/relationships/image" Target="../media/image143.png"/><Relationship Id="rId4" Type="http://schemas.openxmlformats.org/officeDocument/2006/relationships/image" Target="../media/image233.png"/><Relationship Id="rId9" Type="http://schemas.openxmlformats.org/officeDocument/2006/relationships/image" Target="../media/image238.jpeg"/><Relationship Id="rId14" Type="http://schemas.openxmlformats.org/officeDocument/2006/relationships/image" Target="../media/image6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8.png"/><Relationship Id="rId13" Type="http://schemas.openxmlformats.org/officeDocument/2006/relationships/image" Target="../media/image252.png"/><Relationship Id="rId3" Type="http://schemas.openxmlformats.org/officeDocument/2006/relationships/image" Target="../media/image243.png"/><Relationship Id="rId7" Type="http://schemas.openxmlformats.org/officeDocument/2006/relationships/image" Target="../media/image247.png"/><Relationship Id="rId12" Type="http://schemas.openxmlformats.org/officeDocument/2006/relationships/image" Target="../media/image251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46.png"/><Relationship Id="rId11" Type="http://schemas.openxmlformats.org/officeDocument/2006/relationships/image" Target="../media/image108.png"/><Relationship Id="rId5" Type="http://schemas.openxmlformats.org/officeDocument/2006/relationships/image" Target="../media/image245.png"/><Relationship Id="rId10" Type="http://schemas.openxmlformats.org/officeDocument/2006/relationships/image" Target="../media/image250.png"/><Relationship Id="rId4" Type="http://schemas.openxmlformats.org/officeDocument/2006/relationships/image" Target="../media/image244.png"/><Relationship Id="rId9" Type="http://schemas.openxmlformats.org/officeDocument/2006/relationships/image" Target="../media/image249.png"/><Relationship Id="rId14" Type="http://schemas.openxmlformats.org/officeDocument/2006/relationships/image" Target="../media/image253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.png"/><Relationship Id="rId13" Type="http://schemas.openxmlformats.org/officeDocument/2006/relationships/image" Target="../media/image257.jpeg"/><Relationship Id="rId3" Type="http://schemas.openxmlformats.org/officeDocument/2006/relationships/image" Target="../media/image245.png"/><Relationship Id="rId7" Type="http://schemas.openxmlformats.org/officeDocument/2006/relationships/image" Target="../media/image248.png"/><Relationship Id="rId12" Type="http://schemas.openxmlformats.org/officeDocument/2006/relationships/image" Target="../media/image256.jpeg"/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54.png"/><Relationship Id="rId11" Type="http://schemas.openxmlformats.org/officeDocument/2006/relationships/image" Target="../media/image252.png"/><Relationship Id="rId5" Type="http://schemas.openxmlformats.org/officeDocument/2006/relationships/image" Target="../media/image246.png"/><Relationship Id="rId15" Type="http://schemas.openxmlformats.org/officeDocument/2006/relationships/image" Target="../media/image253.png"/><Relationship Id="rId10" Type="http://schemas.openxmlformats.org/officeDocument/2006/relationships/image" Target="../media/image255.png"/><Relationship Id="rId4" Type="http://schemas.openxmlformats.org/officeDocument/2006/relationships/image" Target="../media/image146.png"/><Relationship Id="rId9" Type="http://schemas.openxmlformats.org/officeDocument/2006/relationships/image" Target="../media/image108.png"/><Relationship Id="rId14" Type="http://schemas.openxmlformats.org/officeDocument/2006/relationships/image" Target="../media/image258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2.png"/><Relationship Id="rId13" Type="http://schemas.openxmlformats.org/officeDocument/2006/relationships/image" Target="../media/image250.png"/><Relationship Id="rId3" Type="http://schemas.openxmlformats.org/officeDocument/2006/relationships/image" Target="../media/image245.png"/><Relationship Id="rId7" Type="http://schemas.openxmlformats.org/officeDocument/2006/relationships/image" Target="../media/image259.png"/><Relationship Id="rId12" Type="http://schemas.openxmlformats.org/officeDocument/2006/relationships/image" Target="../media/image248.png"/><Relationship Id="rId17" Type="http://schemas.openxmlformats.org/officeDocument/2006/relationships/image" Target="../media/image253.png"/><Relationship Id="rId2" Type="http://schemas.openxmlformats.org/officeDocument/2006/relationships/image" Target="../media/image244.png"/><Relationship Id="rId16" Type="http://schemas.openxmlformats.org/officeDocument/2006/relationships/image" Target="../media/image263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6.png"/><Relationship Id="rId11" Type="http://schemas.openxmlformats.org/officeDocument/2006/relationships/image" Target="../media/image261.jpeg"/><Relationship Id="rId5" Type="http://schemas.openxmlformats.org/officeDocument/2006/relationships/image" Target="../media/image254.png"/><Relationship Id="rId15" Type="http://schemas.openxmlformats.org/officeDocument/2006/relationships/image" Target="../media/image262.jpeg"/><Relationship Id="rId10" Type="http://schemas.openxmlformats.org/officeDocument/2006/relationships/image" Target="../media/image255.png"/><Relationship Id="rId4" Type="http://schemas.openxmlformats.org/officeDocument/2006/relationships/image" Target="../media/image246.png"/><Relationship Id="rId9" Type="http://schemas.openxmlformats.org/officeDocument/2006/relationships/image" Target="../media/image260.png"/><Relationship Id="rId14" Type="http://schemas.openxmlformats.org/officeDocument/2006/relationships/image" Target="../media/image108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8.png"/><Relationship Id="rId13" Type="http://schemas.openxmlformats.org/officeDocument/2006/relationships/image" Target="../media/image257.jpeg"/><Relationship Id="rId3" Type="http://schemas.openxmlformats.org/officeDocument/2006/relationships/image" Target="../media/image245.png"/><Relationship Id="rId7" Type="http://schemas.openxmlformats.org/officeDocument/2006/relationships/image" Target="../media/image265.png"/><Relationship Id="rId12" Type="http://schemas.openxmlformats.org/officeDocument/2006/relationships/image" Target="../media/image252.png"/><Relationship Id="rId17" Type="http://schemas.openxmlformats.org/officeDocument/2006/relationships/image" Target="../media/image253.png"/><Relationship Id="rId2" Type="http://schemas.openxmlformats.org/officeDocument/2006/relationships/image" Target="../media/image244.png"/><Relationship Id="rId16" Type="http://schemas.openxmlformats.org/officeDocument/2006/relationships/image" Target="../media/image268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4.png"/><Relationship Id="rId11" Type="http://schemas.openxmlformats.org/officeDocument/2006/relationships/image" Target="../media/image255.png"/><Relationship Id="rId5" Type="http://schemas.openxmlformats.org/officeDocument/2006/relationships/image" Target="../media/image146.png"/><Relationship Id="rId15" Type="http://schemas.openxmlformats.org/officeDocument/2006/relationships/image" Target="../media/image267.jpeg"/><Relationship Id="rId10" Type="http://schemas.openxmlformats.org/officeDocument/2006/relationships/image" Target="../media/image108.png"/><Relationship Id="rId4" Type="http://schemas.openxmlformats.org/officeDocument/2006/relationships/image" Target="../media/image254.png"/><Relationship Id="rId9" Type="http://schemas.openxmlformats.org/officeDocument/2006/relationships/image" Target="../media/image250.png"/><Relationship Id="rId14" Type="http://schemas.openxmlformats.org/officeDocument/2006/relationships/image" Target="../media/image26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26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1.png"/><Relationship Id="rId5" Type="http://schemas.openxmlformats.org/officeDocument/2006/relationships/image" Target="../media/image105.png"/><Relationship Id="rId4" Type="http://schemas.openxmlformats.org/officeDocument/2006/relationships/image" Target="../media/image10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7" Type="http://schemas.openxmlformats.org/officeDocument/2006/relationships/image" Target="../media/image56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8.png"/><Relationship Id="rId5" Type="http://schemas.openxmlformats.org/officeDocument/2006/relationships/image" Target="../media/image126.png"/><Relationship Id="rId4" Type="http://schemas.openxmlformats.org/officeDocument/2006/relationships/image" Target="../media/image27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73.png"/><Relationship Id="rId4" Type="http://schemas.openxmlformats.org/officeDocument/2006/relationships/image" Target="../media/image27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3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13" Type="http://schemas.openxmlformats.org/officeDocument/2006/relationships/oleObject" Target="../embeddings/oleObject4.bin"/><Relationship Id="rId18" Type="http://schemas.openxmlformats.org/officeDocument/2006/relationships/image" Target="../media/image275.png"/><Relationship Id="rId3" Type="http://schemas.openxmlformats.org/officeDocument/2006/relationships/image" Target="../media/image140.png"/><Relationship Id="rId21" Type="http://schemas.openxmlformats.org/officeDocument/2006/relationships/image" Target="../media/image278.png"/><Relationship Id="rId7" Type="http://schemas.openxmlformats.org/officeDocument/2006/relationships/image" Target="../media/image142.png"/><Relationship Id="rId12" Type="http://schemas.openxmlformats.org/officeDocument/2006/relationships/image" Target="../media/image147.png"/><Relationship Id="rId17" Type="http://schemas.openxmlformats.org/officeDocument/2006/relationships/image" Target="../media/image274.png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151.jpeg"/><Relationship Id="rId20" Type="http://schemas.openxmlformats.org/officeDocument/2006/relationships/image" Target="../media/image277.png"/><Relationship Id="rId1" Type="http://schemas.openxmlformats.org/officeDocument/2006/relationships/vmlDrawing" Target="../drawings/vmlDrawing3.vml"/><Relationship Id="rId6" Type="http://schemas.openxmlformats.org/officeDocument/2006/relationships/image" Target="../media/image141.png"/><Relationship Id="rId11" Type="http://schemas.openxmlformats.org/officeDocument/2006/relationships/image" Target="../media/image146.png"/><Relationship Id="rId5" Type="http://schemas.openxmlformats.org/officeDocument/2006/relationships/image" Target="../media/image108.png"/><Relationship Id="rId15" Type="http://schemas.openxmlformats.org/officeDocument/2006/relationships/image" Target="../media/image150.png"/><Relationship Id="rId10" Type="http://schemas.openxmlformats.org/officeDocument/2006/relationships/image" Target="../media/image145.png"/><Relationship Id="rId19" Type="http://schemas.openxmlformats.org/officeDocument/2006/relationships/image" Target="../media/image276.png"/><Relationship Id="rId4" Type="http://schemas.openxmlformats.org/officeDocument/2006/relationships/image" Target="../media/image107.png"/><Relationship Id="rId9" Type="http://schemas.openxmlformats.org/officeDocument/2006/relationships/image" Target="../media/image144.png"/><Relationship Id="rId14" Type="http://schemas.openxmlformats.org/officeDocument/2006/relationships/image" Target="../media/image13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7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7.png"/><Relationship Id="rId5" Type="http://schemas.openxmlformats.org/officeDocument/2006/relationships/image" Target="../media/image71.png"/><Relationship Id="rId4" Type="http://schemas.openxmlformats.org/officeDocument/2006/relationships/image" Target="../media/image28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59.png"/><Relationship Id="rId4" Type="http://schemas.openxmlformats.org/officeDocument/2006/relationships/slide" Target="slide20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1.png"/><Relationship Id="rId1" Type="http://schemas.openxmlformats.org/officeDocument/2006/relationships/slideLayout" Target="../slideLayouts/slideLayout1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1.png"/><Relationship Id="rId1" Type="http://schemas.openxmlformats.org/officeDocument/2006/relationships/slideLayout" Target="../slideLayouts/slideLayout1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1.png"/><Relationship Id="rId1" Type="http://schemas.openxmlformats.org/officeDocument/2006/relationships/slideLayout" Target="../slideLayouts/slideLayout1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1.png"/><Relationship Id="rId1" Type="http://schemas.openxmlformats.org/officeDocument/2006/relationships/slideLayout" Target="../slideLayouts/slideLayout1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1.png"/><Relationship Id="rId1" Type="http://schemas.openxmlformats.org/officeDocument/2006/relationships/slideLayout" Target="../slideLayouts/slideLayout1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1.png"/><Relationship Id="rId1" Type="http://schemas.openxmlformats.org/officeDocument/2006/relationships/slideLayout" Target="../slideLayouts/slideLayout1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28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D:\00. 기술지원팀 140901\Product Image\Latest\PaX-i3D Green\컨텐츠 작업\Green_OS_wide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381154"/>
            <a:ext cx="4000496" cy="5333994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180606" y="2928934"/>
            <a:ext cx="43534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b="1" spc="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cs typeface="Arial" pitchFamily="34" charset="0"/>
              </a:rPr>
              <a:t>Product &amp; System</a:t>
            </a:r>
          </a:p>
        </p:txBody>
      </p:sp>
      <p:pic>
        <p:nvPicPr>
          <p:cNvPr id="13" name="Picture 4" descr="D:\02. 업무\2014년\02. 전략과제\13. EM 동영상\작업파일\새 폴더\그림1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1406" y="3778245"/>
            <a:ext cx="3079755" cy="3079755"/>
          </a:xfrm>
          <a:prstGeom prst="rect">
            <a:avLst/>
          </a:prstGeom>
          <a:noFill/>
        </p:spPr>
      </p:pic>
      <p:sp>
        <p:nvSpPr>
          <p:cNvPr id="14" name="대각선 방향의 모서리가 둥근 사각형 13"/>
          <p:cNvSpPr/>
          <p:nvPr/>
        </p:nvSpPr>
        <p:spPr>
          <a:xfrm>
            <a:off x="6030594" y="3571876"/>
            <a:ext cx="2485822" cy="714851"/>
          </a:xfrm>
          <a:prstGeom prst="round2DiagRect">
            <a:avLst>
              <a:gd name="adj1" fmla="val 31601"/>
              <a:gd name="adj2" fmla="val 0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1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1">
                  <a:lumMod val="60000"/>
                  <a:lumOff val="4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altLang="ko-KR" sz="32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User Guide</a:t>
            </a:r>
            <a:endParaRPr lang="ko-KR" altLang="en-US" sz="3200" b="1" dirty="0">
              <a:solidFill>
                <a:schemeClr val="bg1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grpSp>
        <p:nvGrpSpPr>
          <p:cNvPr id="2" name="그룹 37"/>
          <p:cNvGrpSpPr/>
          <p:nvPr/>
        </p:nvGrpSpPr>
        <p:grpSpPr>
          <a:xfrm>
            <a:off x="7786710" y="6417254"/>
            <a:ext cx="1213034" cy="369332"/>
            <a:chOff x="383284" y="4870823"/>
            <a:chExt cx="1213034" cy="369332"/>
          </a:xfrm>
        </p:grpSpPr>
        <p:sp>
          <p:nvSpPr>
            <p:cNvPr id="18" name="줄무늬가 있는 오른쪽 화살표 17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itchFamily="34" charset="0"/>
                  <a:ea typeface="+mj-ea"/>
                  <a:cs typeface="Arial" pitchFamily="34" charset="0"/>
                </a:rPr>
                <a:t>NEXT</a:t>
              </a:r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+mj-ea"/>
                <a:cs typeface="Arial" pitchFamily="34" charset="0"/>
              </a:endParaRPr>
            </a:p>
          </p:txBody>
        </p:sp>
      </p:grpSp>
      <p:pic>
        <p:nvPicPr>
          <p:cNvPr id="11" name="Picture 3" descr="D:\00. 기술지원팀 140901\Product Image\Latest\PaX-i3D Green\컨텐츠 작업\그린 로고.pn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357554" y="3459248"/>
            <a:ext cx="2530639" cy="936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71872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:\00. 기술지원팀 140901\Product Image\Latest\PaX-i3D Green\컨텐츠 작업\Green_SC_front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500562" y="1357298"/>
            <a:ext cx="4429156" cy="5500702"/>
          </a:xfrm>
          <a:prstGeom prst="rect">
            <a:avLst/>
          </a:prstGeom>
          <a:noFill/>
        </p:spPr>
      </p:pic>
      <p:sp>
        <p:nvSpPr>
          <p:cNvPr id="21" name="타원 20"/>
          <p:cNvSpPr/>
          <p:nvPr/>
        </p:nvSpPr>
        <p:spPr bwMode="auto">
          <a:xfrm>
            <a:off x="4857752" y="2143116"/>
            <a:ext cx="928694" cy="928694"/>
          </a:xfrm>
          <a:prstGeom prst="ellipse">
            <a:avLst/>
          </a:prstGeom>
          <a:solidFill>
            <a:schemeClr val="accent5">
              <a:lumMod val="75000"/>
              <a:alpha val="40000"/>
            </a:schemeClr>
          </a:solidFill>
          <a:ln w="3175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4" name="그룹 13"/>
          <p:cNvGrpSpPr/>
          <p:nvPr/>
        </p:nvGrpSpPr>
        <p:grpSpPr>
          <a:xfrm>
            <a:off x="857224" y="1995478"/>
            <a:ext cx="3429024" cy="3362348"/>
            <a:chOff x="857224" y="1995478"/>
            <a:chExt cx="3429024" cy="3362348"/>
          </a:xfrm>
        </p:grpSpPr>
        <p:sp>
          <p:nvSpPr>
            <p:cNvPr id="25" name="모서리가 둥근 직사각형 24"/>
            <p:cNvSpPr/>
            <p:nvPr/>
          </p:nvSpPr>
          <p:spPr bwMode="auto">
            <a:xfrm>
              <a:off x="857224" y="2214554"/>
              <a:ext cx="3429024" cy="3143272"/>
            </a:xfrm>
            <a:prstGeom prst="roundRect">
              <a:avLst>
                <a:gd name="adj" fmla="val 7374"/>
              </a:avLst>
            </a:prstGeom>
            <a:noFill/>
            <a:ln w="3175">
              <a:solidFill>
                <a:schemeClr val="accent1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000100" y="1995478"/>
              <a:ext cx="3040380" cy="423684"/>
            </a:xfrm>
            <a:prstGeom prst="roundRect">
              <a:avLst>
                <a:gd name="adj" fmla="val 35315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altLang="ko-KR" sz="16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Nasal </a:t>
              </a:r>
              <a:r>
                <a:rPr lang="en-US" altLang="ko-KR" sz="1600" b="1" dirty="0" err="1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Positioner</a:t>
              </a:r>
              <a:r>
                <a:rPr lang="en-US" altLang="ko-KR" sz="16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&amp; Ear Rods</a:t>
              </a:r>
            </a:p>
          </p:txBody>
        </p:sp>
        <p:sp>
          <p:nvSpPr>
            <p:cNvPr id="31" name="직사각형 30"/>
            <p:cNvSpPr/>
            <p:nvPr/>
          </p:nvSpPr>
          <p:spPr>
            <a:xfrm>
              <a:off x="1071538" y="2495544"/>
              <a:ext cx="292895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These accessories allow the patient’s head to be stable when capturing of the image in CEPH mode. </a:t>
              </a:r>
            </a:p>
          </p:txBody>
        </p:sp>
        <p:pic>
          <p:nvPicPr>
            <p:cNvPr id="19457" name="Picture 1" descr="D:\00. 기술지원팀 140901\Product Image\Latest\PaX-i3D Green\컨텐츠 작업\Green_Ceph_자세.png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1357290" y="2857496"/>
              <a:ext cx="2373304" cy="2336767"/>
            </a:xfrm>
            <a:prstGeom prst="rect">
              <a:avLst/>
            </a:prstGeom>
            <a:noFill/>
          </p:spPr>
        </p:pic>
      </p:grpSp>
      <p:grpSp>
        <p:nvGrpSpPr>
          <p:cNvPr id="13" name="그룹 12"/>
          <p:cNvGrpSpPr/>
          <p:nvPr/>
        </p:nvGrpSpPr>
        <p:grpSpPr>
          <a:xfrm>
            <a:off x="4286248" y="2643182"/>
            <a:ext cx="1000132" cy="1287472"/>
            <a:chOff x="4286248" y="2643182"/>
            <a:chExt cx="1000132" cy="1287472"/>
          </a:xfrm>
        </p:grpSpPr>
        <p:cxnSp>
          <p:nvCxnSpPr>
            <p:cNvPr id="22" name="직선 연결선 21"/>
            <p:cNvCxnSpPr/>
            <p:nvPr/>
          </p:nvCxnSpPr>
          <p:spPr>
            <a:xfrm>
              <a:off x="4286248" y="3929066"/>
              <a:ext cx="720000" cy="1588"/>
            </a:xfrm>
            <a:prstGeom prst="line">
              <a:avLst/>
            </a:prstGeom>
            <a:ln>
              <a:solidFill>
                <a:schemeClr val="accent5">
                  <a:lumMod val="75000"/>
                  <a:alpha val="70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직선 연결선 14"/>
            <p:cNvCxnSpPr/>
            <p:nvPr/>
          </p:nvCxnSpPr>
          <p:spPr>
            <a:xfrm rot="5400000" flipH="1" flipV="1">
              <a:off x="4500562" y="3143248"/>
              <a:ext cx="1285884" cy="285752"/>
            </a:xfrm>
            <a:prstGeom prst="line">
              <a:avLst/>
            </a:prstGeom>
            <a:ln>
              <a:solidFill>
                <a:schemeClr val="accent5">
                  <a:lumMod val="75000"/>
                  <a:alpha val="7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그룹 37"/>
          <p:cNvGrpSpPr/>
          <p:nvPr/>
        </p:nvGrpSpPr>
        <p:grpSpPr>
          <a:xfrm>
            <a:off x="7858148" y="6357958"/>
            <a:ext cx="1213034" cy="369332"/>
            <a:chOff x="383284" y="4870823"/>
            <a:chExt cx="1213034" cy="369332"/>
          </a:xfrm>
        </p:grpSpPr>
        <p:sp>
          <p:nvSpPr>
            <p:cNvPr id="11" name="줄무늬가 있는 오른쪽 화살표 10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500"/>
                            </p:stCondLst>
                            <p:childTnLst>
                              <p:par>
                                <p:cTn id="2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0"/>
                            </p:stCondLst>
                            <p:childTnLst>
                              <p:par>
                                <p:cTn id="3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D:\00. 기술지원팀 140901\Product Image\Latest\PaX-i3D Green\컨텐츠 작업\Green Exposer sw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16" y="1508857"/>
            <a:ext cx="2071702" cy="4502108"/>
          </a:xfrm>
          <a:prstGeom prst="rect">
            <a:avLst/>
          </a:prstGeom>
          <a:noFill/>
        </p:spPr>
      </p:pic>
      <p:grpSp>
        <p:nvGrpSpPr>
          <p:cNvPr id="39" name="그룹 38"/>
          <p:cNvGrpSpPr/>
          <p:nvPr/>
        </p:nvGrpSpPr>
        <p:grpSpPr>
          <a:xfrm>
            <a:off x="785786" y="995346"/>
            <a:ext cx="4143404" cy="1719274"/>
            <a:chOff x="785786" y="995346"/>
            <a:chExt cx="4143404" cy="1719274"/>
          </a:xfrm>
        </p:grpSpPr>
        <p:sp>
          <p:nvSpPr>
            <p:cNvPr id="25" name="모서리가 둥근 직사각형 24"/>
            <p:cNvSpPr/>
            <p:nvPr/>
          </p:nvSpPr>
          <p:spPr bwMode="auto">
            <a:xfrm>
              <a:off x="785786" y="1214422"/>
              <a:ext cx="4143404" cy="1500198"/>
            </a:xfrm>
            <a:prstGeom prst="roundRect">
              <a:avLst>
                <a:gd name="adj" fmla="val 7374"/>
              </a:avLst>
            </a:prstGeom>
            <a:noFill/>
            <a:ln w="3175">
              <a:solidFill>
                <a:schemeClr val="accent1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928662" y="995346"/>
              <a:ext cx="1908440" cy="423684"/>
            </a:xfrm>
            <a:prstGeom prst="roundRect">
              <a:avLst>
                <a:gd name="adj" fmla="val 35315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altLang="ko-KR" sz="16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Exposure Switch</a:t>
              </a:r>
            </a:p>
          </p:txBody>
        </p:sp>
        <p:sp>
          <p:nvSpPr>
            <p:cNvPr id="31" name="직사각형 30"/>
            <p:cNvSpPr/>
            <p:nvPr/>
          </p:nvSpPr>
          <p:spPr>
            <a:xfrm>
              <a:off x="1000100" y="1495412"/>
              <a:ext cx="3143272" cy="8771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This switch is for image capturing. </a:t>
              </a:r>
            </a:p>
            <a:p>
              <a:pPr algn="just"/>
              <a:endParaRPr lang="en-US" altLang="ko-KR" sz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  <a:p>
              <a:pPr algn="just"/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The exposure switch allows the operator to control image acquisition from outside of the X-Ray room. Press and hold the exposure switch down until the acquisition is complete. </a:t>
              </a: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5143504" y="2366113"/>
            <a:ext cx="1704381" cy="385167"/>
          </a:xfrm>
          <a:prstGeom prst="roundRect">
            <a:avLst>
              <a:gd name="adj" fmla="val 35315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ko-KR" sz="1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Exposure Button</a:t>
            </a:r>
          </a:p>
        </p:txBody>
      </p:sp>
      <p:grpSp>
        <p:nvGrpSpPr>
          <p:cNvPr id="26" name="그룹 25"/>
          <p:cNvGrpSpPr/>
          <p:nvPr/>
        </p:nvGrpSpPr>
        <p:grpSpPr>
          <a:xfrm>
            <a:off x="6499840" y="1559136"/>
            <a:ext cx="1062468" cy="324000"/>
            <a:chOff x="6428402" y="2425357"/>
            <a:chExt cx="1062468" cy="324000"/>
          </a:xfrm>
        </p:grpSpPr>
        <p:cxnSp>
          <p:nvCxnSpPr>
            <p:cNvPr id="29" name="직선 연결선 28"/>
            <p:cNvCxnSpPr/>
            <p:nvPr/>
          </p:nvCxnSpPr>
          <p:spPr>
            <a:xfrm rot="16200000" flipH="1">
              <a:off x="7119318" y="2377805"/>
              <a:ext cx="324000" cy="419104"/>
            </a:xfrm>
            <a:prstGeom prst="line">
              <a:avLst/>
            </a:prstGeom>
            <a:ln>
              <a:solidFill>
                <a:schemeClr val="accent5">
                  <a:lumMod val="75000"/>
                  <a:alpha val="70000"/>
                </a:schemeClr>
              </a:solidFill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직선 연결선 31"/>
            <p:cNvCxnSpPr/>
            <p:nvPr/>
          </p:nvCxnSpPr>
          <p:spPr>
            <a:xfrm>
              <a:off x="6428402" y="2428397"/>
              <a:ext cx="648000" cy="1588"/>
            </a:xfrm>
            <a:prstGeom prst="line">
              <a:avLst/>
            </a:prstGeom>
            <a:ln>
              <a:solidFill>
                <a:schemeClr val="accent5">
                  <a:lumMod val="75000"/>
                  <a:alpha val="7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그룹 23"/>
          <p:cNvGrpSpPr/>
          <p:nvPr/>
        </p:nvGrpSpPr>
        <p:grpSpPr>
          <a:xfrm>
            <a:off x="4982980" y="1142984"/>
            <a:ext cx="2071702" cy="922730"/>
            <a:chOff x="4857752" y="2000240"/>
            <a:chExt cx="2071702" cy="922730"/>
          </a:xfrm>
        </p:grpSpPr>
        <p:sp>
          <p:nvSpPr>
            <p:cNvPr id="34" name="TextBox 33"/>
            <p:cNvSpPr txBox="1"/>
            <p:nvPr/>
          </p:nvSpPr>
          <p:spPr>
            <a:xfrm>
              <a:off x="4857752" y="2000240"/>
              <a:ext cx="1566046" cy="654784"/>
            </a:xfrm>
            <a:prstGeom prst="roundRect">
              <a:avLst>
                <a:gd name="adj" fmla="val 35315"/>
              </a:avLst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 pitchFamily="34" charset="0"/>
                  <a:cs typeface="Arial" pitchFamily="34" charset="0"/>
                </a:rPr>
                <a:t>Exposure</a:t>
              </a:r>
            </a:p>
            <a:p>
              <a:r>
                <a:rPr lang="en-US" altLang="ko-KR" sz="1400" b="1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 pitchFamily="34" charset="0"/>
                  <a:cs typeface="Arial" pitchFamily="34" charset="0"/>
                </a:rPr>
                <a:t>Indicator Light</a:t>
              </a:r>
            </a:p>
          </p:txBody>
        </p:sp>
        <p:sp>
          <p:nvSpPr>
            <p:cNvPr id="35" name="직사각형 34"/>
            <p:cNvSpPr/>
            <p:nvPr/>
          </p:nvSpPr>
          <p:spPr>
            <a:xfrm>
              <a:off x="5000628" y="2553638"/>
              <a:ext cx="192882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Green : Ready</a:t>
              </a:r>
            </a:p>
            <a:p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Orange: X-ray ON</a:t>
              </a:r>
              <a:endPara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0" name="그룹 39"/>
          <p:cNvGrpSpPr/>
          <p:nvPr/>
        </p:nvGrpSpPr>
        <p:grpSpPr>
          <a:xfrm>
            <a:off x="785786" y="3071810"/>
            <a:ext cx="4786346" cy="2500330"/>
            <a:chOff x="785786" y="3071810"/>
            <a:chExt cx="4786346" cy="2500330"/>
          </a:xfrm>
        </p:grpSpPr>
        <p:sp>
          <p:nvSpPr>
            <p:cNvPr id="44" name="직사각형 43"/>
            <p:cNvSpPr/>
            <p:nvPr/>
          </p:nvSpPr>
          <p:spPr bwMode="auto">
            <a:xfrm>
              <a:off x="785786" y="3071810"/>
              <a:ext cx="4786346" cy="2500330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20000"/>
              </a:schemeClr>
            </a:solidFill>
            <a:ln w="19050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33" name="그룹 32"/>
            <p:cNvGrpSpPr/>
            <p:nvPr/>
          </p:nvGrpSpPr>
          <p:grpSpPr>
            <a:xfrm>
              <a:off x="1000100" y="3303772"/>
              <a:ext cx="1428760" cy="1835240"/>
              <a:chOff x="5072066" y="500042"/>
              <a:chExt cx="1056694" cy="1357322"/>
            </a:xfrm>
          </p:grpSpPr>
          <p:pic>
            <p:nvPicPr>
              <p:cNvPr id="18434" name="Picture 2" descr="D:\00. 기술지원팀 140901\Product Image\Latest\PaX-i3D Green\컨텐츠 작업\Green Exposer SW release.png"/>
              <p:cNvPicPr>
                <a:picLocks noChangeAspect="1" noChangeArrowheads="1"/>
              </p:cNvPicPr>
              <p:nvPr/>
            </p:nvPicPr>
            <p:blipFill>
              <a:blip r:embed="rId3" cstate="screen"/>
              <a:srcRect/>
              <a:stretch>
                <a:fillRect/>
              </a:stretch>
            </p:blipFill>
            <p:spPr bwMode="auto">
              <a:xfrm>
                <a:off x="5072066" y="500042"/>
                <a:ext cx="1056694" cy="1357322"/>
              </a:xfrm>
              <a:prstGeom prst="rect">
                <a:avLst/>
              </a:prstGeom>
              <a:noFill/>
            </p:spPr>
          </p:pic>
          <p:pic>
            <p:nvPicPr>
              <p:cNvPr id="18436" name="Picture 4" descr="D:\00. 기술지원팀 140901\Product Image\Latest\PaX-i3D Green\컨텐츠 작업\녹색.png"/>
              <p:cNvPicPr>
                <a:picLocks noChangeAspect="1" noChangeArrowheads="1"/>
              </p:cNvPicPr>
              <p:nvPr/>
            </p:nvPicPr>
            <p:blipFill>
              <a:blip r:embed="rId4" cstate="screen"/>
              <a:srcRect/>
              <a:stretch>
                <a:fillRect/>
              </a:stretch>
            </p:blipFill>
            <p:spPr bwMode="auto">
              <a:xfrm>
                <a:off x="5277694" y="681018"/>
                <a:ext cx="223000" cy="144000"/>
              </a:xfrm>
              <a:prstGeom prst="rect">
                <a:avLst/>
              </a:prstGeom>
              <a:noFill/>
            </p:spPr>
          </p:pic>
        </p:grpSp>
        <p:grpSp>
          <p:nvGrpSpPr>
            <p:cNvPr id="36" name="그룹 35"/>
            <p:cNvGrpSpPr/>
            <p:nvPr/>
          </p:nvGrpSpPr>
          <p:grpSpPr>
            <a:xfrm>
              <a:off x="2928926" y="3303772"/>
              <a:ext cx="1428760" cy="1835240"/>
              <a:chOff x="3214678" y="428604"/>
              <a:chExt cx="1056694" cy="1357322"/>
            </a:xfrm>
          </p:grpSpPr>
          <p:pic>
            <p:nvPicPr>
              <p:cNvPr id="18433" name="Picture 1" descr="D:\00. 기술지원팀 140901\Product Image\Latest\PaX-i3D Green\컨텐츠 작업\Green Exposer SW push.png"/>
              <p:cNvPicPr>
                <a:picLocks noChangeAspect="1" noChangeArrowheads="1"/>
              </p:cNvPicPr>
              <p:nvPr/>
            </p:nvPicPr>
            <p:blipFill>
              <a:blip r:embed="rId5" cstate="screen"/>
              <a:srcRect/>
              <a:stretch>
                <a:fillRect/>
              </a:stretch>
            </p:blipFill>
            <p:spPr bwMode="auto">
              <a:xfrm>
                <a:off x="3214678" y="428604"/>
                <a:ext cx="1056694" cy="1357322"/>
              </a:xfrm>
              <a:prstGeom prst="rect">
                <a:avLst/>
              </a:prstGeom>
              <a:noFill/>
            </p:spPr>
          </p:pic>
          <p:pic>
            <p:nvPicPr>
              <p:cNvPr id="18437" name="Picture 5" descr="D:\00. 기술지원팀 140901\Product Image\Latest\PaX-i3D Green\컨텐츠 작업\주황색.png"/>
              <p:cNvPicPr>
                <a:picLocks noChangeAspect="1" noChangeArrowheads="1"/>
              </p:cNvPicPr>
              <p:nvPr/>
            </p:nvPicPr>
            <p:blipFill>
              <a:blip r:embed="rId6" cstate="screen"/>
              <a:srcRect/>
              <a:stretch>
                <a:fillRect/>
              </a:stretch>
            </p:blipFill>
            <p:spPr bwMode="auto">
              <a:xfrm>
                <a:off x="3393411" y="624988"/>
                <a:ext cx="223000" cy="144000"/>
              </a:xfrm>
              <a:prstGeom prst="rect">
                <a:avLst/>
              </a:prstGeom>
              <a:noFill/>
            </p:spPr>
          </p:pic>
        </p:grpSp>
        <p:sp>
          <p:nvSpPr>
            <p:cNvPr id="13" name="직사각형 12"/>
            <p:cNvSpPr/>
            <p:nvPr/>
          </p:nvSpPr>
          <p:spPr>
            <a:xfrm>
              <a:off x="928662" y="5131370"/>
              <a:ext cx="450059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900" dirty="0" smtClean="0">
                  <a:latin typeface="Arial" pitchFamily="34" charset="0"/>
                  <a:cs typeface="Arial" pitchFamily="34" charset="0"/>
                </a:rPr>
                <a:t>If the exposure switch is pressed, the color of the exposure indicator light turns  orange. It indicates that there is X-Ray exposure. </a:t>
              </a:r>
              <a:endPara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45" name="Picture 5" descr="D:\02. 업무\2014년\02. 전략과제\13. EM 동영상\dentist용\무제-13.png"/>
            <p:cNvPicPr>
              <a:picLocks noChangeAspect="1" noChangeArrowheads="1"/>
            </p:cNvPicPr>
            <p:nvPr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4000496" y="4786322"/>
              <a:ext cx="285752" cy="355303"/>
            </a:xfrm>
            <a:prstGeom prst="rect">
              <a:avLst/>
            </a:prstGeom>
            <a:noFill/>
            <a:effectLst/>
          </p:spPr>
        </p:pic>
      </p:grpSp>
      <p:grpSp>
        <p:nvGrpSpPr>
          <p:cNvPr id="46" name="그룹 45"/>
          <p:cNvGrpSpPr/>
          <p:nvPr/>
        </p:nvGrpSpPr>
        <p:grpSpPr>
          <a:xfrm>
            <a:off x="6741753" y="2047171"/>
            <a:ext cx="1107293" cy="533256"/>
            <a:chOff x="6383577" y="2749357"/>
            <a:chExt cx="1107293" cy="533256"/>
          </a:xfrm>
        </p:grpSpPr>
        <p:cxnSp>
          <p:nvCxnSpPr>
            <p:cNvPr id="47" name="직선 연결선 46"/>
            <p:cNvCxnSpPr/>
            <p:nvPr/>
          </p:nvCxnSpPr>
          <p:spPr>
            <a:xfrm rot="5400000" flipH="1" flipV="1">
              <a:off x="6978760" y="2770503"/>
              <a:ext cx="533256" cy="490964"/>
            </a:xfrm>
            <a:prstGeom prst="line">
              <a:avLst/>
            </a:prstGeom>
            <a:ln>
              <a:solidFill>
                <a:schemeClr val="accent5">
                  <a:lumMod val="75000"/>
                  <a:alpha val="70000"/>
                </a:schemeClr>
              </a:solidFill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직선 연결선 47"/>
            <p:cNvCxnSpPr/>
            <p:nvPr/>
          </p:nvCxnSpPr>
          <p:spPr>
            <a:xfrm>
              <a:off x="6383577" y="3273648"/>
              <a:ext cx="612000" cy="1588"/>
            </a:xfrm>
            <a:prstGeom prst="line">
              <a:avLst/>
            </a:prstGeom>
            <a:ln>
              <a:solidFill>
                <a:schemeClr val="accent5">
                  <a:lumMod val="75000"/>
                  <a:alpha val="7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그룹 37"/>
          <p:cNvGrpSpPr/>
          <p:nvPr/>
        </p:nvGrpSpPr>
        <p:grpSpPr>
          <a:xfrm>
            <a:off x="7858148" y="6357958"/>
            <a:ext cx="1213034" cy="369332"/>
            <a:chOff x="383284" y="4870823"/>
            <a:chExt cx="1213034" cy="369332"/>
          </a:xfrm>
        </p:grpSpPr>
        <p:sp>
          <p:nvSpPr>
            <p:cNvPr id="37" name="줄무늬가 있는 오른쪽 화살표 36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5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0"/>
                            </p:stCondLst>
                            <p:childTnLst>
                              <p:par>
                                <p:cTn id="4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32"/>
          <p:cNvGrpSpPr/>
          <p:nvPr/>
        </p:nvGrpSpPr>
        <p:grpSpPr>
          <a:xfrm>
            <a:off x="357158" y="2090512"/>
            <a:ext cx="8366713" cy="2214578"/>
            <a:chOff x="357158" y="2066916"/>
            <a:chExt cx="8366713" cy="2214578"/>
          </a:xfrm>
        </p:grpSpPr>
        <p:sp>
          <p:nvSpPr>
            <p:cNvPr id="92" name="직사각형 91"/>
            <p:cNvSpPr/>
            <p:nvPr/>
          </p:nvSpPr>
          <p:spPr>
            <a:xfrm>
              <a:off x="4661866" y="3782515"/>
              <a:ext cx="214314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ko-KR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Bite block for acquiring </a:t>
              </a:r>
            </a:p>
            <a:p>
              <a:pPr algn="just"/>
              <a:r>
                <a:rPr lang="en-US" altLang="ko-KR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Sinus image.</a:t>
              </a:r>
              <a:endParaRPr lang="ko-KR" alt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6" name="직사각형 85"/>
            <p:cNvSpPr/>
            <p:nvPr/>
          </p:nvSpPr>
          <p:spPr>
            <a:xfrm>
              <a:off x="2393282" y="3857628"/>
              <a:ext cx="2143140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Bite block for Edentulous patients.</a:t>
              </a:r>
              <a:endParaRPr lang="ko-KR" alt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8" name="직사각형 97"/>
            <p:cNvSpPr/>
            <p:nvPr/>
          </p:nvSpPr>
          <p:spPr>
            <a:xfrm>
              <a:off x="6580731" y="3777723"/>
              <a:ext cx="214314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Bite block for acquiring TMJ Open/Close image.</a:t>
              </a:r>
              <a:endParaRPr lang="ko-KR" alt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2" name="모서리가 둥근 직사각형 51"/>
            <p:cNvSpPr/>
            <p:nvPr/>
          </p:nvSpPr>
          <p:spPr bwMode="auto">
            <a:xfrm>
              <a:off x="357158" y="2285992"/>
              <a:ext cx="8358246" cy="1995502"/>
            </a:xfrm>
            <a:prstGeom prst="roundRect">
              <a:avLst>
                <a:gd name="adj" fmla="val 7374"/>
              </a:avLst>
            </a:prstGeom>
            <a:noFill/>
            <a:ln w="3175">
              <a:solidFill>
                <a:schemeClr val="accent1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3" name="그룹 52"/>
            <p:cNvGrpSpPr/>
            <p:nvPr/>
          </p:nvGrpSpPr>
          <p:grpSpPr>
            <a:xfrm>
              <a:off x="446526" y="2066916"/>
              <a:ext cx="4625540" cy="429951"/>
              <a:chOff x="4786314" y="500042"/>
              <a:chExt cx="4625540" cy="429951"/>
            </a:xfrm>
          </p:grpSpPr>
          <p:sp>
            <p:nvSpPr>
              <p:cNvPr id="55" name="대각선 방향의 모서리가 잘린 사각형 54"/>
              <p:cNvSpPr/>
              <p:nvPr/>
            </p:nvSpPr>
            <p:spPr bwMode="auto">
              <a:xfrm>
                <a:off x="4786314" y="500042"/>
                <a:ext cx="4625540" cy="429951"/>
              </a:xfrm>
              <a:prstGeom prst="snip2Diag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9050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rtlCol="0" anchor="ctr"/>
              <a:lstStyle/>
              <a:p>
                <a:pPr algn="ctr"/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4938155" y="517972"/>
                <a:ext cx="44550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b="1" dirty="0" smtClean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Chin Support : TMJ, Sinus, Edentulous</a:t>
                </a:r>
              </a:p>
            </p:txBody>
          </p:sp>
        </p:grpSp>
        <p:pic>
          <p:nvPicPr>
            <p:cNvPr id="17412" name="Picture 4" descr="D:\00. 기술지원팀 140901\Product Image\Latest\PaX-i3D Green\컨텐츠 작업\Green Complex bite.png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767856" y="2643182"/>
              <a:ext cx="752481" cy="1066236"/>
            </a:xfrm>
            <a:prstGeom prst="rect">
              <a:avLst/>
            </a:prstGeom>
            <a:noFill/>
          </p:spPr>
        </p:pic>
        <p:pic>
          <p:nvPicPr>
            <p:cNvPr id="57" name="그림 56"/>
            <p:cNvPicPr>
              <a:picLocks noChangeAspect="1"/>
            </p:cNvPicPr>
            <p:nvPr/>
          </p:nvPicPr>
          <p:blipFill rotWithShape="1">
            <a:blip r:embed="rId3" cstate="screen">
              <a:lum bright="-2000" contrast="20000"/>
            </a:blip>
            <a:srcRect/>
            <a:stretch/>
          </p:blipFill>
          <p:spPr>
            <a:xfrm>
              <a:off x="2500298" y="2714620"/>
              <a:ext cx="1443952" cy="78581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8" name="Picture 6" descr="C:\Users\a00291\Desktop\713c0005_sinus.jpg"/>
            <p:cNvPicPr>
              <a:picLocks noChangeAspect="1" noChangeArrowheads="1"/>
            </p:cNvPicPr>
            <p:nvPr/>
          </p:nvPicPr>
          <p:blipFill>
            <a:blip r:embed="rId4" cstate="screen">
              <a:lum bright="-3000" contrast="20000"/>
            </a:blip>
            <a:srcRect/>
            <a:stretch>
              <a:fillRect/>
            </a:stretch>
          </p:blipFill>
          <p:spPr bwMode="auto">
            <a:xfrm>
              <a:off x="4651034" y="2714620"/>
              <a:ext cx="1428760" cy="80447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9" name="Picture 2" descr="C:\Users\a00291\Desktop\5a83a8e2_tmj.jpg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6786578" y="2714620"/>
              <a:ext cx="1428760" cy="76164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4" name="직사각형 63"/>
            <p:cNvSpPr/>
            <p:nvPr/>
          </p:nvSpPr>
          <p:spPr>
            <a:xfrm>
              <a:off x="500034" y="3857628"/>
              <a:ext cx="1589742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900" dirty="0" smtClean="0">
                  <a:latin typeface="Arial" pitchFamily="34" charset="0"/>
                  <a:cs typeface="Arial" pitchFamily="34" charset="0"/>
                </a:rPr>
                <a:t>TMJ, Sinus, Edentulous.</a:t>
              </a:r>
              <a:r>
                <a:rPr lang="ko-KR" altLang="en-US" sz="900" dirty="0" smtClean="0">
                  <a:latin typeface="Arial" pitchFamily="34" charset="0"/>
                  <a:cs typeface="Arial" pitchFamily="34" charset="0"/>
                </a:rPr>
                <a:t> </a:t>
              </a:r>
            </a:p>
          </p:txBody>
        </p:sp>
      </p:grpSp>
      <p:grpSp>
        <p:nvGrpSpPr>
          <p:cNvPr id="4" name="그룹 31"/>
          <p:cNvGrpSpPr/>
          <p:nvPr/>
        </p:nvGrpSpPr>
        <p:grpSpPr>
          <a:xfrm>
            <a:off x="357158" y="285728"/>
            <a:ext cx="8358246" cy="1718685"/>
            <a:chOff x="357158" y="285728"/>
            <a:chExt cx="8358246" cy="1718685"/>
          </a:xfrm>
        </p:grpSpPr>
        <p:sp>
          <p:nvSpPr>
            <p:cNvPr id="48" name="모서리가 둥근 직사각형 47"/>
            <p:cNvSpPr/>
            <p:nvPr/>
          </p:nvSpPr>
          <p:spPr bwMode="auto">
            <a:xfrm>
              <a:off x="357158" y="504804"/>
              <a:ext cx="8358246" cy="1476000"/>
            </a:xfrm>
            <a:prstGeom prst="roundRect">
              <a:avLst>
                <a:gd name="adj" fmla="val 7374"/>
              </a:avLst>
            </a:prstGeom>
            <a:noFill/>
            <a:ln w="3175">
              <a:solidFill>
                <a:schemeClr val="accent1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60" name="Picture 5" descr="C:\Users\a00291\Desktop\a70cccb3_pano.jpg"/>
            <p:cNvPicPr>
              <a:picLocks noChangeAspect="1" noChangeArrowheads="1"/>
            </p:cNvPicPr>
            <p:nvPr/>
          </p:nvPicPr>
          <p:blipFill>
            <a:blip r:embed="rId6" cstate="screen">
              <a:lum bright="1000" contrast="20000"/>
            </a:blip>
            <a:srcRect/>
            <a:stretch>
              <a:fillRect/>
            </a:stretch>
          </p:blipFill>
          <p:spPr bwMode="auto">
            <a:xfrm>
              <a:off x="2526911" y="785794"/>
              <a:ext cx="1432862" cy="78581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410" name="Picture 2" descr="D:\00. 기술지원팀 140901\Product Image\Latest\PaX-i3D Green\컨텐츠 작업\Green Standard bite.png"/>
            <p:cNvPicPr>
              <a:picLocks noChangeAspect="1" noChangeArrowheads="1"/>
            </p:cNvPicPr>
            <p:nvPr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866189" y="651883"/>
              <a:ext cx="594275" cy="1018062"/>
            </a:xfrm>
            <a:prstGeom prst="rect">
              <a:avLst/>
            </a:prstGeom>
            <a:noFill/>
          </p:spPr>
        </p:pic>
        <p:sp>
          <p:nvSpPr>
            <p:cNvPr id="50" name="직사각형 49"/>
            <p:cNvSpPr/>
            <p:nvPr/>
          </p:nvSpPr>
          <p:spPr>
            <a:xfrm>
              <a:off x="500034" y="1635081"/>
              <a:ext cx="158974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Capture basic PANO image.</a:t>
              </a:r>
            </a:p>
          </p:txBody>
        </p:sp>
        <p:grpSp>
          <p:nvGrpSpPr>
            <p:cNvPr id="5" name="그룹 50"/>
            <p:cNvGrpSpPr/>
            <p:nvPr/>
          </p:nvGrpSpPr>
          <p:grpSpPr>
            <a:xfrm>
              <a:off x="446526" y="285728"/>
              <a:ext cx="4482664" cy="429951"/>
              <a:chOff x="4786314" y="500042"/>
              <a:chExt cx="4482664" cy="429951"/>
            </a:xfrm>
          </p:grpSpPr>
          <p:sp>
            <p:nvSpPr>
              <p:cNvPr id="61" name="대각선 방향의 모서리가 잘린 사각형 60"/>
              <p:cNvSpPr/>
              <p:nvPr/>
            </p:nvSpPr>
            <p:spPr bwMode="auto">
              <a:xfrm>
                <a:off x="4786314" y="500042"/>
                <a:ext cx="4482664" cy="429951"/>
              </a:xfrm>
              <a:prstGeom prst="snip2Diag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9050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rtlCol="0" anchor="ctr"/>
              <a:lstStyle/>
              <a:p>
                <a:pPr algn="ctr"/>
                <a:endParaRPr lang="ko-KR" altLang="en-US" b="1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4938155" y="517972"/>
                <a:ext cx="42242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b="1" dirty="0" smtClean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itchFamily="34" charset="0"/>
                    <a:ea typeface="HY헤드라인M" pitchFamily="18" charset="-127"/>
                    <a:cs typeface="Arial" pitchFamily="34" charset="0"/>
                  </a:rPr>
                  <a:t>Chin Support w/ Bite Block (Normal) </a:t>
                </a:r>
              </a:p>
            </p:txBody>
          </p:sp>
        </p:grpSp>
        <p:sp>
          <p:nvSpPr>
            <p:cNvPr id="69" name="직사각형 68"/>
            <p:cNvSpPr/>
            <p:nvPr/>
          </p:nvSpPr>
          <p:spPr>
            <a:xfrm>
              <a:off x="2509545" y="1635081"/>
              <a:ext cx="158974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Bite block for basic PANO image.</a:t>
              </a:r>
              <a:endParaRPr lang="ko-KR" alt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" name="그룹 33"/>
          <p:cNvGrpSpPr/>
          <p:nvPr/>
        </p:nvGrpSpPr>
        <p:grpSpPr>
          <a:xfrm>
            <a:off x="357158" y="4424370"/>
            <a:ext cx="8358246" cy="2005026"/>
            <a:chOff x="357158" y="4424370"/>
            <a:chExt cx="8358246" cy="2005026"/>
          </a:xfrm>
        </p:grpSpPr>
        <p:pic>
          <p:nvPicPr>
            <p:cNvPr id="63" name="Picture 4" descr="C:\Users\a00291\Desktop\32-1.gif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836323" y="4928181"/>
              <a:ext cx="949595" cy="13842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5" name="모서리가 둥근 직사각형 64"/>
            <p:cNvSpPr/>
            <p:nvPr/>
          </p:nvSpPr>
          <p:spPr bwMode="auto">
            <a:xfrm>
              <a:off x="357158" y="4643446"/>
              <a:ext cx="8358246" cy="1785950"/>
            </a:xfrm>
            <a:prstGeom prst="roundRect">
              <a:avLst>
                <a:gd name="adj" fmla="val 7374"/>
              </a:avLst>
            </a:prstGeom>
            <a:noFill/>
            <a:ln w="3175">
              <a:solidFill>
                <a:schemeClr val="accent1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7" name="그룹 65"/>
            <p:cNvGrpSpPr/>
            <p:nvPr/>
          </p:nvGrpSpPr>
          <p:grpSpPr>
            <a:xfrm>
              <a:off x="446526" y="4424370"/>
              <a:ext cx="2721775" cy="429951"/>
              <a:chOff x="4786314" y="500042"/>
              <a:chExt cx="2721775" cy="429951"/>
            </a:xfrm>
          </p:grpSpPr>
          <p:sp>
            <p:nvSpPr>
              <p:cNvPr id="67" name="대각선 방향의 모서리가 잘린 사각형 66"/>
              <p:cNvSpPr/>
              <p:nvPr/>
            </p:nvSpPr>
            <p:spPr bwMode="auto">
              <a:xfrm>
                <a:off x="4786314" y="500042"/>
                <a:ext cx="2696714" cy="429951"/>
              </a:xfrm>
              <a:prstGeom prst="snip2Diag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9050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rtlCol="0" anchor="ctr"/>
              <a:lstStyle/>
              <a:p>
                <a:pPr algn="ctr"/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4938155" y="517972"/>
                <a:ext cx="25699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b="1" dirty="0" smtClean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CARPUS Plate(CEPH)</a:t>
                </a:r>
              </a:p>
            </p:txBody>
          </p:sp>
        </p:grpSp>
        <p:sp>
          <p:nvSpPr>
            <p:cNvPr id="70" name="직사각형 69"/>
            <p:cNvSpPr/>
            <p:nvPr/>
          </p:nvSpPr>
          <p:spPr>
            <a:xfrm>
              <a:off x="4071934" y="4884655"/>
              <a:ext cx="192882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ko-KR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Guide for capturing the </a:t>
              </a:r>
              <a:r>
                <a:rPr lang="en-US" altLang="ko-KR" sz="9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carpus</a:t>
              </a:r>
              <a:r>
                <a:rPr lang="en-US" altLang="ko-KR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in CEPH mode.</a:t>
              </a:r>
            </a:p>
          </p:txBody>
        </p:sp>
        <p:pic>
          <p:nvPicPr>
            <p:cNvPr id="71" name="Picture 2" descr="C:\Users\a00291\Desktop\16903318_111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500298" y="4857760"/>
              <a:ext cx="1357322" cy="140668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8" name="그룹 37"/>
          <p:cNvGrpSpPr/>
          <p:nvPr/>
        </p:nvGrpSpPr>
        <p:grpSpPr>
          <a:xfrm>
            <a:off x="7858148" y="6357958"/>
            <a:ext cx="1213034" cy="369332"/>
            <a:chOff x="383284" y="4870823"/>
            <a:chExt cx="1213034" cy="369332"/>
          </a:xfrm>
        </p:grpSpPr>
        <p:sp>
          <p:nvSpPr>
            <p:cNvPr id="30" name="줄무늬가 있는 오른쪽 화살표 29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500"/>
                            </p:stCondLst>
                            <p:childTnLst>
                              <p:par>
                                <p:cTn id="2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0"/>
                            </p:stCondLst>
                            <p:childTnLst>
                              <p:par>
                                <p:cTn id="3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대각선 방향의 모서리가 둥근 사각형 5"/>
          <p:cNvSpPr/>
          <p:nvPr/>
        </p:nvSpPr>
        <p:spPr>
          <a:xfrm>
            <a:off x="6286512" y="3143248"/>
            <a:ext cx="2674519" cy="489109"/>
          </a:xfrm>
          <a:prstGeom prst="round2DiagRect">
            <a:avLst>
              <a:gd name="adj1" fmla="val 31601"/>
              <a:gd name="adj2" fmla="val 0"/>
            </a:avLst>
          </a:prstGeom>
          <a:gradFill flip="none" rotWithShape="1">
            <a:gsLst>
              <a:gs pos="0">
                <a:srgbClr val="006600">
                  <a:alpha val="78000"/>
                </a:srgbClr>
              </a:gs>
              <a:gs pos="50000">
                <a:srgbClr val="006600">
                  <a:alpha val="95000"/>
                </a:srgbClr>
              </a:gs>
              <a:gs pos="100000">
                <a:srgbClr val="006600">
                  <a:alpha val="63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altLang="ko-KR" sz="2000" b="1" dirty="0" smtClean="0">
                <a:solidFill>
                  <a:schemeClr val="bg1"/>
                </a:solidFill>
                <a:latin typeface="+mj-ea"/>
                <a:ea typeface="+mj-ea"/>
                <a:cs typeface="Arial Unicode MS" pitchFamily="50" charset="-127"/>
              </a:rPr>
              <a:t>Patient Registration</a:t>
            </a:r>
            <a:endParaRPr lang="ko-KR" altLang="en-US" sz="20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13" name="그림 12" descr="home-150499_640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429652" y="71414"/>
            <a:ext cx="568800" cy="576000"/>
          </a:xfrm>
          <a:prstGeom prst="rect">
            <a:avLst/>
          </a:prstGeom>
        </p:spPr>
      </p:pic>
      <p:grpSp>
        <p:nvGrpSpPr>
          <p:cNvPr id="2" name="그룹 37"/>
          <p:cNvGrpSpPr/>
          <p:nvPr/>
        </p:nvGrpSpPr>
        <p:grpSpPr>
          <a:xfrm>
            <a:off x="7786710" y="6417254"/>
            <a:ext cx="1213034" cy="369332"/>
            <a:chOff x="383284" y="4870823"/>
            <a:chExt cx="1213034" cy="369332"/>
          </a:xfrm>
        </p:grpSpPr>
        <p:sp>
          <p:nvSpPr>
            <p:cNvPr id="16" name="줄무늬가 있는 오른쪽 화살표 15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+mj-ea"/>
              </a:endParaRPr>
            </a:p>
          </p:txBody>
        </p:sp>
      </p:grpSp>
      <p:pic>
        <p:nvPicPr>
          <p:cNvPr id="12" name="Picture 7" descr="D:\10. EM 컨텐츠_스텝교육용\사진 자료\EasyDentV4\초기화면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0670" y="2058978"/>
            <a:ext cx="2938462" cy="2206625"/>
          </a:xfrm>
          <a:prstGeom prst="rect">
            <a:avLst/>
          </a:prstGeom>
          <a:noFill/>
        </p:spPr>
      </p:pic>
      <p:pic>
        <p:nvPicPr>
          <p:cNvPr id="15" name="그림 14" descr="Monitor Frame angl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714488"/>
            <a:ext cx="7442601" cy="459600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28602" y="3130185"/>
            <a:ext cx="3090911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</p:spPr>
        <p:txBody>
          <a:bodyPr wrap="none" rtlCol="0">
            <a:spAutoFit/>
          </a:bodyPr>
          <a:lstStyle/>
          <a:p>
            <a:r>
              <a:rPr lang="en-US" altLang="ko-KR" sz="32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EasyDent</a:t>
            </a:r>
            <a:r>
              <a:rPr lang="en-US" altLang="ko-KR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V4</a:t>
            </a:r>
            <a:endParaRPr lang="ko-KR" altLang="en-US" sz="3200" b="1" dirty="0">
              <a:solidFill>
                <a:schemeClr val="tx1">
                  <a:lumMod val="65000"/>
                  <a:lumOff val="35000"/>
                </a:schemeClr>
              </a:solidFill>
              <a:latin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8320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직사각형 34"/>
          <p:cNvSpPr/>
          <p:nvPr/>
        </p:nvSpPr>
        <p:spPr>
          <a:xfrm>
            <a:off x="571472" y="1643050"/>
            <a:ext cx="724088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b="1" dirty="0" smtClean="0">
                <a:solidFill>
                  <a:sysClr val="windowText" lastClr="000000"/>
                </a:solidFill>
                <a:latin typeface="Arial" pitchFamily="34" charset="0"/>
                <a:ea typeface="+mj-ea"/>
                <a:cs typeface="Arial" pitchFamily="34" charset="0"/>
              </a:rPr>
              <a:t>Execute the </a:t>
            </a:r>
            <a:r>
              <a:rPr lang="en-US" altLang="ko-KR" sz="1400" b="1" dirty="0" err="1" smtClean="0">
                <a:solidFill>
                  <a:sysClr val="windowText" lastClr="000000"/>
                </a:solidFill>
                <a:latin typeface="Arial" pitchFamily="34" charset="0"/>
                <a:ea typeface="+mj-ea"/>
                <a:cs typeface="Arial" pitchFamily="34" charset="0"/>
              </a:rPr>
              <a:t>EasyDent</a:t>
            </a:r>
            <a:r>
              <a:rPr lang="en-US" altLang="ko-KR" sz="1400" b="1" dirty="0" smtClean="0">
                <a:solidFill>
                  <a:sysClr val="windowText" lastClr="000000"/>
                </a:solidFill>
                <a:latin typeface="Arial" pitchFamily="34" charset="0"/>
                <a:ea typeface="+mj-ea"/>
                <a:cs typeface="Arial" pitchFamily="34" charset="0"/>
              </a:rPr>
              <a:t> V4 software by double clicking the </a:t>
            </a:r>
            <a:r>
              <a:rPr lang="en-US" altLang="ko-KR" sz="1400" b="1" dirty="0" err="1" smtClean="0">
                <a:solidFill>
                  <a:sysClr val="windowText" lastClr="000000"/>
                </a:solidFill>
                <a:latin typeface="Arial" pitchFamily="34" charset="0"/>
                <a:ea typeface="+mj-ea"/>
                <a:cs typeface="Arial" pitchFamily="34" charset="0"/>
              </a:rPr>
              <a:t>EasyDent</a:t>
            </a:r>
            <a:r>
              <a:rPr lang="en-US" altLang="ko-KR" sz="1400" b="1" dirty="0" smtClean="0">
                <a:solidFill>
                  <a:sysClr val="windowText" lastClr="000000"/>
                </a:solidFill>
                <a:latin typeface="Arial" pitchFamily="34" charset="0"/>
                <a:ea typeface="+mj-ea"/>
                <a:cs typeface="Arial" pitchFamily="34" charset="0"/>
              </a:rPr>
              <a:t> V4 icon.</a:t>
            </a:r>
          </a:p>
        </p:txBody>
      </p:sp>
      <p:grpSp>
        <p:nvGrpSpPr>
          <p:cNvPr id="2" name="그룹 33"/>
          <p:cNvGrpSpPr/>
          <p:nvPr/>
        </p:nvGrpSpPr>
        <p:grpSpPr>
          <a:xfrm>
            <a:off x="428596" y="357166"/>
            <a:ext cx="3643338" cy="730898"/>
            <a:chOff x="4714876" y="357166"/>
            <a:chExt cx="3643338" cy="730898"/>
          </a:xfrm>
        </p:grpSpPr>
        <p:sp>
          <p:nvSpPr>
            <p:cNvPr id="54" name="TextBox 53"/>
            <p:cNvSpPr txBox="1"/>
            <p:nvPr/>
          </p:nvSpPr>
          <p:spPr>
            <a:xfrm>
              <a:off x="4714876" y="357166"/>
              <a:ext cx="1785950" cy="462201"/>
            </a:xfrm>
            <a:prstGeom prst="roundRect">
              <a:avLst>
                <a:gd name="adj" fmla="val 35315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ko-KR" b="1" dirty="0" err="1" smtClean="0">
                  <a:solidFill>
                    <a:schemeClr val="bg1"/>
                  </a:solidFill>
                  <a:latin typeface="+mj-ea"/>
                  <a:ea typeface="+mj-ea"/>
                </a:rPr>
                <a:t>EasyDent</a:t>
              </a:r>
              <a:r>
                <a:rPr lang="en-US" altLang="ko-KR" b="1" dirty="0" smtClean="0">
                  <a:solidFill>
                    <a:schemeClr val="bg1"/>
                  </a:solidFill>
                  <a:latin typeface="+mj-ea"/>
                  <a:ea typeface="+mj-ea"/>
                </a:rPr>
                <a:t> V4</a:t>
              </a:r>
            </a:p>
          </p:txBody>
        </p:sp>
        <p:sp>
          <p:nvSpPr>
            <p:cNvPr id="58" name="직사각형 57"/>
            <p:cNvSpPr/>
            <p:nvPr/>
          </p:nvSpPr>
          <p:spPr>
            <a:xfrm>
              <a:off x="4857752" y="857232"/>
              <a:ext cx="3500462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endPara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3" name="그룹 37"/>
          <p:cNvGrpSpPr/>
          <p:nvPr/>
        </p:nvGrpSpPr>
        <p:grpSpPr>
          <a:xfrm>
            <a:off x="7786710" y="6417254"/>
            <a:ext cx="1213034" cy="369332"/>
            <a:chOff x="383284" y="4870823"/>
            <a:chExt cx="1213034" cy="369332"/>
          </a:xfrm>
        </p:grpSpPr>
        <p:sp>
          <p:nvSpPr>
            <p:cNvPr id="41" name="줄무늬가 있는 오른쪽 화살표 40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+mj-ea"/>
              </a:endParaRPr>
            </a:p>
          </p:txBody>
        </p:sp>
      </p:grpSp>
      <p:grpSp>
        <p:nvGrpSpPr>
          <p:cNvPr id="4" name="그룹 44"/>
          <p:cNvGrpSpPr/>
          <p:nvPr/>
        </p:nvGrpSpPr>
        <p:grpSpPr>
          <a:xfrm>
            <a:off x="661960" y="2214554"/>
            <a:ext cx="3286149" cy="2938300"/>
            <a:chOff x="792135" y="2273292"/>
            <a:chExt cx="3286149" cy="2938300"/>
          </a:xfrm>
        </p:grpSpPr>
        <p:pic>
          <p:nvPicPr>
            <p:cNvPr id="47" name="Picture 1"/>
            <p:cNvPicPr>
              <a:picLocks noChangeAspect="1" noChangeArrowheads="1"/>
            </p:cNvPicPr>
            <p:nvPr/>
          </p:nvPicPr>
          <p:blipFill>
            <a:blip r:embed="rId2" cstate="print"/>
            <a:srcRect r="4473"/>
            <a:stretch>
              <a:fillRect/>
            </a:stretch>
          </p:blipFill>
          <p:spPr bwMode="auto">
            <a:xfrm>
              <a:off x="928662" y="2428868"/>
              <a:ext cx="3051196" cy="2071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8" name="그림 47" descr="Monitor Frame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2135" y="2273292"/>
              <a:ext cx="3286149" cy="2938300"/>
            </a:xfrm>
            <a:prstGeom prst="rect">
              <a:avLst/>
            </a:prstGeom>
          </p:spPr>
        </p:pic>
      </p:grpSp>
      <p:cxnSp>
        <p:nvCxnSpPr>
          <p:cNvPr id="52" name="직선 연결선 51"/>
          <p:cNvCxnSpPr/>
          <p:nvPr/>
        </p:nvCxnSpPr>
        <p:spPr>
          <a:xfrm>
            <a:off x="857224" y="2693982"/>
            <a:ext cx="1285884" cy="500066"/>
          </a:xfrm>
          <a:prstGeom prst="line">
            <a:avLst/>
          </a:prstGeom>
          <a:ln>
            <a:solidFill>
              <a:srgbClr val="C00000">
                <a:alpha val="70000"/>
              </a:srgb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그룹 60"/>
          <p:cNvGrpSpPr/>
          <p:nvPr/>
        </p:nvGrpSpPr>
        <p:grpSpPr>
          <a:xfrm>
            <a:off x="2036808" y="2551106"/>
            <a:ext cx="2073600" cy="2073600"/>
            <a:chOff x="2036808" y="2786058"/>
            <a:chExt cx="2073600" cy="2073600"/>
          </a:xfrm>
        </p:grpSpPr>
        <p:pic>
          <p:nvPicPr>
            <p:cNvPr id="61" name="Picture 2"/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036808" y="2786058"/>
              <a:ext cx="2073600" cy="2073600"/>
            </a:xfrm>
            <a:prstGeom prst="ellipse">
              <a:avLst/>
            </a:prstGeom>
            <a:ln w="12700" cap="rnd">
              <a:solidFill>
                <a:schemeClr val="bg1"/>
              </a:solidFill>
            </a:ln>
            <a:effectLst/>
          </p:spPr>
        </p:pic>
        <p:sp>
          <p:nvSpPr>
            <p:cNvPr id="62" name="TextBox 1"/>
            <p:cNvSpPr txBox="1"/>
            <p:nvPr/>
          </p:nvSpPr>
          <p:spPr>
            <a:xfrm>
              <a:off x="2425681" y="3679890"/>
              <a:ext cx="92760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100" dirty="0" smtClean="0">
                  <a:ln w="0"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  <a:cs typeface="Arial Unicode MS" pitchFamily="50" charset="-127"/>
                </a:rPr>
                <a:t>EasyDent4</a:t>
              </a:r>
            </a:p>
            <a:p>
              <a:r>
                <a:rPr lang="en-US" altLang="ko-KR" sz="1100" dirty="0" smtClean="0">
                  <a:ln w="0"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  <a:cs typeface="Arial Unicode MS" pitchFamily="50" charset="-127"/>
                </a:rPr>
                <a:t>Viewer</a:t>
              </a:r>
              <a:endParaRPr lang="ko-KR" altLang="en-US" sz="1100" dirty="0">
                <a:ln w="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Arial Unicode MS" pitchFamily="50" charset="-127"/>
              </a:endParaRPr>
            </a:p>
          </p:txBody>
        </p:sp>
      </p:grpSp>
      <p:pic>
        <p:nvPicPr>
          <p:cNvPr id="64" name="그림 63" descr="icon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62198" y="2945676"/>
            <a:ext cx="571504" cy="521424"/>
          </a:xfrm>
          <a:prstGeom prst="rect">
            <a:avLst/>
          </a:prstGeom>
        </p:spPr>
      </p:pic>
      <p:grpSp>
        <p:nvGrpSpPr>
          <p:cNvPr id="6" name="그룹 40"/>
          <p:cNvGrpSpPr/>
          <p:nvPr/>
        </p:nvGrpSpPr>
        <p:grpSpPr>
          <a:xfrm>
            <a:off x="2411760" y="3225990"/>
            <a:ext cx="1437445" cy="993032"/>
            <a:chOff x="2408581" y="3876870"/>
            <a:chExt cx="1437445" cy="993032"/>
          </a:xfrm>
        </p:grpSpPr>
        <p:sp>
          <p:nvSpPr>
            <p:cNvPr id="66" name="TextBox 40"/>
            <p:cNvSpPr txBox="1"/>
            <p:nvPr/>
          </p:nvSpPr>
          <p:spPr>
            <a:xfrm>
              <a:off x="2408581" y="4500570"/>
              <a:ext cx="14374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dirty="0" smtClean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rPr>
                <a:t>Click x 2!!</a:t>
              </a:r>
              <a:endParaRPr lang="ko-KR" altLang="en-US" dirty="0">
                <a:solidFill>
                  <a:srgbClr val="C00000"/>
                </a:solidFill>
                <a:latin typeface="Arial Black" pitchFamily="34" charset="0"/>
                <a:ea typeface="HY헤드라인M" pitchFamily="18" charset="-127"/>
              </a:endParaRPr>
            </a:p>
          </p:txBody>
        </p:sp>
        <p:grpSp>
          <p:nvGrpSpPr>
            <p:cNvPr id="7" name="그룹 43"/>
            <p:cNvGrpSpPr/>
            <p:nvPr/>
          </p:nvGrpSpPr>
          <p:grpSpPr>
            <a:xfrm>
              <a:off x="2996096" y="3876870"/>
              <a:ext cx="639748" cy="639748"/>
              <a:chOff x="4356597" y="3448242"/>
              <a:chExt cx="639748" cy="639748"/>
            </a:xfrm>
          </p:grpSpPr>
          <p:grpSp>
            <p:nvGrpSpPr>
              <p:cNvPr id="8" name="그룹 50"/>
              <p:cNvGrpSpPr/>
              <p:nvPr/>
            </p:nvGrpSpPr>
            <p:grpSpPr>
              <a:xfrm>
                <a:off x="4356597" y="3448242"/>
                <a:ext cx="639748" cy="639748"/>
                <a:chOff x="5429256" y="3214686"/>
                <a:chExt cx="639748" cy="639748"/>
              </a:xfrm>
            </p:grpSpPr>
            <p:pic>
              <p:nvPicPr>
                <p:cNvPr id="70" name="Picture 17" descr="C:\Users\a00291\Desktop\kligg.com\kligg256x256.png"/>
                <p:cNvPicPr>
                  <a:picLocks noChangeAspect="1" noChangeArrowheads="1"/>
                </p:cNvPicPr>
                <p:nvPr/>
              </p:nvPicPr>
              <p:blipFill>
                <a:blip r:embed="rId6" cstate="screen"/>
                <a:srcRect/>
                <a:stretch>
                  <a:fillRect/>
                </a:stretch>
              </p:blipFill>
              <p:spPr bwMode="auto">
                <a:xfrm>
                  <a:off x="5500694" y="3286124"/>
                  <a:ext cx="568310" cy="568310"/>
                </a:xfrm>
                <a:prstGeom prst="rect">
                  <a:avLst/>
                </a:prstGeom>
                <a:noFill/>
              </p:spPr>
            </p:pic>
            <p:pic>
              <p:nvPicPr>
                <p:cNvPr id="72" name="Picture 18" descr="C:\Users\a00291\Desktop\11949837831120231634mouse_pointer_wolfram_es_01_svg_med.png"/>
                <p:cNvPicPr>
                  <a:picLocks noChangeAspect="1" noChangeArrowheads="1"/>
                </p:cNvPicPr>
                <p:nvPr/>
              </p:nvPicPr>
              <p:blipFill>
                <a:blip r:embed="rId7" cstate="screen"/>
                <a:srcRect/>
                <a:stretch>
                  <a:fillRect/>
                </a:stretch>
              </p:blipFill>
              <p:spPr bwMode="auto">
                <a:xfrm>
                  <a:off x="5429256" y="3214686"/>
                  <a:ext cx="159318" cy="257694"/>
                </a:xfrm>
                <a:prstGeom prst="rect">
                  <a:avLst/>
                </a:prstGeom>
                <a:noFill/>
              </p:spPr>
            </p:pic>
          </p:grpSp>
          <p:sp>
            <p:nvSpPr>
              <p:cNvPr id="69" name="타원 68"/>
              <p:cNvSpPr/>
              <p:nvPr/>
            </p:nvSpPr>
            <p:spPr bwMode="auto">
              <a:xfrm>
                <a:off x="4670597" y="3589982"/>
                <a:ext cx="71438" cy="14287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>
                    <a:lumMod val="85000"/>
                    <a:lumOff val="15000"/>
                  </a:schemeClr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rtlCol="0" anchor="ctr"/>
              <a:lstStyle/>
              <a:p>
                <a:pPr algn="ctr"/>
                <a:endParaRPr lang="ko-KR" altLang="en-US">
                  <a:latin typeface="+mj-ea"/>
                  <a:ea typeface="+mj-ea"/>
                </a:endParaRPr>
              </a:p>
            </p:txBody>
          </p:sp>
        </p:grpSp>
      </p:grpSp>
      <p:grpSp>
        <p:nvGrpSpPr>
          <p:cNvPr id="9" name="그룹 28"/>
          <p:cNvGrpSpPr/>
          <p:nvPr/>
        </p:nvGrpSpPr>
        <p:grpSpPr>
          <a:xfrm>
            <a:off x="4357686" y="2214554"/>
            <a:ext cx="4071967" cy="2938300"/>
            <a:chOff x="4357686" y="2214554"/>
            <a:chExt cx="4071967" cy="2938300"/>
          </a:xfrm>
        </p:grpSpPr>
        <p:pic>
          <p:nvPicPr>
            <p:cNvPr id="44" name="그림 43" descr="Monitor Frame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43504" y="2214554"/>
              <a:ext cx="3286149" cy="2938300"/>
            </a:xfrm>
            <a:prstGeom prst="rect">
              <a:avLst/>
            </a:prstGeom>
          </p:spPr>
        </p:pic>
        <p:sp>
          <p:nvSpPr>
            <p:cNvPr id="49" name="갈매기형 수장 48"/>
            <p:cNvSpPr/>
            <p:nvPr/>
          </p:nvSpPr>
          <p:spPr bwMode="auto">
            <a:xfrm>
              <a:off x="4357686" y="3357562"/>
              <a:ext cx="357190" cy="500066"/>
            </a:xfrm>
            <a:prstGeom prst="chevron">
              <a:avLst/>
            </a:prstGeom>
            <a:gradFill flip="none" rotWithShape="1">
              <a:gsLst>
                <a:gs pos="0">
                  <a:schemeClr val="tx1">
                    <a:tint val="66000"/>
                    <a:satMod val="160000"/>
                  </a:schemeClr>
                </a:gs>
                <a:gs pos="50000">
                  <a:schemeClr val="tx1">
                    <a:tint val="44500"/>
                    <a:satMod val="160000"/>
                  </a:schemeClr>
                </a:gs>
                <a:gs pos="100000">
                  <a:schemeClr val="tx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73" name="Picture 4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286380" y="2357430"/>
              <a:ext cx="3000396" cy="2000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42375603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직사각형 122"/>
          <p:cNvSpPr/>
          <p:nvPr/>
        </p:nvSpPr>
        <p:spPr>
          <a:xfrm>
            <a:off x="777240" y="2143116"/>
            <a:ext cx="335758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ko-KR" sz="105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Click the add patient icon. A window for registering a new patient  will appear.</a:t>
            </a:r>
            <a:endParaRPr lang="en-US" altLang="ko-KR" sz="1050" b="1" dirty="0" smtClean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grpSp>
        <p:nvGrpSpPr>
          <p:cNvPr id="2" name="그룹 29"/>
          <p:cNvGrpSpPr/>
          <p:nvPr/>
        </p:nvGrpSpPr>
        <p:grpSpPr>
          <a:xfrm>
            <a:off x="428596" y="357166"/>
            <a:ext cx="3643338" cy="730898"/>
            <a:chOff x="834554" y="642918"/>
            <a:chExt cx="3643338" cy="730898"/>
          </a:xfrm>
        </p:grpSpPr>
        <p:grpSp>
          <p:nvGrpSpPr>
            <p:cNvPr id="3" name="그룹 33"/>
            <p:cNvGrpSpPr/>
            <p:nvPr/>
          </p:nvGrpSpPr>
          <p:grpSpPr>
            <a:xfrm>
              <a:off x="834554" y="642918"/>
              <a:ext cx="3643338" cy="730898"/>
              <a:chOff x="4714876" y="357166"/>
              <a:chExt cx="3643338" cy="730898"/>
            </a:xfrm>
          </p:grpSpPr>
          <p:sp>
            <p:nvSpPr>
              <p:cNvPr id="36" name="TextBox 35"/>
              <p:cNvSpPr txBox="1"/>
              <p:nvPr/>
            </p:nvSpPr>
            <p:spPr>
              <a:xfrm>
                <a:off x="4714876" y="357166"/>
                <a:ext cx="3497237" cy="462201"/>
              </a:xfrm>
              <a:prstGeom prst="roundRect">
                <a:avLst>
                  <a:gd name="adj" fmla="val 35315"/>
                </a:avLst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ko-KR" altLang="en-US" b="1" dirty="0" smtClean="0">
                    <a:solidFill>
                      <a:schemeClr val="bg1"/>
                    </a:solidFill>
                    <a:latin typeface="Arial" pitchFamily="34" charset="0"/>
                    <a:ea typeface="+mj-ea"/>
                    <a:cs typeface="Arial" pitchFamily="34" charset="0"/>
                  </a:rPr>
                  <a:t>      </a:t>
                </a:r>
                <a:r>
                  <a:rPr lang="en-US" altLang="ko-KR" b="1" dirty="0" smtClean="0">
                    <a:solidFill>
                      <a:schemeClr val="bg1"/>
                    </a:solidFill>
                    <a:latin typeface="Arial" pitchFamily="34" charset="0"/>
                    <a:ea typeface="+mj-ea"/>
                    <a:cs typeface="Arial" pitchFamily="34" charset="0"/>
                  </a:rPr>
                  <a:t>New Patient Registration</a:t>
                </a:r>
              </a:p>
            </p:txBody>
          </p:sp>
          <p:sp>
            <p:nvSpPr>
              <p:cNvPr id="37" name="직사각형 36"/>
              <p:cNvSpPr/>
              <p:nvPr/>
            </p:nvSpPr>
            <p:spPr>
              <a:xfrm>
                <a:off x="4857752" y="857232"/>
                <a:ext cx="3500462" cy="2308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endPara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pic>
          <p:nvPicPr>
            <p:cNvPr id="4098" name="Picture 2" descr="D:\02. 업무\2014년\02. 전략과제\13. EM 동영상\dentist용\ezdent icon.png"/>
            <p:cNvPicPr>
              <a:picLocks noChangeAspect="1" noChangeArrowheads="1"/>
            </p:cNvPicPr>
            <p:nvPr/>
          </p:nvPicPr>
          <p:blipFill>
            <a:blip r:embed="rId2" cstate="screen"/>
            <a:srcRect b="-3214"/>
            <a:stretch>
              <a:fillRect/>
            </a:stretch>
          </p:blipFill>
          <p:spPr bwMode="auto">
            <a:xfrm>
              <a:off x="957220" y="690503"/>
              <a:ext cx="380329" cy="393713"/>
            </a:xfrm>
            <a:prstGeom prst="rect">
              <a:avLst/>
            </a:prstGeom>
            <a:noFill/>
          </p:spPr>
        </p:pic>
      </p:grpSp>
      <p:grpSp>
        <p:nvGrpSpPr>
          <p:cNvPr id="4" name="그룹 37"/>
          <p:cNvGrpSpPr/>
          <p:nvPr/>
        </p:nvGrpSpPr>
        <p:grpSpPr>
          <a:xfrm>
            <a:off x="7786710" y="6417254"/>
            <a:ext cx="1213034" cy="369332"/>
            <a:chOff x="383284" y="4870823"/>
            <a:chExt cx="1213034" cy="369332"/>
          </a:xfrm>
        </p:grpSpPr>
        <p:sp>
          <p:nvSpPr>
            <p:cNvPr id="45" name="줄무늬가 있는 오른쪽 화살표 44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+mj-ea"/>
              </a:endParaRPr>
            </a:p>
          </p:txBody>
        </p:sp>
      </p:grpSp>
      <p:pic>
        <p:nvPicPr>
          <p:cNvPr id="5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1122346"/>
            <a:ext cx="1990725" cy="4286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5" name="그룹 65"/>
          <p:cNvGrpSpPr/>
          <p:nvPr/>
        </p:nvGrpSpPr>
        <p:grpSpPr>
          <a:xfrm>
            <a:off x="1264715" y="1428736"/>
            <a:ext cx="1292817" cy="558536"/>
            <a:chOff x="6357950" y="3143248"/>
            <a:chExt cx="1485571" cy="639748"/>
          </a:xfrm>
        </p:grpSpPr>
        <p:grpSp>
          <p:nvGrpSpPr>
            <p:cNvPr id="6" name="그룹 33"/>
            <p:cNvGrpSpPr/>
            <p:nvPr/>
          </p:nvGrpSpPr>
          <p:grpSpPr>
            <a:xfrm>
              <a:off x="6357950" y="3143248"/>
              <a:ext cx="1485571" cy="639748"/>
              <a:chOff x="2428860" y="2428868"/>
              <a:chExt cx="1485571" cy="639748"/>
            </a:xfrm>
          </p:grpSpPr>
          <p:grpSp>
            <p:nvGrpSpPr>
              <p:cNvPr id="7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8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66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4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67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5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65" name="타원 64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63" name="TextBox 40"/>
              <p:cNvSpPr txBox="1"/>
              <p:nvPr/>
            </p:nvSpPr>
            <p:spPr>
              <a:xfrm>
                <a:off x="2938651" y="2679862"/>
                <a:ext cx="9757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61" name="TextBox 60"/>
            <p:cNvSpPr txBox="1"/>
            <p:nvPr/>
          </p:nvSpPr>
          <p:spPr>
            <a:xfrm>
              <a:off x="6484412" y="3340621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①</a:t>
              </a:r>
              <a:endParaRPr lang="ko-KR" altLang="en-US" b="1" dirty="0"/>
            </a:p>
          </p:txBody>
        </p:sp>
      </p:grpSp>
      <p:sp>
        <p:nvSpPr>
          <p:cNvPr id="69" name="아래쪽 화살표 68"/>
          <p:cNvSpPr/>
          <p:nvPr/>
        </p:nvSpPr>
        <p:spPr bwMode="auto">
          <a:xfrm>
            <a:off x="2214546" y="2701388"/>
            <a:ext cx="357190" cy="285752"/>
          </a:xfrm>
          <a:prstGeom prst="downArrow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ko-KR" altLang="en-US"/>
          </a:p>
        </p:txBody>
      </p:sp>
      <p:grpSp>
        <p:nvGrpSpPr>
          <p:cNvPr id="9" name="그룹 41"/>
          <p:cNvGrpSpPr/>
          <p:nvPr/>
        </p:nvGrpSpPr>
        <p:grpSpPr>
          <a:xfrm>
            <a:off x="571660" y="3041540"/>
            <a:ext cx="3712308" cy="3443817"/>
            <a:chOff x="571660" y="3041540"/>
            <a:chExt cx="3712308" cy="3443817"/>
          </a:xfrm>
        </p:grpSpPr>
        <p:sp>
          <p:nvSpPr>
            <p:cNvPr id="122" name="직사각형 121"/>
            <p:cNvSpPr/>
            <p:nvPr/>
          </p:nvSpPr>
          <p:spPr>
            <a:xfrm>
              <a:off x="743056" y="5908276"/>
              <a:ext cx="3357586" cy="5770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05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ea typeface="+mj-ea"/>
                  <a:cs typeface="Arial" pitchFamily="34" charset="0"/>
                </a:rPr>
                <a:t>Fill in patient information in the blanks and then click the “Add” button to complete patient registration. </a:t>
              </a:r>
            </a:p>
          </p:txBody>
        </p:sp>
        <p:sp>
          <p:nvSpPr>
            <p:cNvPr id="57" name="모서리가 둥근 직사각형 56"/>
            <p:cNvSpPr/>
            <p:nvPr/>
          </p:nvSpPr>
          <p:spPr bwMode="auto">
            <a:xfrm>
              <a:off x="571660" y="3041540"/>
              <a:ext cx="3712308" cy="3375551"/>
            </a:xfrm>
            <a:prstGeom prst="roundRect">
              <a:avLst>
                <a:gd name="adj" fmla="val 4425"/>
              </a:avLst>
            </a:prstGeom>
            <a:noFill/>
            <a:ln w="3175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72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214414" y="3143249"/>
              <a:ext cx="2485498" cy="24288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10" name="그룹 39"/>
          <p:cNvGrpSpPr/>
          <p:nvPr/>
        </p:nvGrpSpPr>
        <p:grpSpPr>
          <a:xfrm>
            <a:off x="4752976" y="1014396"/>
            <a:ext cx="7358114" cy="5286413"/>
            <a:chOff x="4752976" y="1014396"/>
            <a:chExt cx="7358114" cy="5286413"/>
          </a:xfrm>
        </p:grpSpPr>
        <p:grpSp>
          <p:nvGrpSpPr>
            <p:cNvPr id="11" name="그룹 49"/>
            <p:cNvGrpSpPr/>
            <p:nvPr/>
          </p:nvGrpSpPr>
          <p:grpSpPr>
            <a:xfrm>
              <a:off x="4752976" y="1014396"/>
              <a:ext cx="7358114" cy="5286413"/>
              <a:chOff x="4597400" y="1908163"/>
              <a:chExt cx="7358114" cy="5286413"/>
            </a:xfrm>
          </p:grpSpPr>
          <p:pic>
            <p:nvPicPr>
              <p:cNvPr id="51" name="그림 50" descr="Monitor Frame.png"/>
              <p:cNvPicPr>
                <a:picLocks noChangeAspect="1"/>
              </p:cNvPicPr>
              <p:nvPr/>
            </p:nvPicPr>
            <p:blipFill>
              <a:blip r:embed="rId7" cstate="print"/>
              <a:srcRect b="21657"/>
              <a:stretch>
                <a:fillRect/>
              </a:stretch>
            </p:blipFill>
            <p:spPr>
              <a:xfrm>
                <a:off x="4597400" y="1908163"/>
                <a:ext cx="7358114" cy="5154371"/>
              </a:xfrm>
              <a:prstGeom prst="rect">
                <a:avLst/>
              </a:prstGeom>
            </p:spPr>
          </p:pic>
          <p:pic>
            <p:nvPicPr>
              <p:cNvPr id="52" name="Picture 3" descr="D:\02. 업무\2014년\02. 전략과제\13. EM 동영상\작업파일\ci-횐색.png"/>
              <p:cNvPicPr>
                <a:picLocks noChangeAspect="1" noChangeArrowheads="1"/>
              </p:cNvPicPr>
              <p:nvPr/>
            </p:nvPicPr>
            <p:blipFill>
              <a:blip r:embed="rId8" cstate="screen"/>
              <a:srcRect/>
              <a:stretch>
                <a:fillRect/>
              </a:stretch>
            </p:blipFill>
            <p:spPr bwMode="auto">
              <a:xfrm>
                <a:off x="7735411" y="6689474"/>
                <a:ext cx="1082093" cy="505102"/>
              </a:xfrm>
              <a:prstGeom prst="rect">
                <a:avLst/>
              </a:prstGeom>
              <a:noFill/>
            </p:spPr>
          </p:pic>
        </p:grpSp>
        <p:pic>
          <p:nvPicPr>
            <p:cNvPr id="73" name="Picture 6"/>
            <p:cNvPicPr>
              <a:picLocks noChangeAspect="1" noChangeArrowheads="1"/>
            </p:cNvPicPr>
            <p:nvPr/>
          </p:nvPicPr>
          <p:blipFill>
            <a:blip r:embed="rId9" cstate="print"/>
            <a:srcRect r="27319" b="31413"/>
            <a:stretch>
              <a:fillRect/>
            </a:stretch>
          </p:blipFill>
          <p:spPr bwMode="auto">
            <a:xfrm>
              <a:off x="5072066" y="1376348"/>
              <a:ext cx="6715172" cy="44815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12" name="그룹 40"/>
          <p:cNvGrpSpPr/>
          <p:nvPr/>
        </p:nvGrpSpPr>
        <p:grpSpPr>
          <a:xfrm>
            <a:off x="571660" y="1052736"/>
            <a:ext cx="4648308" cy="1584540"/>
            <a:chOff x="571660" y="1052736"/>
            <a:chExt cx="4648308" cy="1584540"/>
          </a:xfrm>
        </p:grpSpPr>
        <p:sp>
          <p:nvSpPr>
            <p:cNvPr id="58" name="모서리가 둥근 직사각형 57"/>
            <p:cNvSpPr/>
            <p:nvPr/>
          </p:nvSpPr>
          <p:spPr bwMode="auto">
            <a:xfrm>
              <a:off x="571660" y="1052736"/>
              <a:ext cx="3712308" cy="1584540"/>
            </a:xfrm>
            <a:prstGeom prst="roundRect">
              <a:avLst>
                <a:gd name="adj" fmla="val 4425"/>
              </a:avLst>
            </a:prstGeom>
            <a:noFill/>
            <a:ln w="3175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75" name="직선 연결선 74"/>
            <p:cNvCxnSpPr/>
            <p:nvPr/>
          </p:nvCxnSpPr>
          <p:spPr>
            <a:xfrm>
              <a:off x="4283968" y="1979602"/>
              <a:ext cx="936000" cy="1588"/>
            </a:xfrm>
            <a:prstGeom prst="line">
              <a:avLst/>
            </a:prstGeom>
            <a:ln>
              <a:solidFill>
                <a:schemeClr val="accent2">
                  <a:lumMod val="75000"/>
                  <a:alpha val="7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그룹 66"/>
          <p:cNvGrpSpPr/>
          <p:nvPr/>
        </p:nvGrpSpPr>
        <p:grpSpPr>
          <a:xfrm>
            <a:off x="2951252" y="5406778"/>
            <a:ext cx="1263558" cy="558536"/>
            <a:chOff x="6357950" y="3143248"/>
            <a:chExt cx="1451949" cy="639748"/>
          </a:xfrm>
        </p:grpSpPr>
        <p:grpSp>
          <p:nvGrpSpPr>
            <p:cNvPr id="14" name="그룹 33"/>
            <p:cNvGrpSpPr/>
            <p:nvPr/>
          </p:nvGrpSpPr>
          <p:grpSpPr>
            <a:xfrm>
              <a:off x="6357950" y="3143248"/>
              <a:ext cx="1451949" cy="639748"/>
              <a:chOff x="2428860" y="2428868"/>
              <a:chExt cx="1451949" cy="639748"/>
            </a:xfrm>
          </p:grpSpPr>
          <p:grpSp>
            <p:nvGrpSpPr>
              <p:cNvPr id="15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16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83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4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84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5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82" name="타원 81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80" name="TextBox 40"/>
              <p:cNvSpPr txBox="1"/>
              <p:nvPr/>
            </p:nvSpPr>
            <p:spPr>
              <a:xfrm>
                <a:off x="2905029" y="2694809"/>
                <a:ext cx="9757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78" name="TextBox 77"/>
            <p:cNvSpPr txBox="1"/>
            <p:nvPr/>
          </p:nvSpPr>
          <p:spPr>
            <a:xfrm>
              <a:off x="6483790" y="3350501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②</a:t>
              </a:r>
              <a:endParaRPr lang="ko-KR" alt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9427701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/>
      <p:bldP spid="6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1" y="1466852"/>
            <a:ext cx="4347168" cy="4248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grpSp>
        <p:nvGrpSpPr>
          <p:cNvPr id="3" name="그룹 81"/>
          <p:cNvGrpSpPr/>
          <p:nvPr/>
        </p:nvGrpSpPr>
        <p:grpSpPr>
          <a:xfrm>
            <a:off x="283832" y="857232"/>
            <a:ext cx="2106928" cy="4422607"/>
            <a:chOff x="283832" y="857232"/>
            <a:chExt cx="2106928" cy="4422607"/>
          </a:xfrm>
        </p:grpSpPr>
        <p:sp>
          <p:nvSpPr>
            <p:cNvPr id="11" name="TextBox 10"/>
            <p:cNvSpPr txBox="1"/>
            <p:nvPr/>
          </p:nvSpPr>
          <p:spPr>
            <a:xfrm>
              <a:off x="290483" y="3942059"/>
              <a:ext cx="9925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ea typeface="+mj-ea"/>
                  <a:cs typeface="Arial" pitchFamily="34" charset="0"/>
                </a:rPr>
                <a:t>Gender</a:t>
              </a:r>
            </a:p>
          </p:txBody>
        </p:sp>
        <p:sp>
          <p:nvSpPr>
            <p:cNvPr id="12" name="직사각형 11"/>
            <p:cNvSpPr/>
            <p:nvPr/>
          </p:nvSpPr>
          <p:spPr>
            <a:xfrm>
              <a:off x="288595" y="4249780"/>
              <a:ext cx="1964052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ko-K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Select the gender of patient. 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85720" y="3000372"/>
              <a:ext cx="1569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ea typeface="+mj-ea"/>
                  <a:cs typeface="Arial" pitchFamily="34" charset="0"/>
                </a:rPr>
                <a:t>Date of Birth</a:t>
              </a:r>
            </a:p>
          </p:txBody>
        </p:sp>
        <p:sp>
          <p:nvSpPr>
            <p:cNvPr id="15" name="직사각형 14"/>
            <p:cNvSpPr/>
            <p:nvPr/>
          </p:nvSpPr>
          <p:spPr>
            <a:xfrm>
              <a:off x="283832" y="3308093"/>
              <a:ext cx="2106928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ko-K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Select the date of birth of patient. </a:t>
              </a:r>
            </a:p>
            <a:p>
              <a:r>
                <a:rPr lang="en-US" altLang="ko-K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Change the notation order from Settings.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85717" y="857232"/>
              <a:ext cx="13131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Chart No.*</a:t>
              </a:r>
            </a:p>
          </p:txBody>
        </p:sp>
        <p:sp>
          <p:nvSpPr>
            <p:cNvPr id="21" name="직사각형 20"/>
            <p:cNvSpPr/>
            <p:nvPr/>
          </p:nvSpPr>
          <p:spPr>
            <a:xfrm>
              <a:off x="306302" y="1164953"/>
              <a:ext cx="2013020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Enter the chart no. of the doctor. </a:t>
              </a:r>
            </a:p>
            <a:p>
              <a:r>
                <a:rPr lang="en-US" altLang="ko-K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The date registers automatically and you are able to cancel the set date from Settings. </a:t>
              </a:r>
              <a:r>
                <a:rPr lang="en-US" altLang="ko-KR" sz="1000" dirty="0" smtClean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(Required)</a:t>
              </a:r>
              <a:endParaRPr lang="ko-KR" altLang="en-US" sz="10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85717" y="2082208"/>
              <a:ext cx="6591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SSN</a:t>
              </a:r>
            </a:p>
          </p:txBody>
        </p:sp>
        <p:sp>
          <p:nvSpPr>
            <p:cNvPr id="37" name="직사각형 36"/>
            <p:cNvSpPr/>
            <p:nvPr/>
          </p:nvSpPr>
          <p:spPr>
            <a:xfrm>
              <a:off x="306302" y="2389929"/>
              <a:ext cx="2013020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ko-K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Enter Social Security Number.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90483" y="4572008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ea typeface="+mj-ea"/>
                  <a:cs typeface="Arial" pitchFamily="34" charset="0"/>
                </a:rPr>
                <a:t>E-mail</a:t>
              </a:r>
            </a:p>
          </p:txBody>
        </p:sp>
        <p:sp>
          <p:nvSpPr>
            <p:cNvPr id="54" name="직사각형 53"/>
            <p:cNvSpPr/>
            <p:nvPr/>
          </p:nvSpPr>
          <p:spPr>
            <a:xfrm>
              <a:off x="288595" y="4879729"/>
              <a:ext cx="196405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Enter information of the patient in each section. </a:t>
              </a:r>
            </a:p>
          </p:txBody>
        </p:sp>
      </p:grpSp>
      <p:grpSp>
        <p:nvGrpSpPr>
          <p:cNvPr id="6" name="그룹 84"/>
          <p:cNvGrpSpPr/>
          <p:nvPr/>
        </p:nvGrpSpPr>
        <p:grpSpPr>
          <a:xfrm>
            <a:off x="6848460" y="825139"/>
            <a:ext cx="2295540" cy="4661389"/>
            <a:chOff x="6848460" y="825139"/>
            <a:chExt cx="2295540" cy="4661389"/>
          </a:xfrm>
        </p:grpSpPr>
        <p:sp>
          <p:nvSpPr>
            <p:cNvPr id="7" name="TextBox 6"/>
            <p:cNvSpPr txBox="1"/>
            <p:nvPr/>
          </p:nvSpPr>
          <p:spPr>
            <a:xfrm>
              <a:off x="6858016" y="825139"/>
              <a:ext cx="1467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ea typeface="+mj-ea"/>
                  <a:cs typeface="Arial" pitchFamily="34" charset="0"/>
                </a:rPr>
                <a:t>First Name*</a:t>
              </a:r>
            </a:p>
          </p:txBody>
        </p:sp>
        <p:sp>
          <p:nvSpPr>
            <p:cNvPr id="8" name="직사각형 7"/>
            <p:cNvSpPr/>
            <p:nvPr/>
          </p:nvSpPr>
          <p:spPr>
            <a:xfrm>
              <a:off x="6894228" y="1104884"/>
              <a:ext cx="2249772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Enter first name of patient.</a:t>
              </a:r>
            </a:p>
            <a:p>
              <a:r>
                <a:rPr lang="en-US" altLang="ko-K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You can change the notation order in Settings. </a:t>
              </a:r>
              <a:r>
                <a:rPr lang="en-US" altLang="ko-KR" sz="1000" dirty="0" smtClean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(Required)</a:t>
              </a:r>
              <a:endPara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858016" y="1959394"/>
              <a:ext cx="14414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ea typeface="+mj-ea"/>
                  <a:cs typeface="Arial" pitchFamily="34" charset="0"/>
                </a:rPr>
                <a:t>Last Name*</a:t>
              </a:r>
            </a:p>
          </p:txBody>
        </p:sp>
        <p:sp>
          <p:nvSpPr>
            <p:cNvPr id="31" name="직사각형 30"/>
            <p:cNvSpPr/>
            <p:nvPr/>
          </p:nvSpPr>
          <p:spPr>
            <a:xfrm>
              <a:off x="6894228" y="2239139"/>
              <a:ext cx="2249772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Enter last name of patient.</a:t>
              </a:r>
            </a:p>
            <a:p>
              <a:r>
                <a:rPr lang="en-US" altLang="ko-K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You can change the notation order in Settings. </a:t>
              </a:r>
              <a:r>
                <a:rPr lang="en-US" altLang="ko-KR" sz="1000" dirty="0" smtClean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(Required)</a:t>
              </a:r>
              <a:endPara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858016" y="4226679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ea typeface="+mj-ea"/>
                  <a:cs typeface="Arial" pitchFamily="34" charset="0"/>
                </a:rPr>
                <a:t>Address</a:t>
              </a:r>
            </a:p>
          </p:txBody>
        </p:sp>
        <p:sp>
          <p:nvSpPr>
            <p:cNvPr id="45" name="직사각형 44"/>
            <p:cNvSpPr/>
            <p:nvPr/>
          </p:nvSpPr>
          <p:spPr>
            <a:xfrm>
              <a:off x="6894228" y="4506424"/>
              <a:ext cx="1964052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ea typeface="+mj-ea"/>
                  <a:cs typeface="Arial" pitchFamily="34" charset="0"/>
                </a:rPr>
                <a:t>Enter address information.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6858016" y="3306738"/>
              <a:ext cx="12875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ea typeface="+mj-ea"/>
                  <a:cs typeface="Arial" pitchFamily="34" charset="0"/>
                </a:rPr>
                <a:t>Treatment</a:t>
              </a:r>
            </a:p>
          </p:txBody>
        </p:sp>
        <p:sp>
          <p:nvSpPr>
            <p:cNvPr id="51" name="직사각형 50"/>
            <p:cNvSpPr/>
            <p:nvPr/>
          </p:nvSpPr>
          <p:spPr>
            <a:xfrm>
              <a:off x="6894228" y="3586483"/>
              <a:ext cx="1964052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ko-K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ea typeface="+mj-ea"/>
                  <a:cs typeface="Arial" pitchFamily="34" charset="0"/>
                </a:rPr>
                <a:t>Select the state of treatment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848460" y="4960562"/>
              <a:ext cx="14243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ea typeface="+mj-ea"/>
                  <a:cs typeface="Arial" pitchFamily="34" charset="0"/>
                </a:rPr>
                <a:t>Tel / Mobile</a:t>
              </a:r>
            </a:p>
          </p:txBody>
        </p:sp>
        <p:sp>
          <p:nvSpPr>
            <p:cNvPr id="60" name="직사각형 59"/>
            <p:cNvSpPr/>
            <p:nvPr/>
          </p:nvSpPr>
          <p:spPr>
            <a:xfrm>
              <a:off x="6884672" y="5240307"/>
              <a:ext cx="1964052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ko-K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ea typeface="+mj-ea"/>
                  <a:cs typeface="Arial" pitchFamily="34" charset="0"/>
                </a:rPr>
                <a:t>Enter telephone information.</a:t>
              </a:r>
            </a:p>
          </p:txBody>
        </p:sp>
      </p:grpSp>
      <p:grpSp>
        <p:nvGrpSpPr>
          <p:cNvPr id="9" name="그룹 82"/>
          <p:cNvGrpSpPr/>
          <p:nvPr/>
        </p:nvGrpSpPr>
        <p:grpSpPr>
          <a:xfrm>
            <a:off x="971600" y="989578"/>
            <a:ext cx="3149428" cy="3634818"/>
            <a:chOff x="971600" y="989578"/>
            <a:chExt cx="3149428" cy="3634818"/>
          </a:xfrm>
        </p:grpSpPr>
        <p:grpSp>
          <p:nvGrpSpPr>
            <p:cNvPr id="10" name="그룹 73"/>
            <p:cNvGrpSpPr/>
            <p:nvPr/>
          </p:nvGrpSpPr>
          <p:grpSpPr>
            <a:xfrm>
              <a:off x="1678854" y="989578"/>
              <a:ext cx="2442174" cy="1044000"/>
              <a:chOff x="1678854" y="989578"/>
              <a:chExt cx="2442174" cy="1044000"/>
            </a:xfrm>
          </p:grpSpPr>
          <p:cxnSp>
            <p:nvCxnSpPr>
              <p:cNvPr id="17" name="직선 연결선 16"/>
              <p:cNvCxnSpPr/>
              <p:nvPr/>
            </p:nvCxnSpPr>
            <p:spPr>
              <a:xfrm rot="16200000" flipV="1">
                <a:off x="3149029" y="1061578"/>
                <a:ext cx="1044000" cy="899999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직선 연결선 17"/>
              <p:cNvCxnSpPr/>
              <p:nvPr/>
            </p:nvCxnSpPr>
            <p:spPr>
              <a:xfrm>
                <a:off x="1678854" y="1000109"/>
                <a:ext cx="1548000" cy="1588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2" name="직선 연결선 21"/>
            <p:cNvCxnSpPr/>
            <p:nvPr/>
          </p:nvCxnSpPr>
          <p:spPr>
            <a:xfrm>
              <a:off x="1823575" y="3190873"/>
              <a:ext cx="972000" cy="345"/>
            </a:xfrm>
            <a:prstGeom prst="line">
              <a:avLst/>
            </a:prstGeom>
            <a:ln>
              <a:solidFill>
                <a:schemeClr val="accent2">
                  <a:lumMod val="75000"/>
                  <a:alpha val="70000"/>
                </a:schemeClr>
              </a:solidFill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그룹 74"/>
            <p:cNvGrpSpPr/>
            <p:nvPr/>
          </p:nvGrpSpPr>
          <p:grpSpPr>
            <a:xfrm>
              <a:off x="971600" y="2260947"/>
              <a:ext cx="2743145" cy="615600"/>
              <a:chOff x="971600" y="2260947"/>
              <a:chExt cx="2743145" cy="615600"/>
            </a:xfrm>
          </p:grpSpPr>
          <p:cxnSp>
            <p:nvCxnSpPr>
              <p:cNvPr id="33" name="직선 연결선 32"/>
              <p:cNvCxnSpPr/>
              <p:nvPr/>
            </p:nvCxnSpPr>
            <p:spPr>
              <a:xfrm rot="10800000">
                <a:off x="3013602" y="2264547"/>
                <a:ext cx="701143" cy="612000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직선 연결선 33"/>
              <p:cNvCxnSpPr/>
              <p:nvPr/>
            </p:nvCxnSpPr>
            <p:spPr>
              <a:xfrm flipV="1">
                <a:off x="971600" y="2260947"/>
                <a:ext cx="2036098" cy="15925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그룹 76"/>
            <p:cNvGrpSpPr/>
            <p:nvPr/>
          </p:nvGrpSpPr>
          <p:grpSpPr>
            <a:xfrm>
              <a:off x="1285852" y="3500784"/>
              <a:ext cx="1514930" cy="642942"/>
              <a:chOff x="1285852" y="3500784"/>
              <a:chExt cx="1514930" cy="642942"/>
            </a:xfrm>
          </p:grpSpPr>
          <p:cxnSp>
            <p:nvCxnSpPr>
              <p:cNvPr id="39" name="직선 연결선 38"/>
              <p:cNvCxnSpPr/>
              <p:nvPr/>
            </p:nvCxnSpPr>
            <p:spPr>
              <a:xfrm rot="5400000" flipH="1" flipV="1">
                <a:off x="2222085" y="3564683"/>
                <a:ext cx="642596" cy="514798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none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직선 연결선 39"/>
              <p:cNvCxnSpPr/>
              <p:nvPr/>
            </p:nvCxnSpPr>
            <p:spPr>
              <a:xfrm>
                <a:off x="1285852" y="4143380"/>
                <a:ext cx="1008000" cy="346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그룹 77"/>
            <p:cNvGrpSpPr/>
            <p:nvPr/>
          </p:nvGrpSpPr>
          <p:grpSpPr>
            <a:xfrm>
              <a:off x="1171551" y="4348169"/>
              <a:ext cx="2257441" cy="276227"/>
              <a:chOff x="1171551" y="4348169"/>
              <a:chExt cx="2257441" cy="276227"/>
            </a:xfrm>
          </p:grpSpPr>
          <p:cxnSp>
            <p:nvCxnSpPr>
              <p:cNvPr id="56" name="직선 연결선 55"/>
              <p:cNvCxnSpPr/>
              <p:nvPr/>
            </p:nvCxnSpPr>
            <p:spPr>
              <a:xfrm flipV="1">
                <a:off x="2867013" y="4348169"/>
                <a:ext cx="561979" cy="275881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none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직선 연결선 56"/>
              <p:cNvCxnSpPr/>
              <p:nvPr/>
            </p:nvCxnSpPr>
            <p:spPr>
              <a:xfrm>
                <a:off x="1171551" y="4624050"/>
                <a:ext cx="1692000" cy="346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3" name="그룹 83"/>
          <p:cNvGrpSpPr/>
          <p:nvPr/>
        </p:nvGrpSpPr>
        <p:grpSpPr>
          <a:xfrm>
            <a:off x="3428198" y="1000108"/>
            <a:ext cx="3456794" cy="4153275"/>
            <a:chOff x="3428198" y="1000108"/>
            <a:chExt cx="3456794" cy="4153275"/>
          </a:xfrm>
        </p:grpSpPr>
        <p:grpSp>
          <p:nvGrpSpPr>
            <p:cNvPr id="24" name="그룹 72"/>
            <p:cNvGrpSpPr/>
            <p:nvPr/>
          </p:nvGrpSpPr>
          <p:grpSpPr>
            <a:xfrm>
              <a:off x="4357676" y="1000108"/>
              <a:ext cx="2516449" cy="1357357"/>
              <a:chOff x="4357676" y="1000108"/>
              <a:chExt cx="2516449" cy="1357357"/>
            </a:xfrm>
          </p:grpSpPr>
          <p:cxnSp>
            <p:nvCxnSpPr>
              <p:cNvPr id="4" name="직선 연결선 3"/>
              <p:cNvCxnSpPr/>
              <p:nvPr/>
            </p:nvCxnSpPr>
            <p:spPr>
              <a:xfrm rot="5400000" flipH="1" flipV="1">
                <a:off x="3893312" y="1464472"/>
                <a:ext cx="1357357" cy="428629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직선 연결선 4"/>
              <p:cNvCxnSpPr/>
              <p:nvPr/>
            </p:nvCxnSpPr>
            <p:spPr>
              <a:xfrm>
                <a:off x="4786125" y="1000108"/>
                <a:ext cx="2088000" cy="3692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그룹 75"/>
            <p:cNvGrpSpPr/>
            <p:nvPr/>
          </p:nvGrpSpPr>
          <p:grpSpPr>
            <a:xfrm>
              <a:off x="4357685" y="2143120"/>
              <a:ext cx="2516437" cy="428627"/>
              <a:chOff x="4357685" y="2143120"/>
              <a:chExt cx="2516437" cy="428627"/>
            </a:xfrm>
          </p:grpSpPr>
          <p:cxnSp>
            <p:nvCxnSpPr>
              <p:cNvPr id="27" name="직선 연결선 26"/>
              <p:cNvCxnSpPr/>
              <p:nvPr/>
            </p:nvCxnSpPr>
            <p:spPr>
              <a:xfrm rot="5400000" flipH="1" flipV="1">
                <a:off x="4357686" y="2143119"/>
                <a:ext cx="428627" cy="428629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직선 연결선 27"/>
              <p:cNvCxnSpPr/>
              <p:nvPr/>
            </p:nvCxnSpPr>
            <p:spPr>
              <a:xfrm>
                <a:off x="4786122" y="2143120"/>
                <a:ext cx="2088000" cy="3692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7" name="직선 연결선 46"/>
            <p:cNvCxnSpPr/>
            <p:nvPr/>
          </p:nvCxnSpPr>
          <p:spPr>
            <a:xfrm>
              <a:off x="5572132" y="3500438"/>
              <a:ext cx="1296000" cy="1"/>
            </a:xfrm>
            <a:prstGeom prst="line">
              <a:avLst/>
            </a:prstGeom>
            <a:ln>
              <a:solidFill>
                <a:schemeClr val="accent2">
                  <a:lumMod val="75000"/>
                  <a:alpha val="70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그룹 78"/>
            <p:cNvGrpSpPr/>
            <p:nvPr/>
          </p:nvGrpSpPr>
          <p:grpSpPr>
            <a:xfrm>
              <a:off x="3428198" y="4644240"/>
              <a:ext cx="3456794" cy="509143"/>
              <a:chOff x="3428198" y="4644240"/>
              <a:chExt cx="3456794" cy="509143"/>
            </a:xfrm>
          </p:grpSpPr>
          <p:cxnSp>
            <p:nvCxnSpPr>
              <p:cNvPr id="62" name="직선 연결선 61"/>
              <p:cNvCxnSpPr/>
              <p:nvPr/>
            </p:nvCxnSpPr>
            <p:spPr>
              <a:xfrm rot="5400000" flipH="1" flipV="1">
                <a:off x="3176992" y="4895446"/>
                <a:ext cx="504000" cy="1588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none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직선 연결선 62"/>
              <p:cNvCxnSpPr/>
              <p:nvPr/>
            </p:nvCxnSpPr>
            <p:spPr>
              <a:xfrm>
                <a:off x="3428992" y="5153037"/>
                <a:ext cx="3456000" cy="346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직선 연결선 63"/>
              <p:cNvCxnSpPr/>
              <p:nvPr/>
            </p:nvCxnSpPr>
            <p:spPr>
              <a:xfrm rot="5400000" flipH="1" flipV="1">
                <a:off x="4749422" y="4895446"/>
                <a:ext cx="504000" cy="1588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none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그룹 79"/>
            <p:cNvGrpSpPr/>
            <p:nvPr/>
          </p:nvGrpSpPr>
          <p:grpSpPr>
            <a:xfrm>
              <a:off x="5900747" y="3786190"/>
              <a:ext cx="957269" cy="625155"/>
              <a:chOff x="5900747" y="3786190"/>
              <a:chExt cx="957269" cy="625155"/>
            </a:xfrm>
          </p:grpSpPr>
          <p:cxnSp>
            <p:nvCxnSpPr>
              <p:cNvPr id="41" name="직선 연결선 40"/>
              <p:cNvCxnSpPr/>
              <p:nvPr/>
            </p:nvCxnSpPr>
            <p:spPr>
              <a:xfrm flipV="1">
                <a:off x="5900747" y="3786190"/>
                <a:ext cx="381600" cy="34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직선 연결선 41"/>
              <p:cNvCxnSpPr/>
              <p:nvPr/>
            </p:nvCxnSpPr>
            <p:spPr>
              <a:xfrm rot="5400000" flipH="1" flipV="1">
                <a:off x="6144430" y="3928272"/>
                <a:ext cx="285752" cy="1588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직선 연결선 67"/>
              <p:cNvCxnSpPr/>
              <p:nvPr/>
            </p:nvCxnSpPr>
            <p:spPr>
              <a:xfrm flipV="1">
                <a:off x="5900747" y="4071942"/>
                <a:ext cx="381600" cy="34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직선 연결선 68"/>
              <p:cNvCxnSpPr>
                <a:endCxn id="44" idx="1"/>
              </p:cNvCxnSpPr>
              <p:nvPr/>
            </p:nvCxnSpPr>
            <p:spPr>
              <a:xfrm>
                <a:off x="6286512" y="4083803"/>
                <a:ext cx="571504" cy="327542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  <a:alpha val="7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2" name="그룹 37"/>
          <p:cNvGrpSpPr/>
          <p:nvPr/>
        </p:nvGrpSpPr>
        <p:grpSpPr>
          <a:xfrm>
            <a:off x="7786710" y="6417254"/>
            <a:ext cx="1213034" cy="369332"/>
            <a:chOff x="383284" y="4870823"/>
            <a:chExt cx="1213034" cy="369332"/>
          </a:xfrm>
        </p:grpSpPr>
        <p:sp>
          <p:nvSpPr>
            <p:cNvPr id="87" name="줄무늬가 있는 오른쪽 화살표 86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+mj-ea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47"/>
          <p:cNvGrpSpPr/>
          <p:nvPr/>
        </p:nvGrpSpPr>
        <p:grpSpPr>
          <a:xfrm>
            <a:off x="4756154" y="1003186"/>
            <a:ext cx="7159241" cy="5184000"/>
            <a:chOff x="4752977" y="1014395"/>
            <a:chExt cx="7358116" cy="5286419"/>
          </a:xfrm>
        </p:grpSpPr>
        <p:pic>
          <p:nvPicPr>
            <p:cNvPr id="149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r="63359" b="55694"/>
            <a:stretch>
              <a:fillRect/>
            </a:stretch>
          </p:blipFill>
          <p:spPr bwMode="auto">
            <a:xfrm>
              <a:off x="5071841" y="1371586"/>
              <a:ext cx="6700883" cy="45577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3" name="그룹 56"/>
            <p:cNvGrpSpPr/>
            <p:nvPr/>
          </p:nvGrpSpPr>
          <p:grpSpPr>
            <a:xfrm>
              <a:off x="4752977" y="1014395"/>
              <a:ext cx="7358116" cy="5286419"/>
              <a:chOff x="4597401" y="1908162"/>
              <a:chExt cx="7358116" cy="5286419"/>
            </a:xfrm>
          </p:grpSpPr>
          <p:pic>
            <p:nvPicPr>
              <p:cNvPr id="151" name="그림 150" descr="Monitor Frame.png"/>
              <p:cNvPicPr>
                <a:picLocks noChangeAspect="1"/>
              </p:cNvPicPr>
              <p:nvPr/>
            </p:nvPicPr>
            <p:blipFill>
              <a:blip r:embed="rId3" cstate="print"/>
              <a:srcRect b="20849"/>
              <a:stretch>
                <a:fillRect/>
              </a:stretch>
            </p:blipFill>
            <p:spPr>
              <a:xfrm>
                <a:off x="4597401" y="1908162"/>
                <a:ext cx="7358116" cy="5207517"/>
              </a:xfrm>
              <a:prstGeom prst="rect">
                <a:avLst/>
              </a:prstGeom>
            </p:spPr>
          </p:pic>
          <p:pic>
            <p:nvPicPr>
              <p:cNvPr id="152" name="Picture 3" descr="D:\02. 업무\2014년\02. 전략과제\13. EM 동영상\작업파일\ci-횐색.png"/>
              <p:cNvPicPr>
                <a:picLocks noChangeAspect="1" noChangeArrowheads="1"/>
              </p:cNvPicPr>
              <p:nvPr/>
            </p:nvPicPr>
            <p:blipFill>
              <a:blip r:embed="rId4" cstate="screen"/>
              <a:srcRect/>
              <a:stretch>
                <a:fillRect/>
              </a:stretch>
            </p:blipFill>
            <p:spPr bwMode="auto">
              <a:xfrm>
                <a:off x="7735408" y="6689479"/>
                <a:ext cx="1082094" cy="505102"/>
              </a:xfrm>
              <a:prstGeom prst="rect">
                <a:avLst/>
              </a:prstGeom>
              <a:noFill/>
            </p:spPr>
          </p:pic>
        </p:grpSp>
      </p:grpSp>
      <p:pic>
        <p:nvPicPr>
          <p:cNvPr id="15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48" y="1142984"/>
            <a:ext cx="3396569" cy="230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" name="그룹 153"/>
          <p:cNvGrpSpPr/>
          <p:nvPr/>
        </p:nvGrpSpPr>
        <p:grpSpPr>
          <a:xfrm>
            <a:off x="571660" y="4000504"/>
            <a:ext cx="2500142" cy="2416587"/>
            <a:chOff x="571660" y="4000504"/>
            <a:chExt cx="2500142" cy="2416587"/>
          </a:xfrm>
        </p:grpSpPr>
        <p:pic>
          <p:nvPicPr>
            <p:cNvPr id="155" name="Picture 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14350" y="4128866"/>
              <a:ext cx="2188450" cy="2143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56" name="모서리가 둥근 직사각형 155"/>
            <p:cNvSpPr/>
            <p:nvPr/>
          </p:nvSpPr>
          <p:spPr bwMode="auto">
            <a:xfrm>
              <a:off x="571660" y="4000504"/>
              <a:ext cx="2500142" cy="2416587"/>
            </a:xfrm>
            <a:prstGeom prst="roundRect">
              <a:avLst>
                <a:gd name="adj" fmla="val 4425"/>
              </a:avLst>
            </a:prstGeom>
            <a:noFill/>
            <a:ln w="3175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5" name="그룹 157"/>
          <p:cNvGrpSpPr/>
          <p:nvPr/>
        </p:nvGrpSpPr>
        <p:grpSpPr>
          <a:xfrm>
            <a:off x="571660" y="1052736"/>
            <a:ext cx="5764308" cy="2519140"/>
            <a:chOff x="571660" y="1052736"/>
            <a:chExt cx="5764308" cy="2519140"/>
          </a:xfrm>
        </p:grpSpPr>
        <p:sp>
          <p:nvSpPr>
            <p:cNvPr id="159" name="모서리가 둥근 직사각형 158"/>
            <p:cNvSpPr/>
            <p:nvPr/>
          </p:nvSpPr>
          <p:spPr bwMode="auto">
            <a:xfrm>
              <a:off x="571660" y="1052736"/>
              <a:ext cx="3712308" cy="2519140"/>
            </a:xfrm>
            <a:prstGeom prst="roundRect">
              <a:avLst>
                <a:gd name="adj" fmla="val 4425"/>
              </a:avLst>
            </a:prstGeom>
            <a:noFill/>
            <a:ln w="3175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160" name="직선 연결선 159"/>
            <p:cNvCxnSpPr/>
            <p:nvPr/>
          </p:nvCxnSpPr>
          <p:spPr>
            <a:xfrm>
              <a:off x="4283968" y="1970756"/>
              <a:ext cx="2052000" cy="1588"/>
            </a:xfrm>
            <a:prstGeom prst="line">
              <a:avLst/>
            </a:prstGeom>
            <a:ln>
              <a:solidFill>
                <a:schemeClr val="accent2">
                  <a:lumMod val="75000"/>
                  <a:alpha val="7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그룹 65"/>
          <p:cNvGrpSpPr/>
          <p:nvPr/>
        </p:nvGrpSpPr>
        <p:grpSpPr>
          <a:xfrm>
            <a:off x="3143240" y="3000372"/>
            <a:ext cx="1292817" cy="558536"/>
            <a:chOff x="6357950" y="3143248"/>
            <a:chExt cx="1485571" cy="639748"/>
          </a:xfrm>
        </p:grpSpPr>
        <p:grpSp>
          <p:nvGrpSpPr>
            <p:cNvPr id="7" name="그룹 33"/>
            <p:cNvGrpSpPr/>
            <p:nvPr/>
          </p:nvGrpSpPr>
          <p:grpSpPr>
            <a:xfrm>
              <a:off x="6357950" y="3143248"/>
              <a:ext cx="1485571" cy="639748"/>
              <a:chOff x="2428860" y="2428868"/>
              <a:chExt cx="1485571" cy="639748"/>
            </a:xfrm>
          </p:grpSpPr>
          <p:grpSp>
            <p:nvGrpSpPr>
              <p:cNvPr id="8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9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168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7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169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8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167" name="타원 166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165" name="TextBox 40"/>
              <p:cNvSpPr txBox="1"/>
              <p:nvPr/>
            </p:nvSpPr>
            <p:spPr>
              <a:xfrm>
                <a:off x="2938651" y="2679862"/>
                <a:ext cx="9757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163" name="TextBox 162"/>
            <p:cNvSpPr txBox="1"/>
            <p:nvPr/>
          </p:nvSpPr>
          <p:spPr>
            <a:xfrm>
              <a:off x="6484411" y="3340621"/>
              <a:ext cx="477447" cy="4230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②</a:t>
              </a:r>
              <a:endParaRPr lang="ko-KR" altLang="en-US" b="1" dirty="0"/>
            </a:p>
          </p:txBody>
        </p:sp>
      </p:grpSp>
      <p:sp>
        <p:nvSpPr>
          <p:cNvPr id="170" name="아래쪽 화살표 169"/>
          <p:cNvSpPr/>
          <p:nvPr/>
        </p:nvSpPr>
        <p:spPr bwMode="auto">
          <a:xfrm>
            <a:off x="2214546" y="3643314"/>
            <a:ext cx="357190" cy="285752"/>
          </a:xfrm>
          <a:prstGeom prst="downArrow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ko-KR" altLang="en-US"/>
          </a:p>
        </p:txBody>
      </p:sp>
      <p:grpSp>
        <p:nvGrpSpPr>
          <p:cNvPr id="10" name="그룹 65"/>
          <p:cNvGrpSpPr/>
          <p:nvPr/>
        </p:nvGrpSpPr>
        <p:grpSpPr>
          <a:xfrm>
            <a:off x="6951549" y="1984180"/>
            <a:ext cx="1292817" cy="558536"/>
            <a:chOff x="6357950" y="3143248"/>
            <a:chExt cx="1485571" cy="639748"/>
          </a:xfrm>
        </p:grpSpPr>
        <p:grpSp>
          <p:nvGrpSpPr>
            <p:cNvPr id="11" name="그룹 33"/>
            <p:cNvGrpSpPr/>
            <p:nvPr/>
          </p:nvGrpSpPr>
          <p:grpSpPr>
            <a:xfrm>
              <a:off x="6357950" y="3143248"/>
              <a:ext cx="1485571" cy="639748"/>
              <a:chOff x="2428860" y="2428868"/>
              <a:chExt cx="1485571" cy="639748"/>
            </a:xfrm>
          </p:grpSpPr>
          <p:grpSp>
            <p:nvGrpSpPr>
              <p:cNvPr id="12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13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178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7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179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8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177" name="타원 176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175" name="TextBox 40"/>
              <p:cNvSpPr txBox="1"/>
              <p:nvPr/>
            </p:nvSpPr>
            <p:spPr>
              <a:xfrm>
                <a:off x="2938651" y="2679862"/>
                <a:ext cx="9757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173" name="TextBox 172"/>
            <p:cNvSpPr txBox="1"/>
            <p:nvPr/>
          </p:nvSpPr>
          <p:spPr>
            <a:xfrm>
              <a:off x="6484412" y="3340621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①</a:t>
              </a:r>
              <a:endParaRPr lang="ko-KR" altLang="en-US" b="1" dirty="0"/>
            </a:p>
          </p:txBody>
        </p:sp>
      </p:grpSp>
      <p:pic>
        <p:nvPicPr>
          <p:cNvPr id="180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4347" y="1142984"/>
            <a:ext cx="3396570" cy="230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4" name="그룹 66"/>
          <p:cNvGrpSpPr/>
          <p:nvPr/>
        </p:nvGrpSpPr>
        <p:grpSpPr>
          <a:xfrm>
            <a:off x="1357290" y="1643050"/>
            <a:ext cx="1263558" cy="558536"/>
            <a:chOff x="6357950" y="3143248"/>
            <a:chExt cx="1451949" cy="639748"/>
          </a:xfrm>
        </p:grpSpPr>
        <p:grpSp>
          <p:nvGrpSpPr>
            <p:cNvPr id="15" name="그룹 33"/>
            <p:cNvGrpSpPr/>
            <p:nvPr/>
          </p:nvGrpSpPr>
          <p:grpSpPr>
            <a:xfrm>
              <a:off x="6357950" y="3143248"/>
              <a:ext cx="1451949" cy="639748"/>
              <a:chOff x="2428860" y="2428868"/>
              <a:chExt cx="1451949" cy="639748"/>
            </a:xfrm>
          </p:grpSpPr>
          <p:grpSp>
            <p:nvGrpSpPr>
              <p:cNvPr id="16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17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188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7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189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8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187" name="타원 186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185" name="TextBox 40"/>
              <p:cNvSpPr txBox="1"/>
              <p:nvPr/>
            </p:nvSpPr>
            <p:spPr>
              <a:xfrm>
                <a:off x="2905029" y="2694809"/>
                <a:ext cx="9757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183" name="TextBox 182"/>
            <p:cNvSpPr txBox="1"/>
            <p:nvPr/>
          </p:nvSpPr>
          <p:spPr>
            <a:xfrm>
              <a:off x="6483790" y="3350502"/>
              <a:ext cx="477447" cy="4230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③</a:t>
              </a:r>
              <a:endParaRPr lang="ko-KR" altLang="en-US" b="1" dirty="0"/>
            </a:p>
          </p:txBody>
        </p:sp>
      </p:grpSp>
      <p:pic>
        <p:nvPicPr>
          <p:cNvPr id="190" name="Picture 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14347" y="1142984"/>
            <a:ext cx="3396570" cy="230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그룹 65"/>
          <p:cNvGrpSpPr/>
          <p:nvPr/>
        </p:nvGrpSpPr>
        <p:grpSpPr>
          <a:xfrm>
            <a:off x="2143108" y="3071810"/>
            <a:ext cx="1292817" cy="558536"/>
            <a:chOff x="6357950" y="3143248"/>
            <a:chExt cx="1485571" cy="639748"/>
          </a:xfrm>
        </p:grpSpPr>
        <p:grpSp>
          <p:nvGrpSpPr>
            <p:cNvPr id="19" name="그룹 33"/>
            <p:cNvGrpSpPr/>
            <p:nvPr/>
          </p:nvGrpSpPr>
          <p:grpSpPr>
            <a:xfrm>
              <a:off x="6357950" y="3143248"/>
              <a:ext cx="1485571" cy="639748"/>
              <a:chOff x="2428860" y="2428868"/>
              <a:chExt cx="1485571" cy="639748"/>
            </a:xfrm>
          </p:grpSpPr>
          <p:grpSp>
            <p:nvGrpSpPr>
              <p:cNvPr id="20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21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198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7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199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8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197" name="타원 196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195" name="TextBox 40"/>
              <p:cNvSpPr txBox="1"/>
              <p:nvPr/>
            </p:nvSpPr>
            <p:spPr>
              <a:xfrm>
                <a:off x="2938651" y="2679862"/>
                <a:ext cx="9757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193" name="TextBox 192"/>
            <p:cNvSpPr txBox="1"/>
            <p:nvPr/>
          </p:nvSpPr>
          <p:spPr>
            <a:xfrm>
              <a:off x="6484411" y="3340621"/>
              <a:ext cx="477447" cy="4230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④</a:t>
              </a:r>
              <a:endParaRPr lang="ko-KR" altLang="en-US" b="1" dirty="0"/>
            </a:p>
          </p:txBody>
        </p:sp>
      </p:grpSp>
      <p:grpSp>
        <p:nvGrpSpPr>
          <p:cNvPr id="22" name="그룹 65"/>
          <p:cNvGrpSpPr/>
          <p:nvPr/>
        </p:nvGrpSpPr>
        <p:grpSpPr>
          <a:xfrm>
            <a:off x="2214546" y="6143644"/>
            <a:ext cx="1292817" cy="558536"/>
            <a:chOff x="6357950" y="3143248"/>
            <a:chExt cx="1485571" cy="639748"/>
          </a:xfrm>
        </p:grpSpPr>
        <p:grpSp>
          <p:nvGrpSpPr>
            <p:cNvPr id="23" name="그룹 33"/>
            <p:cNvGrpSpPr/>
            <p:nvPr/>
          </p:nvGrpSpPr>
          <p:grpSpPr>
            <a:xfrm>
              <a:off x="6357950" y="3143248"/>
              <a:ext cx="1485571" cy="639748"/>
              <a:chOff x="2428860" y="2428868"/>
              <a:chExt cx="1485571" cy="639748"/>
            </a:xfrm>
          </p:grpSpPr>
          <p:grpSp>
            <p:nvGrpSpPr>
              <p:cNvPr id="24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25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207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7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208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8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206" name="타원 205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204" name="TextBox 40"/>
              <p:cNvSpPr txBox="1"/>
              <p:nvPr/>
            </p:nvSpPr>
            <p:spPr>
              <a:xfrm>
                <a:off x="2938651" y="2679862"/>
                <a:ext cx="9757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202" name="TextBox 201"/>
            <p:cNvSpPr txBox="1"/>
            <p:nvPr/>
          </p:nvSpPr>
          <p:spPr>
            <a:xfrm>
              <a:off x="6484411" y="3340621"/>
              <a:ext cx="477447" cy="4230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⑤</a:t>
              </a:r>
              <a:endParaRPr lang="ko-KR" altLang="en-US" b="1" dirty="0"/>
            </a:p>
          </p:txBody>
        </p:sp>
      </p:grpSp>
      <p:pic>
        <p:nvPicPr>
          <p:cNvPr id="209" name="그림 208" descr="patient icon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30514" y="418126"/>
            <a:ext cx="307200" cy="288000"/>
          </a:xfrm>
          <a:prstGeom prst="rect">
            <a:avLst/>
          </a:prstGeom>
        </p:spPr>
      </p:pic>
      <p:sp>
        <p:nvSpPr>
          <p:cNvPr id="122" name="직사각형 121"/>
          <p:cNvSpPr/>
          <p:nvPr/>
        </p:nvSpPr>
        <p:spPr>
          <a:xfrm>
            <a:off x="3058420" y="6072206"/>
            <a:ext cx="350046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05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After updating patient info., click the “Modify” button to complete the modification. 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35031" y="357166"/>
            <a:ext cx="2545526" cy="423684"/>
          </a:xfrm>
          <a:prstGeom prst="roundRect">
            <a:avLst>
              <a:gd name="adj" fmla="val 35315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ko-KR" altLang="en-US" sz="1600" b="1" dirty="0" smtClean="0">
                <a:solidFill>
                  <a:schemeClr val="bg1"/>
                </a:solidFill>
                <a:latin typeface="+mj-ea"/>
                <a:ea typeface="+mj-ea"/>
              </a:rPr>
              <a:t>     </a:t>
            </a:r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ea typeface="HY헤드라인M" pitchFamily="18" charset="-127"/>
                <a:cs typeface="Arial" pitchFamily="34" charset="0"/>
              </a:rPr>
              <a:t>Update Patient Info.</a:t>
            </a:r>
            <a:endParaRPr lang="en-US" altLang="ko-KR" sz="1600" b="1" dirty="0" smtClean="0">
              <a:solidFill>
                <a:schemeClr val="bg1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10" name="그림 209" descr="patient icon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30514" y="418126"/>
            <a:ext cx="307200" cy="288000"/>
          </a:xfrm>
          <a:prstGeom prst="rect">
            <a:avLst/>
          </a:prstGeom>
        </p:spPr>
      </p:pic>
      <p:grpSp>
        <p:nvGrpSpPr>
          <p:cNvPr id="26" name="그룹 37"/>
          <p:cNvGrpSpPr/>
          <p:nvPr/>
        </p:nvGrpSpPr>
        <p:grpSpPr>
          <a:xfrm>
            <a:off x="7786710" y="6417254"/>
            <a:ext cx="1213034" cy="369332"/>
            <a:chOff x="383284" y="4870823"/>
            <a:chExt cx="1213034" cy="369332"/>
          </a:xfrm>
        </p:grpSpPr>
        <p:sp>
          <p:nvSpPr>
            <p:cNvPr id="70" name="줄무늬가 있는 오른쪽 화살표 69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24186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500"/>
                            </p:stCondLst>
                            <p:childTnLst>
                              <p:par>
                                <p:cTn id="32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500"/>
                            </p:stCondLst>
                            <p:childTnLst>
                              <p:par>
                                <p:cTn id="4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9500"/>
                            </p:stCondLst>
                            <p:childTnLst>
                              <p:par>
                                <p:cTn id="5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3500"/>
                            </p:stCondLst>
                            <p:childTnLst>
                              <p:par>
                                <p:cTn id="63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4500"/>
                            </p:stCondLst>
                            <p:childTnLst>
                              <p:par>
                                <p:cTn id="6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500"/>
                            </p:stCondLst>
                            <p:childTnLst>
                              <p:par>
                                <p:cTn id="6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6000"/>
                            </p:stCondLst>
                            <p:childTnLst>
                              <p:par>
                                <p:cTn id="7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6500"/>
                            </p:stCondLst>
                            <p:childTnLst>
                              <p:par>
                                <p:cTn id="7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7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8500"/>
                            </p:stCondLst>
                            <p:childTnLst>
                              <p:par>
                                <p:cTn id="85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8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9500"/>
                            </p:stCondLst>
                            <p:childTnLst>
                              <p:par>
                                <p:cTn id="8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5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1000"/>
                            </p:stCondLst>
                            <p:childTnLst>
                              <p:par>
                                <p:cTn id="9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2000"/>
                            </p:stCondLst>
                            <p:childTnLst>
                              <p:par>
                                <p:cTn id="9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0" grpId="0" animBg="1"/>
      <p:bldP spid="1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37"/>
          <p:cNvGrpSpPr/>
          <p:nvPr/>
        </p:nvGrpSpPr>
        <p:grpSpPr>
          <a:xfrm>
            <a:off x="488634" y="319596"/>
            <a:ext cx="2511730" cy="458910"/>
            <a:chOff x="857224" y="1536386"/>
            <a:chExt cx="2511730" cy="458910"/>
          </a:xfrm>
        </p:grpSpPr>
        <p:pic>
          <p:nvPicPr>
            <p:cNvPr id="54" name="Picture 8" descr="G:\08_Document\09_Ewoosoft_CI\EZDenti.png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893909" y="1536386"/>
              <a:ext cx="1071570" cy="427517"/>
            </a:xfrm>
            <a:prstGeom prst="rect">
              <a:avLst/>
            </a:prstGeom>
            <a:noFill/>
          </p:spPr>
        </p:pic>
        <p:sp>
          <p:nvSpPr>
            <p:cNvPr id="56" name="TextBox 55"/>
            <p:cNvSpPr txBox="1"/>
            <p:nvPr/>
          </p:nvSpPr>
          <p:spPr>
            <a:xfrm>
              <a:off x="857224" y="1571612"/>
              <a:ext cx="2511730" cy="423684"/>
            </a:xfrm>
            <a:prstGeom prst="roundRect">
              <a:avLst>
                <a:gd name="adj" fmla="val 35315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ko-KR" sz="1600" dirty="0" smtClean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      </a:t>
              </a:r>
              <a:r>
                <a:rPr lang="en-US" altLang="ko-KR" sz="1600" b="1" dirty="0" smtClean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Patient Search(1/2)</a:t>
              </a:r>
            </a:p>
          </p:txBody>
        </p:sp>
      </p:grpSp>
      <p:grpSp>
        <p:nvGrpSpPr>
          <p:cNvPr id="3" name="그룹 37"/>
          <p:cNvGrpSpPr/>
          <p:nvPr/>
        </p:nvGrpSpPr>
        <p:grpSpPr>
          <a:xfrm>
            <a:off x="7786710" y="6417254"/>
            <a:ext cx="1213034" cy="369332"/>
            <a:chOff x="383284" y="4870823"/>
            <a:chExt cx="1213034" cy="369332"/>
          </a:xfrm>
        </p:grpSpPr>
        <p:sp>
          <p:nvSpPr>
            <p:cNvPr id="41" name="줄무늬가 있는 오른쪽 화살표 40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+mj-ea"/>
              </a:endParaRPr>
            </a:p>
          </p:txBody>
        </p:sp>
      </p:grpSp>
      <p:pic>
        <p:nvPicPr>
          <p:cNvPr id="42" name="그림 41" descr="patient ico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0514" y="418126"/>
            <a:ext cx="307200" cy="288000"/>
          </a:xfrm>
          <a:prstGeom prst="rect">
            <a:avLst/>
          </a:prstGeom>
        </p:spPr>
      </p:pic>
      <p:pic>
        <p:nvPicPr>
          <p:cNvPr id="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1330464"/>
            <a:ext cx="3413149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" name="그룹 43"/>
          <p:cNvGrpSpPr/>
          <p:nvPr/>
        </p:nvGrpSpPr>
        <p:grpSpPr>
          <a:xfrm>
            <a:off x="4756154" y="1003186"/>
            <a:ext cx="7159241" cy="5106627"/>
            <a:chOff x="4756154" y="1003186"/>
            <a:chExt cx="7159241" cy="5106627"/>
          </a:xfrm>
        </p:grpSpPr>
        <p:pic>
          <p:nvPicPr>
            <p:cNvPr id="67" name="그림 66" descr="Monitor Frame.png"/>
            <p:cNvPicPr>
              <a:picLocks noChangeAspect="1"/>
            </p:cNvPicPr>
            <p:nvPr/>
          </p:nvPicPr>
          <p:blipFill>
            <a:blip r:embed="rId5" cstate="print"/>
            <a:srcRect b="20849"/>
            <a:stretch>
              <a:fillRect/>
            </a:stretch>
          </p:blipFill>
          <p:spPr>
            <a:xfrm>
              <a:off x="4756154" y="1003186"/>
              <a:ext cx="7159241" cy="5106627"/>
            </a:xfrm>
            <a:prstGeom prst="rect">
              <a:avLst/>
            </a:prstGeom>
          </p:spPr>
        </p:pic>
        <p:pic>
          <p:nvPicPr>
            <p:cNvPr id="68" name="Picture 6"/>
            <p:cNvPicPr>
              <a:picLocks noChangeAspect="1" noChangeArrowheads="1"/>
            </p:cNvPicPr>
            <p:nvPr/>
          </p:nvPicPr>
          <p:blipFill>
            <a:blip r:embed="rId6" cstate="print"/>
            <a:srcRect r="60539" b="52083"/>
            <a:stretch>
              <a:fillRect/>
            </a:stretch>
          </p:blipFill>
          <p:spPr bwMode="auto">
            <a:xfrm>
              <a:off x="5067304" y="1281100"/>
              <a:ext cx="6552000" cy="4475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69" name="Picture 3" descr="D:\02. 업무\2014년\02. 전략과제\13. EM 동영상\작업파일\ci-횐색.pn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7809347" y="5691870"/>
            <a:ext cx="1052847" cy="495316"/>
          </a:xfrm>
          <a:prstGeom prst="rect">
            <a:avLst/>
          </a:prstGeom>
          <a:noFill/>
        </p:spPr>
      </p:pic>
      <p:grpSp>
        <p:nvGrpSpPr>
          <p:cNvPr id="5" name="그룹 104"/>
          <p:cNvGrpSpPr/>
          <p:nvPr/>
        </p:nvGrpSpPr>
        <p:grpSpPr>
          <a:xfrm>
            <a:off x="571660" y="1052736"/>
            <a:ext cx="5296308" cy="4090776"/>
            <a:chOff x="571660" y="1052736"/>
            <a:chExt cx="5296308" cy="4090776"/>
          </a:xfrm>
        </p:grpSpPr>
        <p:sp>
          <p:nvSpPr>
            <p:cNvPr id="72" name="모서리가 둥근 직사각형 71"/>
            <p:cNvSpPr/>
            <p:nvPr/>
          </p:nvSpPr>
          <p:spPr bwMode="auto">
            <a:xfrm>
              <a:off x="571660" y="1052736"/>
              <a:ext cx="3712308" cy="3662148"/>
            </a:xfrm>
            <a:prstGeom prst="roundRect">
              <a:avLst>
                <a:gd name="adj" fmla="val 4425"/>
              </a:avLst>
            </a:prstGeom>
            <a:noFill/>
            <a:ln w="3175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73" name="직선 연결선 72"/>
            <p:cNvCxnSpPr/>
            <p:nvPr/>
          </p:nvCxnSpPr>
          <p:spPr>
            <a:xfrm>
              <a:off x="4283968" y="3429000"/>
              <a:ext cx="1584000" cy="1588"/>
            </a:xfrm>
            <a:prstGeom prst="line">
              <a:avLst/>
            </a:prstGeom>
            <a:ln>
              <a:solidFill>
                <a:schemeClr val="accent2">
                  <a:lumMod val="75000"/>
                  <a:alpha val="70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직선 연결선 75"/>
            <p:cNvCxnSpPr/>
            <p:nvPr/>
          </p:nvCxnSpPr>
          <p:spPr>
            <a:xfrm rot="5400000">
              <a:off x="5001422" y="4285462"/>
              <a:ext cx="1714512" cy="1588"/>
            </a:xfrm>
            <a:prstGeom prst="line">
              <a:avLst/>
            </a:prstGeom>
            <a:ln>
              <a:solidFill>
                <a:schemeClr val="accent2">
                  <a:lumMod val="75000"/>
                  <a:alpha val="7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그룹 65"/>
          <p:cNvGrpSpPr/>
          <p:nvPr/>
        </p:nvGrpSpPr>
        <p:grpSpPr>
          <a:xfrm>
            <a:off x="6357950" y="5585108"/>
            <a:ext cx="1292817" cy="558536"/>
            <a:chOff x="6357950" y="3143248"/>
            <a:chExt cx="1485571" cy="639748"/>
          </a:xfrm>
        </p:grpSpPr>
        <p:grpSp>
          <p:nvGrpSpPr>
            <p:cNvPr id="7" name="그룹 33"/>
            <p:cNvGrpSpPr/>
            <p:nvPr/>
          </p:nvGrpSpPr>
          <p:grpSpPr>
            <a:xfrm>
              <a:off x="6357950" y="3143248"/>
              <a:ext cx="1485571" cy="639748"/>
              <a:chOff x="2428860" y="2428868"/>
              <a:chExt cx="1485571" cy="639748"/>
            </a:xfrm>
          </p:grpSpPr>
          <p:grpSp>
            <p:nvGrpSpPr>
              <p:cNvPr id="8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9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93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8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94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9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92" name="타원 91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90" name="TextBox 40"/>
              <p:cNvSpPr txBox="1"/>
              <p:nvPr/>
            </p:nvSpPr>
            <p:spPr>
              <a:xfrm>
                <a:off x="2938651" y="2679862"/>
                <a:ext cx="9757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86" name="TextBox 85"/>
            <p:cNvSpPr txBox="1"/>
            <p:nvPr/>
          </p:nvSpPr>
          <p:spPr>
            <a:xfrm>
              <a:off x="6484412" y="3340621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①</a:t>
              </a:r>
              <a:endParaRPr lang="ko-KR" altLang="en-US" b="1" dirty="0"/>
            </a:p>
          </p:txBody>
        </p:sp>
      </p:grpSp>
      <p:grpSp>
        <p:nvGrpSpPr>
          <p:cNvPr id="10" name="그룹 65"/>
          <p:cNvGrpSpPr/>
          <p:nvPr/>
        </p:nvGrpSpPr>
        <p:grpSpPr>
          <a:xfrm>
            <a:off x="2714612" y="2071678"/>
            <a:ext cx="1292817" cy="558536"/>
            <a:chOff x="6357950" y="3143248"/>
            <a:chExt cx="1485571" cy="639748"/>
          </a:xfrm>
        </p:grpSpPr>
        <p:grpSp>
          <p:nvGrpSpPr>
            <p:cNvPr id="11" name="그룹 33"/>
            <p:cNvGrpSpPr/>
            <p:nvPr/>
          </p:nvGrpSpPr>
          <p:grpSpPr>
            <a:xfrm>
              <a:off x="6357950" y="3143248"/>
              <a:ext cx="1485571" cy="639748"/>
              <a:chOff x="2428860" y="2428868"/>
              <a:chExt cx="1485571" cy="639748"/>
            </a:xfrm>
          </p:grpSpPr>
          <p:grpSp>
            <p:nvGrpSpPr>
              <p:cNvPr id="12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13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102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8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103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9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101" name="타원 100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99" name="TextBox 40"/>
              <p:cNvSpPr txBox="1"/>
              <p:nvPr/>
            </p:nvSpPr>
            <p:spPr>
              <a:xfrm>
                <a:off x="2938651" y="2679862"/>
                <a:ext cx="9757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97" name="TextBox 96"/>
            <p:cNvSpPr txBox="1"/>
            <p:nvPr/>
          </p:nvSpPr>
          <p:spPr>
            <a:xfrm>
              <a:off x="6484411" y="3340621"/>
              <a:ext cx="477447" cy="4230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③</a:t>
              </a:r>
              <a:endParaRPr lang="ko-KR" altLang="en-US" b="1" dirty="0"/>
            </a:p>
          </p:txBody>
        </p:sp>
      </p:grpSp>
      <p:grpSp>
        <p:nvGrpSpPr>
          <p:cNvPr id="14" name="그룹 65"/>
          <p:cNvGrpSpPr/>
          <p:nvPr/>
        </p:nvGrpSpPr>
        <p:grpSpPr>
          <a:xfrm>
            <a:off x="3500430" y="3286124"/>
            <a:ext cx="1292817" cy="558536"/>
            <a:chOff x="6357950" y="3143248"/>
            <a:chExt cx="1485571" cy="639748"/>
          </a:xfrm>
        </p:grpSpPr>
        <p:grpSp>
          <p:nvGrpSpPr>
            <p:cNvPr id="15" name="그룹 33"/>
            <p:cNvGrpSpPr/>
            <p:nvPr/>
          </p:nvGrpSpPr>
          <p:grpSpPr>
            <a:xfrm>
              <a:off x="6357950" y="3143248"/>
              <a:ext cx="1485571" cy="639748"/>
              <a:chOff x="2428860" y="2428868"/>
              <a:chExt cx="1485571" cy="639748"/>
            </a:xfrm>
          </p:grpSpPr>
          <p:grpSp>
            <p:nvGrpSpPr>
              <p:cNvPr id="16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17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111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8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112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9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110" name="타원 109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108" name="TextBox 40"/>
              <p:cNvSpPr txBox="1"/>
              <p:nvPr/>
            </p:nvSpPr>
            <p:spPr>
              <a:xfrm>
                <a:off x="2938651" y="2679862"/>
                <a:ext cx="9757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106" name="TextBox 105"/>
            <p:cNvSpPr txBox="1"/>
            <p:nvPr/>
          </p:nvSpPr>
          <p:spPr>
            <a:xfrm>
              <a:off x="6484411" y="3340621"/>
              <a:ext cx="477447" cy="4230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④</a:t>
              </a:r>
              <a:endParaRPr lang="ko-KR" altLang="en-US" b="1" dirty="0"/>
            </a:p>
          </p:txBody>
        </p:sp>
      </p:grpSp>
      <p:pic>
        <p:nvPicPr>
          <p:cNvPr id="113" name="Picture 7"/>
          <p:cNvPicPr>
            <a:picLocks noChangeAspect="1" noChangeArrowheads="1"/>
          </p:cNvPicPr>
          <p:nvPr/>
        </p:nvPicPr>
        <p:blipFill>
          <a:blip r:embed="rId10" cstate="print"/>
          <a:srcRect r="60538" b="52083"/>
          <a:stretch>
            <a:fillRect/>
          </a:stretch>
        </p:blipFill>
        <p:spPr bwMode="auto">
          <a:xfrm>
            <a:off x="5067304" y="1285860"/>
            <a:ext cx="6552000" cy="4475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4" name="Picture 8"/>
          <p:cNvPicPr>
            <a:picLocks noChangeAspect="1" noChangeArrowheads="1"/>
          </p:cNvPicPr>
          <p:nvPr/>
        </p:nvPicPr>
        <p:blipFill>
          <a:blip r:embed="rId11" cstate="print"/>
          <a:srcRect r="60539" b="52083"/>
          <a:stretch>
            <a:fillRect/>
          </a:stretch>
        </p:blipFill>
        <p:spPr bwMode="auto">
          <a:xfrm>
            <a:off x="5067304" y="1281098"/>
            <a:ext cx="6552000" cy="4475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그룹 65"/>
          <p:cNvGrpSpPr/>
          <p:nvPr/>
        </p:nvGrpSpPr>
        <p:grpSpPr>
          <a:xfrm>
            <a:off x="1142976" y="1571612"/>
            <a:ext cx="1292817" cy="558536"/>
            <a:chOff x="6357950" y="3143248"/>
            <a:chExt cx="1485571" cy="639748"/>
          </a:xfrm>
        </p:grpSpPr>
        <p:grpSp>
          <p:nvGrpSpPr>
            <p:cNvPr id="19" name="그룹 33"/>
            <p:cNvGrpSpPr/>
            <p:nvPr/>
          </p:nvGrpSpPr>
          <p:grpSpPr>
            <a:xfrm>
              <a:off x="6357950" y="3143248"/>
              <a:ext cx="1485571" cy="639748"/>
              <a:chOff x="2428860" y="2428868"/>
              <a:chExt cx="1485571" cy="639748"/>
            </a:xfrm>
          </p:grpSpPr>
          <p:grpSp>
            <p:nvGrpSpPr>
              <p:cNvPr id="20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21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124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8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125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9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122" name="타원 121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119" name="TextBox 40"/>
              <p:cNvSpPr txBox="1"/>
              <p:nvPr/>
            </p:nvSpPr>
            <p:spPr>
              <a:xfrm>
                <a:off x="2938651" y="2679862"/>
                <a:ext cx="9757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117" name="TextBox 116"/>
            <p:cNvSpPr txBox="1"/>
            <p:nvPr/>
          </p:nvSpPr>
          <p:spPr>
            <a:xfrm>
              <a:off x="6484411" y="3340621"/>
              <a:ext cx="477447" cy="4230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②</a:t>
              </a:r>
              <a:endParaRPr lang="ko-KR" altLang="en-US" b="1" dirty="0"/>
            </a:p>
          </p:txBody>
        </p:sp>
      </p:grpSp>
      <p:grpSp>
        <p:nvGrpSpPr>
          <p:cNvPr id="22" name="그룹 65"/>
          <p:cNvGrpSpPr/>
          <p:nvPr/>
        </p:nvGrpSpPr>
        <p:grpSpPr>
          <a:xfrm>
            <a:off x="7572396" y="4052892"/>
            <a:ext cx="1292817" cy="558536"/>
            <a:chOff x="6357950" y="3143248"/>
            <a:chExt cx="1485571" cy="639748"/>
          </a:xfrm>
        </p:grpSpPr>
        <p:grpSp>
          <p:nvGrpSpPr>
            <p:cNvPr id="23" name="그룹 33"/>
            <p:cNvGrpSpPr/>
            <p:nvPr/>
          </p:nvGrpSpPr>
          <p:grpSpPr>
            <a:xfrm>
              <a:off x="6357950" y="3143248"/>
              <a:ext cx="1485571" cy="639748"/>
              <a:chOff x="2428860" y="2428868"/>
              <a:chExt cx="1485571" cy="639748"/>
            </a:xfrm>
          </p:grpSpPr>
          <p:grpSp>
            <p:nvGrpSpPr>
              <p:cNvPr id="24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25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133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8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134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9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132" name="타원 131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130" name="TextBox 40"/>
              <p:cNvSpPr txBox="1"/>
              <p:nvPr/>
            </p:nvSpPr>
            <p:spPr>
              <a:xfrm>
                <a:off x="2938651" y="2679862"/>
                <a:ext cx="9757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128" name="TextBox 127"/>
            <p:cNvSpPr txBox="1"/>
            <p:nvPr/>
          </p:nvSpPr>
          <p:spPr>
            <a:xfrm>
              <a:off x="6484411" y="3340621"/>
              <a:ext cx="477447" cy="4230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⑤</a:t>
              </a:r>
              <a:endParaRPr lang="ko-KR" alt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9839311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500"/>
                            </p:stCondLst>
                            <p:childTnLst>
                              <p:par>
                                <p:cTn id="4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0"/>
                            </p:stCondLst>
                            <p:childTnLst>
                              <p:par>
                                <p:cTn id="5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0"/>
                            </p:stCondLst>
                            <p:childTnLst>
                              <p:par>
                                <p:cTn id="5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500"/>
                            </p:stCondLst>
                            <p:childTnLst>
                              <p:par>
                                <p:cTn id="6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0"/>
                            </p:stCondLst>
                            <p:childTnLst>
                              <p:par>
                                <p:cTn id="7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5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1500"/>
                            </p:stCondLst>
                            <p:childTnLst>
                              <p:par>
                                <p:cTn id="8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2500"/>
                            </p:stCondLst>
                            <p:childTnLst>
                              <p:par>
                                <p:cTn id="8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37"/>
          <p:cNvGrpSpPr/>
          <p:nvPr/>
        </p:nvGrpSpPr>
        <p:grpSpPr>
          <a:xfrm>
            <a:off x="488634" y="319596"/>
            <a:ext cx="2511730" cy="458910"/>
            <a:chOff x="857224" y="1536386"/>
            <a:chExt cx="2511730" cy="458910"/>
          </a:xfrm>
        </p:grpSpPr>
        <p:pic>
          <p:nvPicPr>
            <p:cNvPr id="54" name="Picture 8" descr="G:\08_Document\09_Ewoosoft_CI\EZDenti.png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893909" y="1536386"/>
              <a:ext cx="1071570" cy="427517"/>
            </a:xfrm>
            <a:prstGeom prst="rect">
              <a:avLst/>
            </a:prstGeom>
            <a:noFill/>
          </p:spPr>
        </p:pic>
        <p:sp>
          <p:nvSpPr>
            <p:cNvPr id="56" name="TextBox 55"/>
            <p:cNvSpPr txBox="1"/>
            <p:nvPr/>
          </p:nvSpPr>
          <p:spPr>
            <a:xfrm>
              <a:off x="857224" y="1571612"/>
              <a:ext cx="2511730" cy="423684"/>
            </a:xfrm>
            <a:prstGeom prst="roundRect">
              <a:avLst>
                <a:gd name="adj" fmla="val 35315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ko-KR" sz="1600" dirty="0" smtClean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      </a:t>
              </a:r>
              <a:r>
                <a:rPr lang="en-US" altLang="ko-KR" sz="1600" b="1" dirty="0" smtClean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Patient Search(2/2)</a:t>
              </a:r>
            </a:p>
          </p:txBody>
        </p:sp>
      </p:grpSp>
      <p:grpSp>
        <p:nvGrpSpPr>
          <p:cNvPr id="3" name="그룹 37"/>
          <p:cNvGrpSpPr/>
          <p:nvPr/>
        </p:nvGrpSpPr>
        <p:grpSpPr>
          <a:xfrm>
            <a:off x="7786710" y="6417254"/>
            <a:ext cx="1213034" cy="369332"/>
            <a:chOff x="383284" y="4870823"/>
            <a:chExt cx="1213034" cy="369332"/>
          </a:xfrm>
        </p:grpSpPr>
        <p:sp>
          <p:nvSpPr>
            <p:cNvPr id="41" name="줄무늬가 있는 오른쪽 화살표 40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+mj-ea"/>
              </a:endParaRPr>
            </a:p>
          </p:txBody>
        </p:sp>
      </p:grpSp>
      <p:pic>
        <p:nvPicPr>
          <p:cNvPr id="42" name="그림 41" descr="patient ico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0514" y="418126"/>
            <a:ext cx="307200" cy="288000"/>
          </a:xfrm>
          <a:prstGeom prst="rect">
            <a:avLst/>
          </a:prstGeom>
        </p:spPr>
      </p:pic>
      <p:grpSp>
        <p:nvGrpSpPr>
          <p:cNvPr id="4" name="그룹 39"/>
          <p:cNvGrpSpPr/>
          <p:nvPr/>
        </p:nvGrpSpPr>
        <p:grpSpPr>
          <a:xfrm>
            <a:off x="4756154" y="1003186"/>
            <a:ext cx="7159241" cy="5184000"/>
            <a:chOff x="4756154" y="1003186"/>
            <a:chExt cx="7159241" cy="5184000"/>
          </a:xfrm>
        </p:grpSpPr>
        <p:pic>
          <p:nvPicPr>
            <p:cNvPr id="43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r="3125"/>
            <a:stretch>
              <a:fillRect/>
            </a:stretch>
          </p:blipFill>
          <p:spPr bwMode="auto">
            <a:xfrm>
              <a:off x="5072066" y="1357298"/>
              <a:ext cx="6643734" cy="4408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5" name="그룹 56"/>
            <p:cNvGrpSpPr/>
            <p:nvPr/>
          </p:nvGrpSpPr>
          <p:grpSpPr>
            <a:xfrm>
              <a:off x="4756154" y="1003186"/>
              <a:ext cx="7159241" cy="5184000"/>
              <a:chOff x="4597401" y="1908162"/>
              <a:chExt cx="7358116" cy="5286419"/>
            </a:xfrm>
          </p:grpSpPr>
          <p:pic>
            <p:nvPicPr>
              <p:cNvPr id="45" name="그림 44" descr="Monitor Frame.png"/>
              <p:cNvPicPr>
                <a:picLocks noChangeAspect="1"/>
              </p:cNvPicPr>
              <p:nvPr/>
            </p:nvPicPr>
            <p:blipFill>
              <a:blip r:embed="rId5" cstate="print"/>
              <a:srcRect b="20849"/>
              <a:stretch>
                <a:fillRect/>
              </a:stretch>
            </p:blipFill>
            <p:spPr>
              <a:xfrm>
                <a:off x="4597401" y="1908162"/>
                <a:ext cx="7358116" cy="5207517"/>
              </a:xfrm>
              <a:prstGeom prst="rect">
                <a:avLst/>
              </a:prstGeom>
            </p:spPr>
          </p:pic>
          <p:pic>
            <p:nvPicPr>
              <p:cNvPr id="46" name="Picture 3" descr="D:\02. 업무\2014년\02. 전략과제\13. EM 동영상\작업파일\ci-횐색.png"/>
              <p:cNvPicPr>
                <a:picLocks noChangeAspect="1" noChangeArrowheads="1"/>
              </p:cNvPicPr>
              <p:nvPr/>
            </p:nvPicPr>
            <p:blipFill>
              <a:blip r:embed="rId6" cstate="screen"/>
              <a:srcRect/>
              <a:stretch>
                <a:fillRect/>
              </a:stretch>
            </p:blipFill>
            <p:spPr bwMode="auto">
              <a:xfrm>
                <a:off x="7735408" y="6689479"/>
                <a:ext cx="1082094" cy="505102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6" name="그룹 104"/>
          <p:cNvGrpSpPr/>
          <p:nvPr/>
        </p:nvGrpSpPr>
        <p:grpSpPr>
          <a:xfrm>
            <a:off x="571660" y="1052736"/>
            <a:ext cx="5728308" cy="3035504"/>
            <a:chOff x="571660" y="1052736"/>
            <a:chExt cx="5728308" cy="3035504"/>
          </a:xfrm>
        </p:grpSpPr>
        <p:sp>
          <p:nvSpPr>
            <p:cNvPr id="51" name="모서리가 둥근 직사각형 50"/>
            <p:cNvSpPr/>
            <p:nvPr/>
          </p:nvSpPr>
          <p:spPr bwMode="auto">
            <a:xfrm>
              <a:off x="571660" y="1052736"/>
              <a:ext cx="3712308" cy="1947636"/>
            </a:xfrm>
            <a:prstGeom prst="roundRect">
              <a:avLst>
                <a:gd name="adj" fmla="val 4425"/>
              </a:avLst>
            </a:prstGeom>
            <a:noFill/>
            <a:ln w="3175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52" name="직선 연결선 51"/>
            <p:cNvCxnSpPr/>
            <p:nvPr/>
          </p:nvCxnSpPr>
          <p:spPr>
            <a:xfrm>
              <a:off x="4283968" y="2000240"/>
              <a:ext cx="2016000" cy="1588"/>
            </a:xfrm>
            <a:prstGeom prst="line">
              <a:avLst/>
            </a:prstGeom>
            <a:ln>
              <a:solidFill>
                <a:schemeClr val="accent2">
                  <a:lumMod val="75000"/>
                  <a:alpha val="70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직선 연결선 54"/>
            <p:cNvCxnSpPr/>
            <p:nvPr/>
          </p:nvCxnSpPr>
          <p:spPr>
            <a:xfrm rot="5400000">
              <a:off x="5249338" y="3043446"/>
              <a:ext cx="2088000" cy="1588"/>
            </a:xfrm>
            <a:prstGeom prst="line">
              <a:avLst/>
            </a:prstGeom>
            <a:ln>
              <a:solidFill>
                <a:schemeClr val="accent2">
                  <a:lumMod val="75000"/>
                  <a:alpha val="7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직선 연결선 57"/>
            <p:cNvCxnSpPr/>
            <p:nvPr/>
          </p:nvCxnSpPr>
          <p:spPr>
            <a:xfrm rot="5400000">
              <a:off x="5118992" y="2945826"/>
              <a:ext cx="1908000" cy="1588"/>
            </a:xfrm>
            <a:prstGeom prst="line">
              <a:avLst/>
            </a:prstGeom>
            <a:ln>
              <a:solidFill>
                <a:schemeClr val="accent2">
                  <a:lumMod val="75000"/>
                  <a:alpha val="7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직선 연결선 59"/>
            <p:cNvCxnSpPr/>
            <p:nvPr/>
          </p:nvCxnSpPr>
          <p:spPr>
            <a:xfrm rot="5400000">
              <a:off x="5001422" y="2856702"/>
              <a:ext cx="1714512" cy="1588"/>
            </a:xfrm>
            <a:prstGeom prst="line">
              <a:avLst/>
            </a:prstGeom>
            <a:ln>
              <a:solidFill>
                <a:schemeClr val="accent2">
                  <a:lumMod val="75000"/>
                  <a:alpha val="7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그룹 65"/>
          <p:cNvGrpSpPr/>
          <p:nvPr/>
        </p:nvGrpSpPr>
        <p:grpSpPr>
          <a:xfrm>
            <a:off x="6357950" y="3714749"/>
            <a:ext cx="2368403" cy="588468"/>
            <a:chOff x="6357950" y="3143248"/>
            <a:chExt cx="2721523" cy="674033"/>
          </a:xfrm>
        </p:grpSpPr>
        <p:grpSp>
          <p:nvGrpSpPr>
            <p:cNvPr id="8" name="그룹 33"/>
            <p:cNvGrpSpPr/>
            <p:nvPr/>
          </p:nvGrpSpPr>
          <p:grpSpPr>
            <a:xfrm>
              <a:off x="6357950" y="3143248"/>
              <a:ext cx="2721523" cy="674033"/>
              <a:chOff x="2428860" y="2428868"/>
              <a:chExt cx="2721523" cy="674033"/>
            </a:xfrm>
          </p:grpSpPr>
          <p:grpSp>
            <p:nvGrpSpPr>
              <p:cNvPr id="9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10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74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7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75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8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73" name="타원 72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71" name="TextBox 40"/>
              <p:cNvSpPr txBox="1"/>
              <p:nvPr/>
            </p:nvSpPr>
            <p:spPr>
              <a:xfrm>
                <a:off x="2938651" y="2679867"/>
                <a:ext cx="2211732" cy="4230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Double Click!!</a:t>
                </a:r>
                <a:endParaRPr lang="ko-KR" altLang="en-US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68" name="TextBox 67"/>
            <p:cNvSpPr txBox="1"/>
            <p:nvPr/>
          </p:nvSpPr>
          <p:spPr>
            <a:xfrm>
              <a:off x="6484412" y="3340621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①</a:t>
              </a:r>
              <a:endParaRPr lang="ko-KR" altLang="en-US" b="1" dirty="0"/>
            </a:p>
          </p:txBody>
        </p:sp>
      </p:grpSp>
      <p:pic>
        <p:nvPicPr>
          <p:cNvPr id="76" name="그림 75" descr="patient ico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0514" y="418126"/>
            <a:ext cx="307200" cy="288000"/>
          </a:xfrm>
          <a:prstGeom prst="rect">
            <a:avLst/>
          </a:prstGeom>
        </p:spPr>
      </p:pic>
      <p:grpSp>
        <p:nvGrpSpPr>
          <p:cNvPr id="11" name="그룹 76"/>
          <p:cNvGrpSpPr/>
          <p:nvPr/>
        </p:nvGrpSpPr>
        <p:grpSpPr>
          <a:xfrm>
            <a:off x="714348" y="1214422"/>
            <a:ext cx="3429024" cy="1535908"/>
            <a:chOff x="714348" y="1214422"/>
            <a:chExt cx="3429024" cy="1535908"/>
          </a:xfrm>
        </p:grpSpPr>
        <p:pic>
          <p:nvPicPr>
            <p:cNvPr id="78" name="그림 77" descr="On-ScreenKeyboardPortable.pn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14348" y="1785926"/>
              <a:ext cx="3428992" cy="964404"/>
            </a:xfrm>
            <a:prstGeom prst="rect">
              <a:avLst/>
            </a:prstGeom>
          </p:spPr>
        </p:pic>
        <p:sp>
          <p:nvSpPr>
            <p:cNvPr id="79" name="직사각형 78"/>
            <p:cNvSpPr/>
            <p:nvPr/>
          </p:nvSpPr>
          <p:spPr>
            <a:xfrm>
              <a:off x="714348" y="1214422"/>
              <a:ext cx="342902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200" b="1" dirty="0" smtClean="0">
                  <a:latin typeface="Arial" pitchFamily="34" charset="0"/>
                  <a:cs typeface="Arial" pitchFamily="34" charset="0"/>
                </a:rPr>
                <a:t>Double-click on Chart No., First Name or Last Name to display virtual keyboard.</a:t>
              </a:r>
              <a:endParaRPr lang="ko-KR" altLang="en-US" sz="1200" b="1" dirty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39311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대각선 방향의 모서리가 둥근 사각형 5"/>
          <p:cNvSpPr/>
          <p:nvPr/>
        </p:nvSpPr>
        <p:spPr>
          <a:xfrm>
            <a:off x="6072198" y="3071810"/>
            <a:ext cx="2729236" cy="865346"/>
          </a:xfrm>
          <a:prstGeom prst="round2DiagRect">
            <a:avLst>
              <a:gd name="adj1" fmla="val 31601"/>
              <a:gd name="adj2" fmla="val 0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1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1">
                  <a:lumMod val="60000"/>
                  <a:lumOff val="4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altLang="ko-KR" sz="4000" b="1" dirty="0" smtClean="0">
                <a:solidFill>
                  <a:schemeClr val="bg1"/>
                </a:solidFill>
                <a:latin typeface="+mn-ea"/>
                <a:cs typeface="Arial Unicode MS" pitchFamily="50" charset="-127"/>
              </a:rPr>
              <a:t>Basic Info</a:t>
            </a:r>
            <a:endParaRPr lang="ko-KR" altLang="en-US" sz="4000" b="1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27649" name="Picture 1" descr="D:\00. 기술지원팀 140901\Product Image\Latest\PaX-i3D Green\컨텐츠 작업\Green_SP_wid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8660" y="357166"/>
            <a:ext cx="4000528" cy="6000792"/>
          </a:xfrm>
          <a:prstGeom prst="rect">
            <a:avLst/>
          </a:prstGeom>
          <a:noFill/>
        </p:spPr>
      </p:pic>
      <p:pic>
        <p:nvPicPr>
          <p:cNvPr id="10" name="Picture 3" descr="D:\00. 기술지원팀 140901\Product Image\Latest\PaX-i3D Green\컨텐츠 작업\그린 로고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428992" y="2993066"/>
            <a:ext cx="2530639" cy="936000"/>
          </a:xfrm>
          <a:prstGeom prst="rect">
            <a:avLst/>
          </a:prstGeom>
          <a:noFill/>
        </p:spPr>
      </p:pic>
      <p:grpSp>
        <p:nvGrpSpPr>
          <p:cNvPr id="11" name="그룹 37"/>
          <p:cNvGrpSpPr/>
          <p:nvPr/>
        </p:nvGrpSpPr>
        <p:grpSpPr>
          <a:xfrm>
            <a:off x="7858148" y="6357958"/>
            <a:ext cx="1213034" cy="369332"/>
            <a:chOff x="383284" y="4870823"/>
            <a:chExt cx="1213034" cy="369332"/>
          </a:xfrm>
        </p:grpSpPr>
        <p:sp>
          <p:nvSpPr>
            <p:cNvPr id="12" name="줄무늬가 있는 오른쪽 화살표 11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5566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:\02. 업무\2014년\02. 전략과제\13. EM 동영상\dentist용\SW_PC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2060325"/>
            <a:ext cx="7429520" cy="4583385"/>
          </a:xfrm>
          <a:prstGeom prst="rect">
            <a:avLst/>
          </a:prstGeom>
          <a:noFill/>
        </p:spPr>
      </p:pic>
      <p:pic>
        <p:nvPicPr>
          <p:cNvPr id="12" name="Picture 3" descr="D:\00. 기술지원팀 140901\Product Image\Latest\PaX-i3D Green\컨텐츠 작업\그린 로고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428992" y="2214554"/>
            <a:ext cx="2530639" cy="936000"/>
          </a:xfrm>
          <a:prstGeom prst="rect">
            <a:avLst/>
          </a:prstGeom>
          <a:noFill/>
        </p:spPr>
      </p:pic>
      <p:sp>
        <p:nvSpPr>
          <p:cNvPr id="10" name="대각선 방향의 모서리가 둥근 사각형 9"/>
          <p:cNvSpPr/>
          <p:nvPr/>
        </p:nvSpPr>
        <p:spPr>
          <a:xfrm>
            <a:off x="3643306" y="3286124"/>
            <a:ext cx="5253927" cy="677228"/>
          </a:xfrm>
          <a:prstGeom prst="round2DiagRect">
            <a:avLst>
              <a:gd name="adj1" fmla="val 31601"/>
              <a:gd name="adj2" fmla="val 0"/>
            </a:avLst>
          </a:prstGeom>
          <a:gradFill flip="none" rotWithShape="1">
            <a:gsLst>
              <a:gs pos="0">
                <a:schemeClr val="tx1">
                  <a:lumMod val="50000"/>
                  <a:lumOff val="50000"/>
                  <a:shade val="30000"/>
                  <a:satMod val="115000"/>
                </a:schemeClr>
              </a:gs>
              <a:gs pos="50000">
                <a:schemeClr val="tx1">
                  <a:lumMod val="50000"/>
                  <a:lumOff val="50000"/>
                  <a:shade val="67500"/>
                  <a:satMod val="115000"/>
                </a:schemeClr>
              </a:gs>
              <a:gs pos="100000">
                <a:schemeClr val="tx1">
                  <a:lumMod val="50000"/>
                  <a:lumOff val="5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altLang="ko-KR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How To Capture the Image</a:t>
            </a:r>
            <a:endParaRPr lang="ko-KR" altLang="en-US" sz="3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1" name="Picture 3" descr="C:\Users\VT_GCS1\Desktop\촬영소프트웨어.pn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0" y="2285992"/>
            <a:ext cx="2922554" cy="2332054"/>
          </a:xfrm>
          <a:prstGeom prst="rect">
            <a:avLst/>
          </a:prstGeom>
          <a:noFill/>
        </p:spPr>
      </p:pic>
      <p:pic>
        <p:nvPicPr>
          <p:cNvPr id="16386" name="Picture 2" descr="D:\00. 기술지원팀 140901\Product Image\Latest\PaX-i3D Green\컨텐츠 작업\Green_Touch LCD_angle_1.pn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 rot="1069120">
            <a:off x="3500430" y="4643446"/>
            <a:ext cx="3000396" cy="1600740"/>
          </a:xfrm>
          <a:prstGeom prst="rect">
            <a:avLst/>
          </a:prstGeom>
          <a:noFill/>
        </p:spPr>
      </p:pic>
      <p:grpSp>
        <p:nvGrpSpPr>
          <p:cNvPr id="7" name="그룹 37"/>
          <p:cNvGrpSpPr/>
          <p:nvPr/>
        </p:nvGrpSpPr>
        <p:grpSpPr>
          <a:xfrm>
            <a:off x="7858148" y="6357958"/>
            <a:ext cx="1213034" cy="369332"/>
            <a:chOff x="383284" y="4870823"/>
            <a:chExt cx="1213034" cy="369332"/>
          </a:xfrm>
        </p:grpSpPr>
        <p:sp>
          <p:nvSpPr>
            <p:cNvPr id="8" name="줄무늬가 있는 오른쪽 화살표 7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5566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48" y="1418576"/>
            <a:ext cx="4643470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0" name="그룹 29"/>
          <p:cNvGrpSpPr/>
          <p:nvPr/>
        </p:nvGrpSpPr>
        <p:grpSpPr>
          <a:xfrm>
            <a:off x="4467224" y="837547"/>
            <a:ext cx="4215636" cy="4005291"/>
            <a:chOff x="4467224" y="495279"/>
            <a:chExt cx="4215636" cy="4005291"/>
          </a:xfrm>
        </p:grpSpPr>
        <p:cxnSp>
          <p:nvCxnSpPr>
            <p:cNvPr id="59" name="직선 연결선 58"/>
            <p:cNvCxnSpPr/>
            <p:nvPr/>
          </p:nvCxnSpPr>
          <p:spPr>
            <a:xfrm rot="5400000" flipH="1" flipV="1">
              <a:off x="4230000" y="989680"/>
              <a:ext cx="684000" cy="1588"/>
            </a:xfrm>
            <a:prstGeom prst="line">
              <a:avLst/>
            </a:prstGeom>
            <a:ln>
              <a:solidFill>
                <a:schemeClr val="accent6">
                  <a:lumMod val="75000"/>
                  <a:alpha val="70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타원 60"/>
            <p:cNvSpPr/>
            <p:nvPr/>
          </p:nvSpPr>
          <p:spPr bwMode="auto">
            <a:xfrm>
              <a:off x="4467224" y="495279"/>
              <a:ext cx="214314" cy="214314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lIns="0" tIns="0" rIns="0" bIns="0" rtlCol="0" anchor="ctr"/>
            <a:lstStyle/>
            <a:p>
              <a:pPr algn="ctr"/>
              <a:r>
                <a:rPr lang="en-US" altLang="ko-KR" sz="1050" dirty="0" smtClean="0">
                  <a:latin typeface="Arial" pitchFamily="34" charset="0"/>
                  <a:cs typeface="Arial" pitchFamily="34" charset="0"/>
                </a:rPr>
                <a:t>1</a:t>
              </a:r>
              <a:endParaRPr lang="ko-KR" altLang="en-US" sz="1050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62" name="직선 연결선 61"/>
            <p:cNvCxnSpPr/>
            <p:nvPr/>
          </p:nvCxnSpPr>
          <p:spPr>
            <a:xfrm rot="5400000" flipH="1" flipV="1">
              <a:off x="4537472" y="1325944"/>
              <a:ext cx="1356528" cy="1588"/>
            </a:xfrm>
            <a:prstGeom prst="line">
              <a:avLst/>
            </a:prstGeom>
            <a:ln>
              <a:solidFill>
                <a:schemeClr val="accent6">
                  <a:lumMod val="75000"/>
                  <a:alpha val="70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타원 62"/>
            <p:cNvSpPr/>
            <p:nvPr/>
          </p:nvSpPr>
          <p:spPr bwMode="auto">
            <a:xfrm>
              <a:off x="5110960" y="495279"/>
              <a:ext cx="214314" cy="214314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lIns="0" tIns="0" rIns="0" bIns="0" rtlCol="0" anchor="ctr"/>
            <a:lstStyle/>
            <a:p>
              <a:pPr algn="ctr"/>
              <a:r>
                <a:rPr lang="en-US" altLang="ko-KR" sz="1050" dirty="0" smtClean="0">
                  <a:latin typeface="Arial" pitchFamily="34" charset="0"/>
                  <a:cs typeface="Arial" pitchFamily="34" charset="0"/>
                </a:rPr>
                <a:t>2</a:t>
              </a:r>
              <a:endParaRPr lang="ko-KR" altLang="en-US" sz="1050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69" name="직선 연결선 68"/>
            <p:cNvCxnSpPr/>
            <p:nvPr/>
          </p:nvCxnSpPr>
          <p:spPr>
            <a:xfrm rot="5400000" flipH="1" flipV="1">
              <a:off x="4607678" y="1898681"/>
              <a:ext cx="2502000" cy="1588"/>
            </a:xfrm>
            <a:prstGeom prst="line">
              <a:avLst/>
            </a:prstGeom>
            <a:ln>
              <a:solidFill>
                <a:schemeClr val="accent6">
                  <a:lumMod val="75000"/>
                  <a:alpha val="70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타원 70"/>
            <p:cNvSpPr/>
            <p:nvPr/>
          </p:nvSpPr>
          <p:spPr bwMode="auto">
            <a:xfrm>
              <a:off x="5753902" y="495279"/>
              <a:ext cx="214314" cy="214314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lIns="0" tIns="0" rIns="0" bIns="0" rtlCol="0" anchor="ctr"/>
            <a:lstStyle/>
            <a:p>
              <a:pPr algn="ctr"/>
              <a:r>
                <a:rPr lang="en-US" altLang="ko-KR" sz="1050" dirty="0" smtClean="0">
                  <a:latin typeface="Arial" pitchFamily="34" charset="0"/>
                  <a:cs typeface="Arial" pitchFamily="34" charset="0"/>
                </a:rPr>
                <a:t>3</a:t>
              </a:r>
              <a:endParaRPr lang="ko-KR" altLang="en-US" sz="105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3" name="타원 72"/>
            <p:cNvSpPr/>
            <p:nvPr/>
          </p:nvSpPr>
          <p:spPr bwMode="auto">
            <a:xfrm>
              <a:off x="4467224" y="4286256"/>
              <a:ext cx="214314" cy="214314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lIns="0" tIns="0" rIns="0" bIns="0" rtlCol="0" anchor="ctr"/>
            <a:lstStyle/>
            <a:p>
              <a:pPr algn="ctr"/>
              <a:r>
                <a:rPr lang="en-US" altLang="ko-KR" sz="1050" dirty="0" smtClean="0">
                  <a:latin typeface="Arial" pitchFamily="34" charset="0"/>
                  <a:cs typeface="Arial" pitchFamily="34" charset="0"/>
                </a:rPr>
                <a:t>4</a:t>
              </a:r>
              <a:endParaRPr lang="ko-KR" altLang="en-US" sz="1050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76" name="직선 연결선 75"/>
            <p:cNvCxnSpPr/>
            <p:nvPr/>
          </p:nvCxnSpPr>
          <p:spPr>
            <a:xfrm rot="16200000" flipH="1">
              <a:off x="4285851" y="4014395"/>
              <a:ext cx="571504" cy="794"/>
            </a:xfrm>
            <a:prstGeom prst="line">
              <a:avLst/>
            </a:prstGeom>
            <a:ln>
              <a:solidFill>
                <a:schemeClr val="accent6">
                  <a:lumMod val="75000"/>
                  <a:alpha val="70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직선 연결선 77"/>
            <p:cNvCxnSpPr/>
            <p:nvPr/>
          </p:nvCxnSpPr>
          <p:spPr>
            <a:xfrm rot="16200000" flipH="1">
              <a:off x="5698561" y="3888362"/>
              <a:ext cx="319089" cy="443"/>
            </a:xfrm>
            <a:prstGeom prst="line">
              <a:avLst/>
            </a:prstGeom>
            <a:ln>
              <a:solidFill>
                <a:schemeClr val="accent6">
                  <a:lumMod val="75000"/>
                  <a:alpha val="70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직선 연결선 81"/>
            <p:cNvCxnSpPr/>
            <p:nvPr/>
          </p:nvCxnSpPr>
          <p:spPr>
            <a:xfrm rot="10800000">
              <a:off x="4579884" y="4048129"/>
              <a:ext cx="1278000" cy="1588"/>
            </a:xfrm>
            <a:prstGeom prst="line">
              <a:avLst/>
            </a:prstGeom>
            <a:ln>
              <a:solidFill>
                <a:schemeClr val="accent6">
                  <a:lumMod val="75000"/>
                  <a:alpha val="70000"/>
                </a:schemeClr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타원 84"/>
            <p:cNvSpPr/>
            <p:nvPr/>
          </p:nvSpPr>
          <p:spPr bwMode="auto">
            <a:xfrm>
              <a:off x="6396844" y="4286256"/>
              <a:ext cx="214314" cy="214314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lIns="0" tIns="0" rIns="0" bIns="0" rtlCol="0" anchor="ctr"/>
            <a:lstStyle/>
            <a:p>
              <a:pPr algn="ctr"/>
              <a:r>
                <a:rPr lang="en-US" altLang="ko-KR" sz="1050" dirty="0" smtClean="0">
                  <a:latin typeface="Arial" pitchFamily="34" charset="0"/>
                  <a:cs typeface="Arial" pitchFamily="34" charset="0"/>
                </a:rPr>
                <a:t>5</a:t>
              </a:r>
              <a:endParaRPr lang="ko-KR" altLang="en-US" sz="1050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87" name="직선 연결선 86"/>
            <p:cNvCxnSpPr/>
            <p:nvPr/>
          </p:nvCxnSpPr>
          <p:spPr>
            <a:xfrm rot="16200000" flipH="1">
              <a:off x="6215471" y="4014395"/>
              <a:ext cx="571504" cy="794"/>
            </a:xfrm>
            <a:prstGeom prst="line">
              <a:avLst/>
            </a:prstGeom>
            <a:ln>
              <a:solidFill>
                <a:schemeClr val="accent6">
                  <a:lumMod val="75000"/>
                  <a:alpha val="70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타원 87"/>
            <p:cNvSpPr/>
            <p:nvPr/>
          </p:nvSpPr>
          <p:spPr bwMode="auto">
            <a:xfrm>
              <a:off x="7082649" y="4286256"/>
              <a:ext cx="214314" cy="214314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lIns="0" tIns="0" rIns="0" bIns="0" rtlCol="0" anchor="ctr"/>
            <a:lstStyle/>
            <a:p>
              <a:pPr algn="ctr"/>
              <a:r>
                <a:rPr lang="en-US" altLang="ko-KR" sz="1050" dirty="0" smtClean="0">
                  <a:latin typeface="Arial" pitchFamily="34" charset="0"/>
                  <a:cs typeface="Arial" pitchFamily="34" charset="0"/>
                </a:rPr>
                <a:t>6</a:t>
              </a:r>
              <a:endParaRPr lang="ko-KR" altLang="en-US" sz="1050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92" name="직선 연결선 91"/>
            <p:cNvCxnSpPr/>
            <p:nvPr/>
          </p:nvCxnSpPr>
          <p:spPr>
            <a:xfrm rot="16200000" flipH="1">
              <a:off x="6901276" y="4014395"/>
              <a:ext cx="571504" cy="794"/>
            </a:xfrm>
            <a:prstGeom prst="line">
              <a:avLst/>
            </a:prstGeom>
            <a:ln>
              <a:solidFill>
                <a:schemeClr val="accent6">
                  <a:lumMod val="75000"/>
                  <a:alpha val="70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타원 92"/>
            <p:cNvSpPr/>
            <p:nvPr/>
          </p:nvSpPr>
          <p:spPr bwMode="auto">
            <a:xfrm>
              <a:off x="7777979" y="4286256"/>
              <a:ext cx="214314" cy="214314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lIns="0" tIns="0" rIns="0" bIns="0" rtlCol="0" anchor="ctr"/>
            <a:lstStyle/>
            <a:p>
              <a:pPr algn="ctr"/>
              <a:r>
                <a:rPr lang="en-US" altLang="ko-KR" sz="1050" dirty="0" smtClean="0">
                  <a:latin typeface="Arial" pitchFamily="34" charset="0"/>
                  <a:cs typeface="Arial" pitchFamily="34" charset="0"/>
                </a:rPr>
                <a:t>7</a:t>
              </a:r>
              <a:endParaRPr lang="ko-KR" altLang="en-US" sz="1050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94" name="직선 연결선 93"/>
            <p:cNvCxnSpPr/>
            <p:nvPr/>
          </p:nvCxnSpPr>
          <p:spPr>
            <a:xfrm rot="16200000" flipH="1">
              <a:off x="7596606" y="4014395"/>
              <a:ext cx="571504" cy="794"/>
            </a:xfrm>
            <a:prstGeom prst="line">
              <a:avLst/>
            </a:prstGeom>
            <a:ln>
              <a:solidFill>
                <a:schemeClr val="accent6">
                  <a:lumMod val="75000"/>
                  <a:alpha val="70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타원 99"/>
            <p:cNvSpPr/>
            <p:nvPr/>
          </p:nvSpPr>
          <p:spPr bwMode="auto">
            <a:xfrm>
              <a:off x="8468546" y="4286256"/>
              <a:ext cx="214314" cy="214314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lIns="0" tIns="0" rIns="0" bIns="0" rtlCol="0" anchor="ctr"/>
            <a:lstStyle/>
            <a:p>
              <a:pPr algn="ctr"/>
              <a:r>
                <a:rPr lang="en-US" altLang="ko-KR" sz="1050" dirty="0" smtClean="0">
                  <a:latin typeface="Arial" pitchFamily="34" charset="0"/>
                  <a:cs typeface="Arial" pitchFamily="34" charset="0"/>
                </a:rPr>
                <a:t>8</a:t>
              </a:r>
              <a:endParaRPr lang="ko-KR" altLang="en-US" sz="1050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01" name="직선 연결선 100"/>
            <p:cNvCxnSpPr/>
            <p:nvPr/>
          </p:nvCxnSpPr>
          <p:spPr>
            <a:xfrm rot="16200000" flipH="1">
              <a:off x="8287173" y="4014395"/>
              <a:ext cx="571504" cy="794"/>
            </a:xfrm>
            <a:prstGeom prst="line">
              <a:avLst/>
            </a:prstGeom>
            <a:ln>
              <a:solidFill>
                <a:schemeClr val="accent6">
                  <a:lumMod val="75000"/>
                  <a:alpha val="70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3" name="직사각형 102"/>
          <p:cNvSpPr/>
          <p:nvPr/>
        </p:nvSpPr>
        <p:spPr>
          <a:xfrm>
            <a:off x="504826" y="373785"/>
            <a:ext cx="485778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Touch LCD Parameter Setting (CBCT)</a:t>
            </a:r>
            <a:endParaRPr lang="en-US" altLang="ko-KR" b="1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2" name="그룹 31"/>
          <p:cNvGrpSpPr/>
          <p:nvPr/>
        </p:nvGrpSpPr>
        <p:grpSpPr>
          <a:xfrm>
            <a:off x="357158" y="2305042"/>
            <a:ext cx="3954544" cy="3853472"/>
            <a:chOff x="357158" y="2305042"/>
            <a:chExt cx="3954544" cy="3853472"/>
          </a:xfrm>
        </p:grpSpPr>
        <p:sp>
          <p:nvSpPr>
            <p:cNvPr id="57" name="모서리가 둥근 직사각형 56"/>
            <p:cNvSpPr/>
            <p:nvPr/>
          </p:nvSpPr>
          <p:spPr bwMode="auto">
            <a:xfrm>
              <a:off x="357158" y="3214686"/>
              <a:ext cx="3429024" cy="2928958"/>
            </a:xfrm>
            <a:prstGeom prst="roundRect">
              <a:avLst>
                <a:gd name="adj" fmla="val 2979"/>
              </a:avLst>
            </a:prstGeom>
            <a:noFill/>
            <a:ln w="3175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600047" y="3000372"/>
              <a:ext cx="2323028" cy="423684"/>
            </a:xfrm>
            <a:prstGeom prst="roundRect">
              <a:avLst>
                <a:gd name="adj" fmla="val 35315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altLang="ko-KR" sz="16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Function Description</a:t>
              </a:r>
            </a:p>
          </p:txBody>
        </p:sp>
        <p:sp>
          <p:nvSpPr>
            <p:cNvPr id="102" name="직사각형 101"/>
            <p:cNvSpPr/>
            <p:nvPr/>
          </p:nvSpPr>
          <p:spPr>
            <a:xfrm>
              <a:off x="357158" y="3480858"/>
              <a:ext cx="3476650" cy="26776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① </a:t>
              </a:r>
              <a:r>
                <a:rPr lang="en-US" altLang="ko-KR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Display current information such</a:t>
              </a:r>
              <a:br>
                <a:rPr lang="en-US" altLang="ko-KR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    as patient type and X-ray setting values. </a:t>
              </a:r>
            </a:p>
            <a:p>
              <a:pPr>
                <a:lnSpc>
                  <a:spcPct val="150000"/>
                </a:lnSpc>
              </a:pPr>
              <a:r>
                <a:rPr lang="ko-KR" altLang="en-U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② </a:t>
              </a:r>
              <a:r>
                <a:rPr lang="en-US" altLang="ko-KR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Select the FOV size of CT image.</a:t>
              </a:r>
            </a:p>
            <a:p>
              <a:r>
                <a:rPr lang="ko-KR" altLang="en-U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③ </a:t>
              </a:r>
              <a:r>
                <a:rPr lang="en-US" altLang="ko-KR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Display the current selections in sequential</a:t>
              </a:r>
              <a:br>
                <a:rPr lang="en-US" altLang="ko-KR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    order. 	</a:t>
              </a:r>
            </a:p>
            <a:p>
              <a:r>
                <a:rPr lang="ko-KR" altLang="en-U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④ </a:t>
              </a:r>
              <a:r>
                <a:rPr lang="en-US" altLang="ko-KR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Select the CBCT / PANO / CEPH</a:t>
              </a:r>
              <a:br>
                <a:rPr lang="en-US" altLang="ko-KR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    image capturing mode.</a:t>
              </a:r>
            </a:p>
            <a:p>
              <a:r>
                <a:rPr lang="ko-KR" altLang="en-U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⑤ </a:t>
              </a:r>
              <a:r>
                <a:rPr lang="en-US" altLang="ko-KR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Enable the user to set a patient’s gender,     </a:t>
              </a:r>
              <a:br>
                <a:rPr lang="en-US" altLang="ko-KR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    X-ray intensity and </a:t>
              </a:r>
              <a:r>
                <a:rPr lang="en-US" altLang="ko-KR" sz="12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kVp</a:t>
              </a:r>
              <a:r>
                <a:rPr lang="en-US" altLang="ko-KR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 / </a:t>
              </a:r>
              <a:r>
                <a:rPr lang="en-US" altLang="ko-KR" sz="12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mA</a:t>
              </a:r>
              <a:r>
                <a:rPr lang="en-US" altLang="ko-KR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. </a:t>
              </a:r>
            </a:p>
            <a:p>
              <a:pPr>
                <a:lnSpc>
                  <a:spcPct val="150000"/>
                </a:lnSpc>
              </a:pPr>
              <a:r>
                <a:rPr lang="ko-KR" altLang="en-U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⑥ </a:t>
              </a:r>
              <a:r>
                <a:rPr lang="en-US" altLang="ko-KR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Move to the previous step.</a:t>
              </a:r>
            </a:p>
            <a:p>
              <a:pPr>
                <a:lnSpc>
                  <a:spcPct val="150000"/>
                </a:lnSpc>
              </a:pPr>
              <a:r>
                <a:rPr lang="ko-KR" altLang="en-U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⑦ </a:t>
              </a:r>
              <a:r>
                <a:rPr lang="en-US" altLang="ko-KR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Move to the next step.</a:t>
              </a:r>
            </a:p>
            <a:p>
              <a:pPr>
                <a:lnSpc>
                  <a:spcPct val="150000"/>
                </a:lnSpc>
              </a:pPr>
              <a:r>
                <a:rPr lang="ko-KR" altLang="en-U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⑧ </a:t>
              </a:r>
              <a:r>
                <a:rPr lang="en-US" altLang="ko-KR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CONFIRM button.</a:t>
              </a:r>
              <a:endPara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31" name="그룹 30"/>
            <p:cNvGrpSpPr/>
            <p:nvPr/>
          </p:nvGrpSpPr>
          <p:grpSpPr>
            <a:xfrm>
              <a:off x="2781702" y="2305042"/>
              <a:ext cx="1530000" cy="904882"/>
              <a:chOff x="2781702" y="2305042"/>
              <a:chExt cx="1530000" cy="904882"/>
            </a:xfrm>
          </p:grpSpPr>
          <p:cxnSp>
            <p:nvCxnSpPr>
              <p:cNvPr id="104" name="직선 연결선 103"/>
              <p:cNvCxnSpPr/>
              <p:nvPr/>
            </p:nvCxnSpPr>
            <p:spPr>
              <a:xfrm rot="16200000" flipH="1">
                <a:off x="2336271" y="2759702"/>
                <a:ext cx="900000" cy="443"/>
              </a:xfrm>
              <a:prstGeom prst="line">
                <a:avLst/>
              </a:prstGeom>
              <a:ln>
                <a:solidFill>
                  <a:schemeClr val="accent6">
                    <a:lumMod val="75000"/>
                    <a:alpha val="70000"/>
                  </a:schemeClr>
                </a:solidFill>
                <a:head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직선 연결선 106"/>
              <p:cNvCxnSpPr/>
              <p:nvPr/>
            </p:nvCxnSpPr>
            <p:spPr>
              <a:xfrm rot="10800000">
                <a:off x="2781702" y="2305042"/>
                <a:ext cx="1530000" cy="1588"/>
              </a:xfrm>
              <a:prstGeom prst="line">
                <a:avLst/>
              </a:prstGeom>
              <a:ln>
                <a:solidFill>
                  <a:schemeClr val="accent6">
                    <a:lumMod val="75000"/>
                    <a:alpha val="70000"/>
                  </a:schemeClr>
                </a:solidFill>
                <a:head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7" name="그룹 37"/>
          <p:cNvGrpSpPr/>
          <p:nvPr/>
        </p:nvGrpSpPr>
        <p:grpSpPr>
          <a:xfrm>
            <a:off x="7858148" y="6357958"/>
            <a:ext cx="1213034" cy="369332"/>
            <a:chOff x="383284" y="4870823"/>
            <a:chExt cx="1213034" cy="369332"/>
          </a:xfrm>
        </p:grpSpPr>
        <p:sp>
          <p:nvSpPr>
            <p:cNvPr id="28" name="줄무늬가 있는 오른쪽 화살표 27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500"/>
                            </p:stCondLst>
                            <p:childTnLst>
                              <p:par>
                                <p:cTn id="3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500"/>
                            </p:stCondLst>
                            <p:childTnLst>
                              <p:par>
                                <p:cTn id="3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47" y="858852"/>
            <a:ext cx="4741177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" name="직사각형 27"/>
          <p:cNvSpPr/>
          <p:nvPr/>
        </p:nvSpPr>
        <p:spPr>
          <a:xfrm>
            <a:off x="488608" y="373785"/>
            <a:ext cx="498033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Touch LCD Parameter Setting (CBCT)</a:t>
            </a:r>
            <a:endParaRPr lang="en-US" altLang="ko-KR" b="1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7" name="그룹 36"/>
          <p:cNvGrpSpPr/>
          <p:nvPr/>
        </p:nvGrpSpPr>
        <p:grpSpPr>
          <a:xfrm>
            <a:off x="3719506" y="573100"/>
            <a:ext cx="5281650" cy="2191504"/>
            <a:chOff x="3719506" y="214290"/>
            <a:chExt cx="5281650" cy="2191504"/>
          </a:xfrm>
        </p:grpSpPr>
        <p:sp>
          <p:nvSpPr>
            <p:cNvPr id="29" name="직사각형 28"/>
            <p:cNvSpPr/>
            <p:nvPr/>
          </p:nvSpPr>
          <p:spPr bwMode="auto">
            <a:xfrm>
              <a:off x="4305298" y="785794"/>
              <a:ext cx="3571900" cy="1620000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30" name="직선 연결선 29"/>
            <p:cNvCxnSpPr/>
            <p:nvPr/>
          </p:nvCxnSpPr>
          <p:spPr>
            <a:xfrm rot="10800000">
              <a:off x="3948108" y="1214422"/>
              <a:ext cx="357190" cy="1588"/>
            </a:xfrm>
            <a:prstGeom prst="line">
              <a:avLst/>
            </a:prstGeom>
            <a:ln>
              <a:solidFill>
                <a:schemeClr val="accent6">
                  <a:lumMod val="75000"/>
                  <a:alpha val="70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타원 30"/>
            <p:cNvSpPr/>
            <p:nvPr/>
          </p:nvSpPr>
          <p:spPr bwMode="auto">
            <a:xfrm>
              <a:off x="3719506" y="1104884"/>
              <a:ext cx="214314" cy="214314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lIns="0" tIns="0" rIns="0" bIns="0" rtlCol="0" anchor="ctr"/>
            <a:lstStyle/>
            <a:p>
              <a:pPr algn="ctr"/>
              <a:r>
                <a:rPr lang="en-US" altLang="ko-KR" sz="1050" dirty="0" smtClean="0">
                  <a:latin typeface="Arial" pitchFamily="34" charset="0"/>
                  <a:cs typeface="Arial" pitchFamily="34" charset="0"/>
                </a:rPr>
                <a:t>1</a:t>
              </a:r>
              <a:endParaRPr lang="ko-KR" altLang="en-US" sz="105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" name="직사각형 34"/>
            <p:cNvSpPr/>
            <p:nvPr/>
          </p:nvSpPr>
          <p:spPr bwMode="auto">
            <a:xfrm>
              <a:off x="7929586" y="785794"/>
              <a:ext cx="1071570" cy="1620000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36" name="직선 연결선 35"/>
            <p:cNvCxnSpPr/>
            <p:nvPr/>
          </p:nvCxnSpPr>
          <p:spPr>
            <a:xfrm rot="5400000" flipH="1" flipV="1">
              <a:off x="8018132" y="587710"/>
              <a:ext cx="396000" cy="1588"/>
            </a:xfrm>
            <a:prstGeom prst="line">
              <a:avLst/>
            </a:prstGeom>
            <a:ln>
              <a:solidFill>
                <a:schemeClr val="accent6">
                  <a:lumMod val="75000"/>
                  <a:alpha val="70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타원 37"/>
            <p:cNvSpPr/>
            <p:nvPr/>
          </p:nvSpPr>
          <p:spPr bwMode="auto">
            <a:xfrm>
              <a:off x="8105800" y="214290"/>
              <a:ext cx="214314" cy="214314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lIns="0" tIns="0" rIns="0" bIns="0" rtlCol="0" anchor="ctr"/>
            <a:lstStyle/>
            <a:p>
              <a:pPr algn="ctr"/>
              <a:r>
                <a:rPr lang="en-US" altLang="ko-KR" sz="1050" dirty="0" smtClean="0">
                  <a:latin typeface="Arial" pitchFamily="34" charset="0"/>
                  <a:cs typeface="Arial" pitchFamily="34" charset="0"/>
                </a:rPr>
                <a:t>2</a:t>
              </a:r>
              <a:endParaRPr lang="ko-KR" altLang="en-US" sz="1050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4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786190"/>
            <a:ext cx="4678241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7" name="그룹 46"/>
          <p:cNvGrpSpPr/>
          <p:nvPr/>
        </p:nvGrpSpPr>
        <p:grpSpPr>
          <a:xfrm>
            <a:off x="357158" y="1214422"/>
            <a:ext cx="3357587" cy="1214446"/>
            <a:chOff x="357158" y="1214422"/>
            <a:chExt cx="3357587" cy="1214446"/>
          </a:xfrm>
        </p:grpSpPr>
        <p:sp>
          <p:nvSpPr>
            <p:cNvPr id="39" name="직사각형 38"/>
            <p:cNvSpPr/>
            <p:nvPr/>
          </p:nvSpPr>
          <p:spPr>
            <a:xfrm>
              <a:off x="452409" y="1643050"/>
              <a:ext cx="3262336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① </a:t>
              </a:r>
              <a:r>
                <a:rPr lang="en-US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Select the position of the tooth. </a:t>
              </a:r>
            </a:p>
            <a:p>
              <a:r>
                <a:rPr lang="ko-KR" altLang="en-US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② </a:t>
              </a:r>
              <a:r>
                <a:rPr lang="en-US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Display information on the selected</a:t>
              </a:r>
              <a:br>
                <a:rPr lang="en-US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   tooth position. </a:t>
              </a:r>
            </a:p>
          </p:txBody>
        </p:sp>
        <p:sp>
          <p:nvSpPr>
            <p:cNvPr id="26" name="모서리가 둥근 직사각형 25"/>
            <p:cNvSpPr/>
            <p:nvPr/>
          </p:nvSpPr>
          <p:spPr bwMode="auto">
            <a:xfrm>
              <a:off x="357158" y="1428736"/>
              <a:ext cx="3286148" cy="1000132"/>
            </a:xfrm>
            <a:prstGeom prst="roundRect">
              <a:avLst>
                <a:gd name="adj" fmla="val 2979"/>
              </a:avLst>
            </a:prstGeom>
            <a:noFill/>
            <a:ln w="3175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00047" y="1214422"/>
              <a:ext cx="2323028" cy="423684"/>
            </a:xfrm>
            <a:prstGeom prst="roundRect">
              <a:avLst>
                <a:gd name="adj" fmla="val 35315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altLang="ko-KR" sz="16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Function Description</a:t>
              </a:r>
            </a:p>
          </p:txBody>
        </p:sp>
      </p:grpSp>
      <p:cxnSp>
        <p:nvCxnSpPr>
          <p:cNvPr id="41" name="직선 연결선 40"/>
          <p:cNvCxnSpPr/>
          <p:nvPr/>
        </p:nvCxnSpPr>
        <p:spPr>
          <a:xfrm rot="10800000">
            <a:off x="3634902" y="2141528"/>
            <a:ext cx="676800" cy="1588"/>
          </a:xfrm>
          <a:prstGeom prst="line">
            <a:avLst/>
          </a:prstGeom>
          <a:ln>
            <a:solidFill>
              <a:schemeClr val="accent6">
                <a:lumMod val="75000"/>
                <a:alpha val="70000"/>
              </a:schemeClr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그룹 42"/>
          <p:cNvGrpSpPr/>
          <p:nvPr/>
        </p:nvGrpSpPr>
        <p:grpSpPr>
          <a:xfrm>
            <a:off x="361921" y="3557588"/>
            <a:ext cx="4657224" cy="2014551"/>
            <a:chOff x="361921" y="3557588"/>
            <a:chExt cx="4657224" cy="2014551"/>
          </a:xfrm>
        </p:grpSpPr>
        <p:sp>
          <p:nvSpPr>
            <p:cNvPr id="42" name="직사각형 41"/>
            <p:cNvSpPr/>
            <p:nvPr/>
          </p:nvSpPr>
          <p:spPr bwMode="auto">
            <a:xfrm>
              <a:off x="361921" y="4152905"/>
              <a:ext cx="1152000" cy="1000132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" name="직사각형 43"/>
            <p:cNvSpPr/>
            <p:nvPr/>
          </p:nvSpPr>
          <p:spPr bwMode="auto">
            <a:xfrm>
              <a:off x="1523979" y="4152905"/>
              <a:ext cx="1152000" cy="1000132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50" name="직선 연결선 49"/>
            <p:cNvCxnSpPr/>
            <p:nvPr/>
          </p:nvCxnSpPr>
          <p:spPr>
            <a:xfrm rot="5400000" flipH="1" flipV="1">
              <a:off x="1903039" y="3931008"/>
              <a:ext cx="396000" cy="1588"/>
            </a:xfrm>
            <a:prstGeom prst="line">
              <a:avLst/>
            </a:prstGeom>
            <a:ln>
              <a:solidFill>
                <a:schemeClr val="accent6">
                  <a:lumMod val="75000"/>
                  <a:alpha val="70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타원 53"/>
            <p:cNvSpPr/>
            <p:nvPr/>
          </p:nvSpPr>
          <p:spPr bwMode="auto">
            <a:xfrm>
              <a:off x="1990707" y="3557588"/>
              <a:ext cx="214314" cy="214314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lIns="0" tIns="0" rIns="0" bIns="0" rtlCol="0" anchor="ctr"/>
            <a:lstStyle/>
            <a:p>
              <a:pPr algn="ctr"/>
              <a:r>
                <a:rPr lang="en-US" altLang="ko-KR" sz="1050" dirty="0" smtClean="0">
                  <a:latin typeface="Arial" pitchFamily="34" charset="0"/>
                  <a:cs typeface="Arial" pitchFamily="34" charset="0"/>
                </a:rPr>
                <a:t>2</a:t>
              </a:r>
              <a:endParaRPr lang="ko-KR" altLang="en-US" sz="1050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59" name="직선 연결선 58"/>
            <p:cNvCxnSpPr/>
            <p:nvPr/>
          </p:nvCxnSpPr>
          <p:spPr>
            <a:xfrm rot="5400000" flipH="1" flipV="1">
              <a:off x="740981" y="3931008"/>
              <a:ext cx="396000" cy="1588"/>
            </a:xfrm>
            <a:prstGeom prst="line">
              <a:avLst/>
            </a:prstGeom>
            <a:ln>
              <a:solidFill>
                <a:schemeClr val="accent6">
                  <a:lumMod val="75000"/>
                  <a:alpha val="70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타원 59"/>
            <p:cNvSpPr/>
            <p:nvPr/>
          </p:nvSpPr>
          <p:spPr bwMode="auto">
            <a:xfrm>
              <a:off x="828649" y="3557588"/>
              <a:ext cx="214314" cy="214314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lIns="0" tIns="0" rIns="0" bIns="0" rtlCol="0" anchor="ctr"/>
            <a:lstStyle/>
            <a:p>
              <a:pPr algn="ctr"/>
              <a:r>
                <a:rPr lang="en-US" altLang="ko-KR" sz="1050" dirty="0" smtClean="0">
                  <a:latin typeface="Arial" pitchFamily="34" charset="0"/>
                  <a:cs typeface="Arial" pitchFamily="34" charset="0"/>
                </a:rPr>
                <a:t>1</a:t>
              </a:r>
              <a:endParaRPr lang="ko-KR" altLang="en-US" sz="105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1" name="직사각형 60"/>
            <p:cNvSpPr/>
            <p:nvPr/>
          </p:nvSpPr>
          <p:spPr bwMode="auto">
            <a:xfrm>
              <a:off x="2705087" y="4152904"/>
              <a:ext cx="1152000" cy="1419235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62" name="직선 연결선 61"/>
            <p:cNvCxnSpPr/>
            <p:nvPr/>
          </p:nvCxnSpPr>
          <p:spPr>
            <a:xfrm rot="5400000" flipH="1" flipV="1">
              <a:off x="3093672" y="3931008"/>
              <a:ext cx="396000" cy="1588"/>
            </a:xfrm>
            <a:prstGeom prst="line">
              <a:avLst/>
            </a:prstGeom>
            <a:ln>
              <a:solidFill>
                <a:schemeClr val="accent6">
                  <a:lumMod val="75000"/>
                  <a:alpha val="70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타원 62"/>
            <p:cNvSpPr/>
            <p:nvPr/>
          </p:nvSpPr>
          <p:spPr bwMode="auto">
            <a:xfrm>
              <a:off x="3181340" y="3557588"/>
              <a:ext cx="214314" cy="214314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lIns="0" tIns="0" rIns="0" bIns="0" rtlCol="0" anchor="ctr"/>
            <a:lstStyle/>
            <a:p>
              <a:pPr algn="ctr"/>
              <a:r>
                <a:rPr lang="en-US" altLang="ko-KR" sz="1050" dirty="0" smtClean="0">
                  <a:latin typeface="Arial" pitchFamily="34" charset="0"/>
                  <a:cs typeface="Arial" pitchFamily="34" charset="0"/>
                </a:rPr>
                <a:t>3</a:t>
              </a:r>
              <a:endParaRPr lang="ko-KR" altLang="en-US" sz="105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6" name="직사각형 65"/>
            <p:cNvSpPr/>
            <p:nvPr/>
          </p:nvSpPr>
          <p:spPr bwMode="auto">
            <a:xfrm>
              <a:off x="3867145" y="4152904"/>
              <a:ext cx="1152000" cy="1419235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68" name="직선 연결선 67"/>
            <p:cNvCxnSpPr/>
            <p:nvPr/>
          </p:nvCxnSpPr>
          <p:spPr>
            <a:xfrm rot="5400000" flipH="1" flipV="1">
              <a:off x="4255730" y="3931008"/>
              <a:ext cx="396000" cy="1588"/>
            </a:xfrm>
            <a:prstGeom prst="line">
              <a:avLst/>
            </a:prstGeom>
            <a:ln>
              <a:solidFill>
                <a:schemeClr val="accent6">
                  <a:lumMod val="75000"/>
                  <a:alpha val="70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타원 68"/>
            <p:cNvSpPr/>
            <p:nvPr/>
          </p:nvSpPr>
          <p:spPr bwMode="auto">
            <a:xfrm>
              <a:off x="4343398" y="3557588"/>
              <a:ext cx="214314" cy="214314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lIns="0" tIns="0" rIns="0" bIns="0" rtlCol="0" anchor="ctr"/>
            <a:lstStyle/>
            <a:p>
              <a:pPr algn="ctr"/>
              <a:r>
                <a:rPr lang="en-US" altLang="ko-KR" sz="1050" dirty="0" smtClean="0">
                  <a:latin typeface="Arial" pitchFamily="34" charset="0"/>
                  <a:cs typeface="Arial" pitchFamily="34" charset="0"/>
                </a:rPr>
                <a:t>4</a:t>
              </a:r>
              <a:endParaRPr lang="ko-KR" altLang="en-US" sz="1050" dirty="0">
                <a:latin typeface="Arial" pitchFamily="34" charset="0"/>
                <a:cs typeface="Arial" pitchFamily="34" charset="0"/>
              </a:endParaRPr>
            </a:p>
          </p:txBody>
        </p:sp>
      </p:grpSp>
      <p:cxnSp>
        <p:nvCxnSpPr>
          <p:cNvPr id="72" name="직선 연결선 71"/>
          <p:cNvCxnSpPr/>
          <p:nvPr/>
        </p:nvCxnSpPr>
        <p:spPr>
          <a:xfrm rot="10800000">
            <a:off x="5041954" y="4643446"/>
            <a:ext cx="396000" cy="1588"/>
          </a:xfrm>
          <a:prstGeom prst="line">
            <a:avLst/>
          </a:prstGeom>
          <a:ln>
            <a:solidFill>
              <a:schemeClr val="accent6">
                <a:lumMod val="75000"/>
                <a:alpha val="70000"/>
              </a:schemeClr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그룹 47"/>
          <p:cNvGrpSpPr/>
          <p:nvPr/>
        </p:nvGrpSpPr>
        <p:grpSpPr>
          <a:xfrm>
            <a:off x="5429256" y="4000504"/>
            <a:ext cx="3357585" cy="2071702"/>
            <a:chOff x="5429256" y="4000504"/>
            <a:chExt cx="3357585" cy="2071702"/>
          </a:xfrm>
        </p:grpSpPr>
        <p:sp>
          <p:nvSpPr>
            <p:cNvPr id="70" name="모서리가 둥근 직사각형 69"/>
            <p:cNvSpPr/>
            <p:nvPr/>
          </p:nvSpPr>
          <p:spPr bwMode="auto">
            <a:xfrm>
              <a:off x="5429256" y="4214818"/>
              <a:ext cx="3286148" cy="1857388"/>
            </a:xfrm>
            <a:prstGeom prst="roundRect">
              <a:avLst>
                <a:gd name="adj" fmla="val 2979"/>
              </a:avLst>
            </a:prstGeom>
            <a:noFill/>
            <a:ln w="3175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5672145" y="4000504"/>
              <a:ext cx="2323028" cy="423684"/>
            </a:xfrm>
            <a:prstGeom prst="roundRect">
              <a:avLst>
                <a:gd name="adj" fmla="val 35315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altLang="ko-KR" sz="16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Function Description</a:t>
              </a:r>
            </a:p>
          </p:txBody>
        </p:sp>
        <p:sp>
          <p:nvSpPr>
            <p:cNvPr id="73" name="직사각형 72"/>
            <p:cNvSpPr/>
            <p:nvPr/>
          </p:nvSpPr>
          <p:spPr>
            <a:xfrm>
              <a:off x="5453068" y="4500570"/>
              <a:ext cx="3333773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① </a:t>
              </a:r>
              <a:r>
                <a:rPr lang="en-US" altLang="ko-KR" sz="1200" dirty="0" smtClean="0">
                  <a:latin typeface="Arial" pitchFamily="34" charset="0"/>
                  <a:cs typeface="Arial" pitchFamily="34" charset="0"/>
                </a:rPr>
                <a:t>Tube voltage UP / DOWN button.</a:t>
              </a:r>
              <a:endPara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② </a:t>
              </a:r>
              <a:r>
                <a:rPr lang="en-US" altLang="ko-KR" sz="1200" dirty="0" smtClean="0">
                  <a:latin typeface="Arial" pitchFamily="34" charset="0"/>
                  <a:cs typeface="Arial" pitchFamily="34" charset="0"/>
                </a:rPr>
                <a:t>Tube current UP / DOWN button.</a:t>
              </a:r>
              <a:endPara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ko-KR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③</a:t>
              </a:r>
              <a:r>
                <a:rPr lang="en-US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Select the gender of the patient.</a:t>
              </a:r>
            </a:p>
            <a:p>
              <a:pPr>
                <a:lnSpc>
                  <a:spcPct val="150000"/>
                </a:lnSpc>
              </a:pPr>
              <a:r>
                <a:rPr lang="ko-KR" altLang="en-US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④ </a:t>
              </a:r>
              <a:r>
                <a:rPr lang="en-US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Able to select the X-ray intensity.</a:t>
              </a:r>
            </a:p>
            <a:p>
              <a:pPr>
                <a:lnSpc>
                  <a:spcPct val="150000"/>
                </a:lnSpc>
              </a:pPr>
              <a:r>
                <a:rPr lang="ko-KR" altLang="en-US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⑤ </a:t>
              </a:r>
              <a:r>
                <a:rPr lang="en-US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Displays the parameter settings.</a:t>
              </a:r>
            </a:p>
          </p:txBody>
        </p:sp>
      </p:grpSp>
      <p:grpSp>
        <p:nvGrpSpPr>
          <p:cNvPr id="32" name="그룹 37"/>
          <p:cNvGrpSpPr/>
          <p:nvPr/>
        </p:nvGrpSpPr>
        <p:grpSpPr>
          <a:xfrm>
            <a:off x="7858148" y="6357958"/>
            <a:ext cx="1213034" cy="369332"/>
            <a:chOff x="383284" y="4870823"/>
            <a:chExt cx="1213034" cy="369332"/>
          </a:xfrm>
        </p:grpSpPr>
        <p:sp>
          <p:nvSpPr>
            <p:cNvPr id="33" name="줄무늬가 있는 오른쪽 화살표 32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500"/>
                            </p:stCondLst>
                            <p:childTnLst>
                              <p:par>
                                <p:cTn id="4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500"/>
                            </p:stCondLst>
                            <p:childTnLst>
                              <p:par>
                                <p:cTn id="4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0"/>
                            </p:stCondLst>
                            <p:childTnLst>
                              <p:par>
                                <p:cTn id="4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5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500"/>
                            </p:stCondLst>
                            <p:childTnLst>
                              <p:par>
                                <p:cTn id="5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500"/>
                            </p:stCondLst>
                            <p:childTnLst>
                              <p:par>
                                <p:cTn id="5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그룹 30"/>
          <p:cNvGrpSpPr/>
          <p:nvPr/>
        </p:nvGrpSpPr>
        <p:grpSpPr>
          <a:xfrm>
            <a:off x="4501954" y="3429000"/>
            <a:ext cx="4213450" cy="1214446"/>
            <a:chOff x="4501954" y="3429000"/>
            <a:chExt cx="4213450" cy="1214446"/>
          </a:xfrm>
        </p:grpSpPr>
        <p:sp>
          <p:nvSpPr>
            <p:cNvPr id="70" name="모서리가 둥근 직사각형 69"/>
            <p:cNvSpPr/>
            <p:nvPr/>
          </p:nvSpPr>
          <p:spPr bwMode="auto">
            <a:xfrm>
              <a:off x="5429256" y="3643314"/>
              <a:ext cx="3286148" cy="1000132"/>
            </a:xfrm>
            <a:prstGeom prst="roundRect">
              <a:avLst>
                <a:gd name="adj" fmla="val 2979"/>
              </a:avLst>
            </a:prstGeom>
            <a:noFill/>
            <a:ln w="3175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5672145" y="3429000"/>
              <a:ext cx="2323028" cy="423684"/>
            </a:xfrm>
            <a:prstGeom prst="roundRect">
              <a:avLst>
                <a:gd name="adj" fmla="val 35315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altLang="ko-KR" sz="16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Function Description</a:t>
              </a:r>
            </a:p>
          </p:txBody>
        </p:sp>
        <p:grpSp>
          <p:nvGrpSpPr>
            <p:cNvPr id="27" name="그룹 26"/>
            <p:cNvGrpSpPr/>
            <p:nvPr/>
          </p:nvGrpSpPr>
          <p:grpSpPr>
            <a:xfrm>
              <a:off x="4501954" y="3967467"/>
              <a:ext cx="4213450" cy="461665"/>
              <a:chOff x="4501954" y="3967467"/>
              <a:chExt cx="4213450" cy="461665"/>
            </a:xfrm>
          </p:grpSpPr>
          <p:cxnSp>
            <p:nvCxnSpPr>
              <p:cNvPr id="72" name="직선 연결선 71"/>
              <p:cNvCxnSpPr/>
              <p:nvPr/>
            </p:nvCxnSpPr>
            <p:spPr>
              <a:xfrm rot="10800000">
                <a:off x="4501954" y="4071942"/>
                <a:ext cx="936000" cy="1588"/>
              </a:xfrm>
              <a:prstGeom prst="line">
                <a:avLst/>
              </a:prstGeom>
              <a:ln>
                <a:solidFill>
                  <a:schemeClr val="accent6">
                    <a:lumMod val="75000"/>
                    <a:alpha val="70000"/>
                  </a:schemeClr>
                </a:solidFill>
                <a:head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직사각형 72"/>
              <p:cNvSpPr/>
              <p:nvPr/>
            </p:nvSpPr>
            <p:spPr>
              <a:xfrm>
                <a:off x="5453068" y="3967467"/>
                <a:ext cx="3262336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1200" dirty="0" smtClean="0">
                    <a:latin typeface="Arial" pitchFamily="34" charset="0"/>
                    <a:cs typeface="Arial" pitchFamily="34" charset="0"/>
                  </a:rPr>
                  <a:t>Touch Screen is automatically locked during exposure. </a:t>
                </a:r>
                <a:endParaRPr lang="en-US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285861"/>
            <a:ext cx="2143140" cy="1157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2" name="그룹 31"/>
          <p:cNvGrpSpPr/>
          <p:nvPr/>
        </p:nvGrpSpPr>
        <p:grpSpPr>
          <a:xfrm>
            <a:off x="1028675" y="857232"/>
            <a:ext cx="6615160" cy="1571636"/>
            <a:chOff x="1028675" y="857232"/>
            <a:chExt cx="6615160" cy="1571636"/>
          </a:xfrm>
        </p:grpSpPr>
        <p:sp>
          <p:nvSpPr>
            <p:cNvPr id="45" name="모서리가 둥근 직사각형 44"/>
            <p:cNvSpPr/>
            <p:nvPr/>
          </p:nvSpPr>
          <p:spPr bwMode="auto">
            <a:xfrm>
              <a:off x="4357686" y="1428736"/>
              <a:ext cx="3286148" cy="1000132"/>
            </a:xfrm>
            <a:prstGeom prst="roundRect">
              <a:avLst>
                <a:gd name="adj" fmla="val 2979"/>
              </a:avLst>
            </a:prstGeom>
            <a:noFill/>
            <a:ln w="3175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600575" y="1214422"/>
              <a:ext cx="2323028" cy="423684"/>
            </a:xfrm>
            <a:prstGeom prst="roundRect">
              <a:avLst>
                <a:gd name="adj" fmla="val 35315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altLang="ko-KR" sz="16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Function Description</a:t>
              </a:r>
            </a:p>
          </p:txBody>
        </p:sp>
        <p:grpSp>
          <p:nvGrpSpPr>
            <p:cNvPr id="26" name="그룹 25"/>
            <p:cNvGrpSpPr/>
            <p:nvPr/>
          </p:nvGrpSpPr>
          <p:grpSpPr>
            <a:xfrm>
              <a:off x="1028675" y="857232"/>
              <a:ext cx="6615160" cy="1432149"/>
              <a:chOff x="1028675" y="857232"/>
              <a:chExt cx="6615160" cy="1432149"/>
            </a:xfrm>
          </p:grpSpPr>
          <p:cxnSp>
            <p:nvCxnSpPr>
              <p:cNvPr id="47" name="직선 연결선 46"/>
              <p:cNvCxnSpPr/>
              <p:nvPr/>
            </p:nvCxnSpPr>
            <p:spPr>
              <a:xfrm rot="10800000">
                <a:off x="2737686" y="1928802"/>
                <a:ext cx="1620000" cy="752"/>
              </a:xfrm>
              <a:prstGeom prst="line">
                <a:avLst/>
              </a:prstGeom>
              <a:ln>
                <a:solidFill>
                  <a:schemeClr val="accent6">
                    <a:lumMod val="75000"/>
                    <a:alpha val="70000"/>
                  </a:schemeClr>
                </a:solidFill>
                <a:head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5" name="그룹 24"/>
              <p:cNvGrpSpPr/>
              <p:nvPr/>
            </p:nvGrpSpPr>
            <p:grpSpPr>
              <a:xfrm>
                <a:off x="1028675" y="857232"/>
                <a:ext cx="1185871" cy="898314"/>
                <a:chOff x="1028675" y="857232"/>
                <a:chExt cx="1185871" cy="898314"/>
              </a:xfrm>
            </p:grpSpPr>
            <p:cxnSp>
              <p:nvCxnSpPr>
                <p:cNvPr id="33" name="직선 연결선 32"/>
                <p:cNvCxnSpPr/>
                <p:nvPr/>
              </p:nvCxnSpPr>
              <p:spPr>
                <a:xfrm rot="5400000" flipH="1" flipV="1">
                  <a:off x="1768564" y="1412752"/>
                  <a:ext cx="684000" cy="1588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  <a:alpha val="70000"/>
                    </a:schemeClr>
                  </a:solidFill>
                  <a:head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" name="타원 33"/>
                <p:cNvSpPr/>
                <p:nvPr/>
              </p:nvSpPr>
              <p:spPr bwMode="auto">
                <a:xfrm>
                  <a:off x="2000232" y="857232"/>
                  <a:ext cx="214314" cy="214314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lIns="0" tIns="0" rIns="0" bIns="0" rtlCol="0" anchor="ctr"/>
                <a:lstStyle/>
                <a:p>
                  <a:pPr algn="ctr"/>
                  <a:r>
                    <a:rPr lang="en-US" altLang="ko-KR" sz="1050" dirty="0" smtClean="0">
                      <a:latin typeface="Arial" pitchFamily="34" charset="0"/>
                      <a:cs typeface="Arial" pitchFamily="34" charset="0"/>
                    </a:rPr>
                    <a:t>2</a:t>
                  </a:r>
                  <a:endParaRPr lang="ko-KR" altLang="en-US" sz="105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cxnSp>
              <p:nvCxnSpPr>
                <p:cNvPr id="37" name="직선 연결선 36"/>
                <p:cNvCxnSpPr/>
                <p:nvPr/>
              </p:nvCxnSpPr>
              <p:spPr>
                <a:xfrm rot="5400000" flipH="1" flipV="1">
                  <a:off x="797007" y="1412752"/>
                  <a:ext cx="684000" cy="1588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  <a:alpha val="70000"/>
                    </a:schemeClr>
                  </a:solidFill>
                  <a:head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" name="타원 42"/>
                <p:cNvSpPr/>
                <p:nvPr/>
              </p:nvSpPr>
              <p:spPr bwMode="auto">
                <a:xfrm>
                  <a:off x="1028675" y="857232"/>
                  <a:ext cx="214314" cy="214314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lIns="0" tIns="0" rIns="0" bIns="0" rtlCol="0" anchor="ctr"/>
                <a:lstStyle/>
                <a:p>
                  <a:pPr algn="ctr"/>
                  <a:r>
                    <a:rPr lang="en-US" altLang="ko-KR" sz="1050" dirty="0" smtClean="0">
                      <a:latin typeface="Arial" pitchFamily="34" charset="0"/>
                      <a:cs typeface="Arial" pitchFamily="34" charset="0"/>
                    </a:rPr>
                    <a:t>1</a:t>
                  </a:r>
                  <a:endParaRPr lang="ko-KR" altLang="en-US" sz="1050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48" name="직사각형 47"/>
              <p:cNvSpPr/>
              <p:nvPr/>
            </p:nvSpPr>
            <p:spPr>
              <a:xfrm>
                <a:off x="4381499" y="1643050"/>
                <a:ext cx="3262336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ko-KR" altLang="en-US" sz="12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① </a:t>
                </a:r>
                <a:r>
                  <a:rPr lang="en-US" altLang="ko-KR" sz="12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Widen the Temple Support.</a:t>
                </a:r>
              </a:p>
              <a:p>
                <a:pPr>
                  <a:lnSpc>
                    <a:spcPct val="150000"/>
                  </a:lnSpc>
                </a:pPr>
                <a:r>
                  <a:rPr lang="ko-KR" altLang="en-US" sz="12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② </a:t>
                </a:r>
                <a:r>
                  <a:rPr lang="en-US" altLang="ko-KR" sz="12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Narrow the Temple Support.</a:t>
                </a:r>
              </a:p>
            </p:txBody>
          </p:sp>
        </p:grpSp>
      </p:grpSp>
      <p:pic>
        <p:nvPicPr>
          <p:cNvPr id="87043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80997" y="2714620"/>
            <a:ext cx="3919565" cy="2351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70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5286388"/>
            <a:ext cx="928694" cy="1048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0" name="그룹 29"/>
          <p:cNvGrpSpPr/>
          <p:nvPr/>
        </p:nvGrpSpPr>
        <p:grpSpPr>
          <a:xfrm>
            <a:off x="1501558" y="5272100"/>
            <a:ext cx="4213451" cy="1000132"/>
            <a:chOff x="1501558" y="5272100"/>
            <a:chExt cx="4213451" cy="1000132"/>
          </a:xfrm>
        </p:grpSpPr>
        <p:sp>
          <p:nvSpPr>
            <p:cNvPr id="55" name="모서리가 둥근 직사각형 54"/>
            <p:cNvSpPr/>
            <p:nvPr/>
          </p:nvSpPr>
          <p:spPr bwMode="auto">
            <a:xfrm>
              <a:off x="2428860" y="5486414"/>
              <a:ext cx="3286148" cy="785818"/>
            </a:xfrm>
            <a:prstGeom prst="roundRect">
              <a:avLst>
                <a:gd name="adj" fmla="val 2979"/>
              </a:avLst>
            </a:prstGeom>
            <a:noFill/>
            <a:ln w="3175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2671749" y="5272100"/>
              <a:ext cx="2323028" cy="423684"/>
            </a:xfrm>
            <a:prstGeom prst="roundRect">
              <a:avLst>
                <a:gd name="adj" fmla="val 35315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altLang="ko-KR" sz="16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Function Description</a:t>
              </a:r>
            </a:p>
          </p:txBody>
        </p:sp>
        <p:grpSp>
          <p:nvGrpSpPr>
            <p:cNvPr id="29" name="그룹 28"/>
            <p:cNvGrpSpPr/>
            <p:nvPr/>
          </p:nvGrpSpPr>
          <p:grpSpPr>
            <a:xfrm>
              <a:off x="1501558" y="5746765"/>
              <a:ext cx="4213451" cy="461665"/>
              <a:chOff x="1501558" y="5746765"/>
              <a:chExt cx="4213451" cy="461665"/>
            </a:xfrm>
          </p:grpSpPr>
          <p:cxnSp>
            <p:nvCxnSpPr>
              <p:cNvPr id="57" name="직선 연결선 56"/>
              <p:cNvCxnSpPr/>
              <p:nvPr/>
            </p:nvCxnSpPr>
            <p:spPr>
              <a:xfrm rot="10800000">
                <a:off x="1501558" y="5857892"/>
                <a:ext cx="936000" cy="1588"/>
              </a:xfrm>
              <a:prstGeom prst="line">
                <a:avLst/>
              </a:prstGeom>
              <a:ln>
                <a:solidFill>
                  <a:schemeClr val="accent6">
                    <a:lumMod val="75000"/>
                    <a:alpha val="70000"/>
                  </a:schemeClr>
                </a:solidFill>
                <a:head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직사각형 57"/>
              <p:cNvSpPr/>
              <p:nvPr/>
            </p:nvSpPr>
            <p:spPr>
              <a:xfrm>
                <a:off x="2452673" y="5746765"/>
                <a:ext cx="3262336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1200" dirty="0" smtClean="0">
                    <a:latin typeface="Arial" pitchFamily="34" charset="0"/>
                    <a:cs typeface="Arial" pitchFamily="34" charset="0"/>
                  </a:rPr>
                  <a:t>Returns the Rotating device back to its initial position.</a:t>
                </a:r>
                <a:endParaRPr lang="en-US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22" name="그룹 37"/>
          <p:cNvGrpSpPr/>
          <p:nvPr/>
        </p:nvGrpSpPr>
        <p:grpSpPr>
          <a:xfrm>
            <a:off x="7858148" y="6357958"/>
            <a:ext cx="1213034" cy="369332"/>
            <a:chOff x="383284" y="4870823"/>
            <a:chExt cx="1213034" cy="369332"/>
          </a:xfrm>
        </p:grpSpPr>
        <p:sp>
          <p:nvSpPr>
            <p:cNvPr id="23" name="줄무늬가 있는 오른쪽 화살표 22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</a:endParaRPr>
            </a:p>
          </p:txBody>
        </p:sp>
      </p:grpSp>
      <p:sp>
        <p:nvSpPr>
          <p:cNvPr id="35" name="직사각형 34"/>
          <p:cNvSpPr/>
          <p:nvPr/>
        </p:nvSpPr>
        <p:spPr>
          <a:xfrm>
            <a:off x="488608" y="373785"/>
            <a:ext cx="498033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Touch LCD Parameter Setting (CBCT)</a:t>
            </a:r>
            <a:endParaRPr lang="en-US" altLang="ko-KR" b="1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7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7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7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000"/>
                            </p:stCondLst>
                            <p:childTnLst>
                              <p:par>
                                <p:cTn id="4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589444" y="1448747"/>
            <a:ext cx="4222188" cy="236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8" name="Picture 4" descr="C:\Users\Vatech\AppData\Roaming\Skype\lena.lee5172\media_messaging\media_cache\^C10F37193E6B24D8FAA27E4D3E801F6887ABB04B796CBA4CF3^pimgpsh_fullsize_dist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448747"/>
            <a:ext cx="4320552" cy="2417848"/>
          </a:xfrm>
          <a:prstGeom prst="rect">
            <a:avLst/>
          </a:prstGeom>
          <a:noFill/>
        </p:spPr>
      </p:pic>
      <p:sp>
        <p:nvSpPr>
          <p:cNvPr id="39" name="직사각형 38"/>
          <p:cNvSpPr/>
          <p:nvPr/>
        </p:nvSpPr>
        <p:spPr>
          <a:xfrm>
            <a:off x="495566" y="384418"/>
            <a:ext cx="485778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Touch LCD Parameter Setting (PANO)</a:t>
            </a:r>
            <a:endParaRPr lang="en-US" altLang="ko-KR" b="1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1" name="그룹 40"/>
          <p:cNvGrpSpPr/>
          <p:nvPr/>
        </p:nvGrpSpPr>
        <p:grpSpPr>
          <a:xfrm>
            <a:off x="357158" y="2305042"/>
            <a:ext cx="4214842" cy="3838602"/>
            <a:chOff x="357158" y="2305042"/>
            <a:chExt cx="4214842" cy="3838602"/>
          </a:xfrm>
        </p:grpSpPr>
        <p:sp>
          <p:nvSpPr>
            <p:cNvPr id="57" name="모서리가 둥근 직사각형 56"/>
            <p:cNvSpPr/>
            <p:nvPr/>
          </p:nvSpPr>
          <p:spPr bwMode="auto">
            <a:xfrm>
              <a:off x="357158" y="3833174"/>
              <a:ext cx="4071966" cy="2310470"/>
            </a:xfrm>
            <a:prstGeom prst="roundRect">
              <a:avLst>
                <a:gd name="adj" fmla="val 2979"/>
              </a:avLst>
            </a:prstGeom>
            <a:noFill/>
            <a:ln w="3175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600047" y="3618860"/>
              <a:ext cx="2323028" cy="423684"/>
            </a:xfrm>
            <a:prstGeom prst="roundRect">
              <a:avLst>
                <a:gd name="adj" fmla="val 35315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altLang="ko-KR" sz="16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Function Description</a:t>
              </a:r>
            </a:p>
          </p:txBody>
        </p:sp>
        <p:sp>
          <p:nvSpPr>
            <p:cNvPr id="102" name="직사각형 101"/>
            <p:cNvSpPr/>
            <p:nvPr/>
          </p:nvSpPr>
          <p:spPr>
            <a:xfrm>
              <a:off x="452408" y="4133214"/>
              <a:ext cx="4119592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① </a:t>
              </a:r>
              <a:r>
                <a:rPr lang="en-US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Display Imaging parameter and Settings</a:t>
              </a:r>
              <a:br>
                <a:rPr lang="en-US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    information.</a:t>
              </a:r>
            </a:p>
            <a:p>
              <a:r>
                <a:rPr lang="ko-KR" altLang="en-US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② </a:t>
              </a:r>
              <a:r>
                <a:rPr lang="en-US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Select the Image Quality.</a:t>
              </a:r>
            </a:p>
            <a:p>
              <a:pPr>
                <a:lnSpc>
                  <a:spcPct val="150000"/>
                </a:lnSpc>
              </a:pPr>
              <a:r>
                <a:rPr lang="ko-KR" altLang="en-US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③ </a:t>
              </a:r>
              <a:r>
                <a:rPr lang="en-US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Select the dental arch of the patient.</a:t>
              </a:r>
            </a:p>
            <a:p>
              <a:pPr>
                <a:lnSpc>
                  <a:spcPct val="150000"/>
                </a:lnSpc>
              </a:pPr>
              <a:r>
                <a:rPr lang="ko-KR" altLang="en-US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④ </a:t>
              </a:r>
              <a:r>
                <a:rPr lang="en-US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Minimize image overlapping. </a:t>
              </a:r>
            </a:p>
            <a:p>
              <a:pPr>
                <a:lnSpc>
                  <a:spcPct val="150000"/>
                </a:lnSpc>
              </a:pPr>
              <a:r>
                <a:rPr lang="ko-KR" altLang="en-US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⑤ </a:t>
              </a:r>
              <a:r>
                <a:rPr lang="en-US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Display the current selections in sequential order.</a:t>
              </a:r>
            </a:p>
            <a:p>
              <a:pPr>
                <a:lnSpc>
                  <a:spcPct val="150000"/>
                </a:lnSpc>
              </a:pPr>
              <a:endParaRPr lang="en-US" altLang="ko-KR" sz="1200" dirty="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40" name="그룹 39"/>
            <p:cNvGrpSpPr/>
            <p:nvPr/>
          </p:nvGrpSpPr>
          <p:grpSpPr>
            <a:xfrm>
              <a:off x="2772000" y="2305042"/>
              <a:ext cx="1800000" cy="1376905"/>
              <a:chOff x="2772000" y="2305042"/>
              <a:chExt cx="1800000" cy="1376905"/>
            </a:xfrm>
          </p:grpSpPr>
          <p:cxnSp>
            <p:nvCxnSpPr>
              <p:cNvPr id="104" name="직선 연결선 103"/>
              <p:cNvCxnSpPr/>
              <p:nvPr/>
            </p:nvCxnSpPr>
            <p:spPr>
              <a:xfrm rot="16200000" flipH="1">
                <a:off x="2102271" y="2997725"/>
                <a:ext cx="1368000" cy="443"/>
              </a:xfrm>
              <a:prstGeom prst="line">
                <a:avLst/>
              </a:prstGeom>
              <a:ln>
                <a:solidFill>
                  <a:schemeClr val="accent6">
                    <a:lumMod val="75000"/>
                    <a:alpha val="70000"/>
                  </a:schemeClr>
                </a:solidFill>
                <a:head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직선 연결선 106"/>
              <p:cNvCxnSpPr/>
              <p:nvPr/>
            </p:nvCxnSpPr>
            <p:spPr>
              <a:xfrm rot="10800000">
                <a:off x="2772000" y="2305042"/>
                <a:ext cx="1800000" cy="1588"/>
              </a:xfrm>
              <a:prstGeom prst="line">
                <a:avLst/>
              </a:prstGeom>
              <a:ln>
                <a:solidFill>
                  <a:schemeClr val="accent6">
                    <a:lumMod val="75000"/>
                    <a:alpha val="70000"/>
                  </a:schemeClr>
                </a:solidFill>
                <a:head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3" name="그룹 32"/>
          <p:cNvGrpSpPr/>
          <p:nvPr/>
        </p:nvGrpSpPr>
        <p:grpSpPr>
          <a:xfrm>
            <a:off x="3732188" y="912809"/>
            <a:ext cx="5324512" cy="3771907"/>
            <a:chOff x="3357554" y="728663"/>
            <a:chExt cx="5324512" cy="3771907"/>
          </a:xfrm>
        </p:grpSpPr>
        <p:cxnSp>
          <p:nvCxnSpPr>
            <p:cNvPr id="59" name="직선 연결선 58"/>
            <p:cNvCxnSpPr/>
            <p:nvPr/>
          </p:nvCxnSpPr>
          <p:spPr>
            <a:xfrm rot="5400000" flipH="1" flipV="1">
              <a:off x="4284000" y="1166938"/>
              <a:ext cx="576000" cy="1588"/>
            </a:xfrm>
            <a:prstGeom prst="line">
              <a:avLst/>
            </a:prstGeom>
            <a:ln>
              <a:solidFill>
                <a:schemeClr val="accent6">
                  <a:lumMod val="75000"/>
                  <a:alpha val="70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타원 60"/>
            <p:cNvSpPr/>
            <p:nvPr/>
          </p:nvSpPr>
          <p:spPr bwMode="auto">
            <a:xfrm>
              <a:off x="4467224" y="728663"/>
              <a:ext cx="214314" cy="214314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lIns="0" tIns="0" rIns="0" bIns="0" rtlCol="0" anchor="ctr"/>
            <a:lstStyle/>
            <a:p>
              <a:pPr algn="ctr"/>
              <a:r>
                <a:rPr lang="en-US" altLang="ko-KR" sz="1050" dirty="0" smtClean="0">
                  <a:latin typeface="Arial" pitchFamily="34" charset="0"/>
                  <a:cs typeface="Arial" pitchFamily="34" charset="0"/>
                </a:rPr>
                <a:t>1</a:t>
              </a:r>
              <a:endParaRPr lang="ko-KR" altLang="en-US" sz="1050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62" name="직선 연결선 61"/>
            <p:cNvCxnSpPr/>
            <p:nvPr/>
          </p:nvCxnSpPr>
          <p:spPr>
            <a:xfrm rot="10800000">
              <a:off x="3571868" y="1857364"/>
              <a:ext cx="642942" cy="1588"/>
            </a:xfrm>
            <a:prstGeom prst="line">
              <a:avLst/>
            </a:prstGeom>
            <a:ln>
              <a:solidFill>
                <a:schemeClr val="accent6">
                  <a:lumMod val="75000"/>
                  <a:alpha val="70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타원 62"/>
            <p:cNvSpPr/>
            <p:nvPr/>
          </p:nvSpPr>
          <p:spPr bwMode="auto">
            <a:xfrm>
              <a:off x="3357554" y="1743063"/>
              <a:ext cx="214314" cy="214314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lIns="0" tIns="0" rIns="0" bIns="0" rtlCol="0" anchor="ctr"/>
            <a:lstStyle/>
            <a:p>
              <a:pPr algn="ctr"/>
              <a:r>
                <a:rPr lang="en-US" altLang="ko-KR" sz="1050" dirty="0" smtClean="0">
                  <a:latin typeface="Arial" pitchFamily="34" charset="0"/>
                  <a:cs typeface="Arial" pitchFamily="34" charset="0"/>
                </a:rPr>
                <a:t>2</a:t>
              </a:r>
              <a:endParaRPr lang="ko-KR" altLang="en-US" sz="1050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69" name="직선 연결선 68"/>
            <p:cNvCxnSpPr>
              <a:endCxn id="71" idx="4"/>
            </p:cNvCxnSpPr>
            <p:nvPr/>
          </p:nvCxnSpPr>
          <p:spPr>
            <a:xfrm rot="5400000" flipH="1" flipV="1">
              <a:off x="5453872" y="1255708"/>
              <a:ext cx="628636" cy="3174"/>
            </a:xfrm>
            <a:prstGeom prst="line">
              <a:avLst/>
            </a:prstGeom>
            <a:ln>
              <a:solidFill>
                <a:schemeClr val="accent6">
                  <a:lumMod val="75000"/>
                  <a:alpha val="70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타원 70"/>
            <p:cNvSpPr/>
            <p:nvPr/>
          </p:nvSpPr>
          <p:spPr bwMode="auto">
            <a:xfrm>
              <a:off x="5662620" y="728663"/>
              <a:ext cx="214314" cy="214314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lIns="0" tIns="0" rIns="0" bIns="0" rtlCol="0" anchor="ctr"/>
            <a:lstStyle/>
            <a:p>
              <a:pPr algn="ctr"/>
              <a:r>
                <a:rPr lang="en-US" altLang="ko-KR" sz="1050" dirty="0" smtClean="0">
                  <a:latin typeface="Arial" pitchFamily="34" charset="0"/>
                  <a:cs typeface="Arial" pitchFamily="34" charset="0"/>
                </a:rPr>
                <a:t>3</a:t>
              </a:r>
              <a:endParaRPr lang="ko-KR" altLang="en-US" sz="105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8" name="타원 87"/>
            <p:cNvSpPr/>
            <p:nvPr/>
          </p:nvSpPr>
          <p:spPr bwMode="auto">
            <a:xfrm>
              <a:off x="7082649" y="4286256"/>
              <a:ext cx="214314" cy="214314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lIns="0" tIns="0" rIns="0" bIns="0" rtlCol="0" anchor="ctr"/>
            <a:lstStyle/>
            <a:p>
              <a:pPr algn="ctr"/>
              <a:r>
                <a:rPr lang="en-US" altLang="ko-KR" sz="1050" dirty="0" smtClean="0">
                  <a:latin typeface="Arial" pitchFamily="34" charset="0"/>
                  <a:cs typeface="Arial" pitchFamily="34" charset="0"/>
                </a:rPr>
                <a:t>5</a:t>
              </a:r>
              <a:endParaRPr lang="ko-KR" altLang="en-US" sz="1050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92" name="직선 연결선 91"/>
            <p:cNvCxnSpPr/>
            <p:nvPr/>
          </p:nvCxnSpPr>
          <p:spPr>
            <a:xfrm rot="16200000" flipH="1">
              <a:off x="6593028" y="3706147"/>
              <a:ext cx="1188000" cy="794"/>
            </a:xfrm>
            <a:prstGeom prst="line">
              <a:avLst/>
            </a:prstGeom>
            <a:ln>
              <a:solidFill>
                <a:schemeClr val="accent6">
                  <a:lumMod val="75000"/>
                  <a:alpha val="70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직사각형 27"/>
            <p:cNvSpPr/>
            <p:nvPr/>
          </p:nvSpPr>
          <p:spPr bwMode="auto">
            <a:xfrm>
              <a:off x="4214810" y="1571611"/>
              <a:ext cx="1026000" cy="1313197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" name="직사각형 35"/>
            <p:cNvSpPr/>
            <p:nvPr/>
          </p:nvSpPr>
          <p:spPr bwMode="auto">
            <a:xfrm>
              <a:off x="5286072" y="2571743"/>
              <a:ext cx="1071570" cy="371921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" name="타원 36"/>
            <p:cNvSpPr/>
            <p:nvPr/>
          </p:nvSpPr>
          <p:spPr bwMode="auto">
            <a:xfrm>
              <a:off x="8467752" y="2595557"/>
              <a:ext cx="214314" cy="214314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lIns="0" tIns="0" rIns="0" bIns="0" rtlCol="0" anchor="ctr"/>
            <a:lstStyle/>
            <a:p>
              <a:pPr algn="ctr"/>
              <a:r>
                <a:rPr lang="en-US" altLang="ko-KR" sz="1050" dirty="0" smtClean="0">
                  <a:latin typeface="Arial" pitchFamily="34" charset="0"/>
                  <a:cs typeface="Arial" pitchFamily="34" charset="0"/>
                </a:rPr>
                <a:t>4</a:t>
              </a:r>
              <a:endParaRPr lang="ko-KR" altLang="en-US" sz="1050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38" name="직선 연결선 37"/>
            <p:cNvCxnSpPr/>
            <p:nvPr/>
          </p:nvCxnSpPr>
          <p:spPr>
            <a:xfrm>
              <a:off x="6357642" y="2704785"/>
              <a:ext cx="2116440" cy="9835"/>
            </a:xfrm>
            <a:prstGeom prst="line">
              <a:avLst/>
            </a:prstGeom>
            <a:ln>
              <a:solidFill>
                <a:schemeClr val="accent6">
                  <a:lumMod val="75000"/>
                  <a:alpha val="70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그룹 37"/>
          <p:cNvGrpSpPr/>
          <p:nvPr/>
        </p:nvGrpSpPr>
        <p:grpSpPr>
          <a:xfrm>
            <a:off x="7858148" y="6357958"/>
            <a:ext cx="1213034" cy="369332"/>
            <a:chOff x="383284" y="4870823"/>
            <a:chExt cx="1213034" cy="369332"/>
          </a:xfrm>
        </p:grpSpPr>
        <p:sp>
          <p:nvSpPr>
            <p:cNvPr id="26" name="줄무늬가 있는 오른쪽 화살표 25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</a:endParaRPr>
            </a:p>
          </p:txBody>
        </p:sp>
      </p:grpSp>
      <p:sp>
        <p:nvSpPr>
          <p:cNvPr id="42" name="직사각형 27"/>
          <p:cNvSpPr/>
          <p:nvPr/>
        </p:nvSpPr>
        <p:spPr bwMode="auto">
          <a:xfrm>
            <a:off x="5652138" y="1808793"/>
            <a:ext cx="2160276" cy="90011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8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8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500"/>
                            </p:stCondLst>
                            <p:childTnLst>
                              <p:par>
                                <p:cTn id="3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0"/>
                            </p:stCondLst>
                            <p:childTnLst>
                              <p:par>
                                <p:cTn id="3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214810" y="1081071"/>
            <a:ext cx="4128850" cy="233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3" name="직사각형 102"/>
          <p:cNvSpPr/>
          <p:nvPr/>
        </p:nvSpPr>
        <p:spPr>
          <a:xfrm>
            <a:off x="488139" y="373785"/>
            <a:ext cx="528641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Touch LCD Parameter Setting (CEPH)</a:t>
            </a:r>
            <a:endParaRPr lang="en-US" altLang="ko-KR" b="1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214810" y="3857628"/>
            <a:ext cx="4119735" cy="233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1" name="그룹 40"/>
          <p:cNvGrpSpPr/>
          <p:nvPr/>
        </p:nvGrpSpPr>
        <p:grpSpPr>
          <a:xfrm>
            <a:off x="357158" y="2214554"/>
            <a:ext cx="3429024" cy="2500330"/>
            <a:chOff x="357158" y="2214554"/>
            <a:chExt cx="3429024" cy="2500330"/>
          </a:xfrm>
        </p:grpSpPr>
        <p:sp>
          <p:nvSpPr>
            <p:cNvPr id="57" name="모서리가 둥근 직사각형 56"/>
            <p:cNvSpPr/>
            <p:nvPr/>
          </p:nvSpPr>
          <p:spPr bwMode="auto">
            <a:xfrm>
              <a:off x="357158" y="2428868"/>
              <a:ext cx="3429024" cy="2286016"/>
            </a:xfrm>
            <a:prstGeom prst="roundRect">
              <a:avLst>
                <a:gd name="adj" fmla="val 2979"/>
              </a:avLst>
            </a:prstGeom>
            <a:noFill/>
            <a:ln w="3175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600047" y="2214554"/>
              <a:ext cx="2323028" cy="423684"/>
            </a:xfrm>
            <a:prstGeom prst="roundRect">
              <a:avLst>
                <a:gd name="adj" fmla="val 35315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altLang="ko-KR" sz="16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Function Description</a:t>
              </a:r>
            </a:p>
          </p:txBody>
        </p:sp>
        <p:sp>
          <p:nvSpPr>
            <p:cNvPr id="102" name="직사각형 101"/>
            <p:cNvSpPr/>
            <p:nvPr/>
          </p:nvSpPr>
          <p:spPr>
            <a:xfrm>
              <a:off x="452409" y="2711974"/>
              <a:ext cx="3262336" cy="18774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① </a:t>
              </a:r>
              <a:r>
                <a:rPr lang="en-US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Display information on the imaging</a:t>
              </a:r>
              <a:br>
                <a:rPr lang="en-US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   parameter settings.</a:t>
              </a:r>
            </a:p>
            <a:p>
              <a:endParaRPr lang="en-US" altLang="ko-KR" sz="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  <a:p>
              <a:r>
                <a:rPr lang="ko-KR" altLang="en-US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② </a:t>
              </a:r>
              <a:r>
                <a:rPr lang="en-US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Select the capturing type of the</a:t>
              </a:r>
              <a:br>
                <a:rPr lang="en-US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   CEPH image.</a:t>
              </a:r>
            </a:p>
            <a:p>
              <a:endParaRPr lang="en-US" altLang="ko-KR" sz="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  <a:p>
              <a:r>
                <a:rPr lang="ko-KR" altLang="en-US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③ </a:t>
              </a:r>
              <a:r>
                <a:rPr lang="en-US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Select the FOV size of the CEPH</a:t>
              </a:r>
              <a:br>
                <a:rPr lang="en-US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   Image.</a:t>
              </a:r>
            </a:p>
            <a:p>
              <a:endParaRPr lang="en-US" altLang="ko-KR" sz="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  <a:p>
              <a:r>
                <a:rPr lang="ko-KR" altLang="en-US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④ </a:t>
              </a:r>
              <a:r>
                <a:rPr lang="en-US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Adjust the X-ray exposure time.</a:t>
              </a:r>
            </a:p>
            <a:p>
              <a:endParaRPr lang="en-US" altLang="ko-KR" sz="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  <a:p>
              <a:r>
                <a:rPr lang="ko-KR" altLang="en-US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⑤ </a:t>
              </a:r>
              <a:r>
                <a:rPr lang="en-US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Select the image quality.</a:t>
              </a:r>
            </a:p>
          </p:txBody>
        </p:sp>
      </p:grpSp>
      <p:grpSp>
        <p:nvGrpSpPr>
          <p:cNvPr id="40" name="그룹 39"/>
          <p:cNvGrpSpPr/>
          <p:nvPr/>
        </p:nvGrpSpPr>
        <p:grpSpPr>
          <a:xfrm>
            <a:off x="3787232" y="2570155"/>
            <a:ext cx="412314" cy="1617676"/>
            <a:chOff x="3787232" y="2570155"/>
            <a:chExt cx="412314" cy="1617676"/>
          </a:xfrm>
        </p:grpSpPr>
        <p:cxnSp>
          <p:nvCxnSpPr>
            <p:cNvPr id="104" name="직선 연결선 103"/>
            <p:cNvCxnSpPr/>
            <p:nvPr/>
          </p:nvCxnSpPr>
          <p:spPr>
            <a:xfrm rot="16200000" flipH="1">
              <a:off x="3193527" y="3378712"/>
              <a:ext cx="1614380" cy="443"/>
            </a:xfrm>
            <a:prstGeom prst="line">
              <a:avLst/>
            </a:prstGeom>
            <a:ln>
              <a:solidFill>
                <a:schemeClr val="accent6">
                  <a:lumMod val="75000"/>
                  <a:alpha val="70000"/>
                </a:schemeClr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직선 연결선 106"/>
            <p:cNvCxnSpPr/>
            <p:nvPr/>
          </p:nvCxnSpPr>
          <p:spPr>
            <a:xfrm rot="10800000">
              <a:off x="4001546" y="2570155"/>
              <a:ext cx="198000" cy="1588"/>
            </a:xfrm>
            <a:prstGeom prst="line">
              <a:avLst/>
            </a:prstGeom>
            <a:ln>
              <a:solidFill>
                <a:schemeClr val="accent6">
                  <a:lumMod val="75000"/>
                  <a:alpha val="70000"/>
                </a:schemeClr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직선 연결선 29"/>
            <p:cNvCxnSpPr/>
            <p:nvPr/>
          </p:nvCxnSpPr>
          <p:spPr>
            <a:xfrm rot="10800000">
              <a:off x="4001546" y="4186243"/>
              <a:ext cx="198000" cy="1588"/>
            </a:xfrm>
            <a:prstGeom prst="line">
              <a:avLst/>
            </a:prstGeom>
            <a:ln>
              <a:solidFill>
                <a:schemeClr val="accent6">
                  <a:lumMod val="75000"/>
                  <a:alpha val="70000"/>
                </a:schemeClr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직선 연결선 31"/>
            <p:cNvCxnSpPr/>
            <p:nvPr/>
          </p:nvCxnSpPr>
          <p:spPr>
            <a:xfrm rot="10800000">
              <a:off x="3787232" y="3357562"/>
              <a:ext cx="216000" cy="1588"/>
            </a:xfrm>
            <a:prstGeom prst="line">
              <a:avLst/>
            </a:prstGeom>
            <a:ln>
              <a:solidFill>
                <a:schemeClr val="accent6">
                  <a:lumMod val="75000"/>
                  <a:alpha val="70000"/>
                </a:schemeClr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그룹 38"/>
          <p:cNvGrpSpPr/>
          <p:nvPr/>
        </p:nvGrpSpPr>
        <p:grpSpPr>
          <a:xfrm>
            <a:off x="3357554" y="780712"/>
            <a:ext cx="5062573" cy="5732264"/>
            <a:chOff x="3357554" y="780712"/>
            <a:chExt cx="5062573" cy="5732264"/>
          </a:xfrm>
        </p:grpSpPr>
        <p:cxnSp>
          <p:nvCxnSpPr>
            <p:cNvPr id="59" name="직선 연결선 58"/>
            <p:cNvCxnSpPr/>
            <p:nvPr/>
          </p:nvCxnSpPr>
          <p:spPr>
            <a:xfrm rot="5400000" flipH="1" flipV="1">
              <a:off x="4382803" y="1119631"/>
              <a:ext cx="379980" cy="3175"/>
            </a:xfrm>
            <a:prstGeom prst="line">
              <a:avLst/>
            </a:prstGeom>
            <a:ln>
              <a:solidFill>
                <a:schemeClr val="accent6">
                  <a:lumMod val="75000"/>
                  <a:alpha val="70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타원 60"/>
            <p:cNvSpPr/>
            <p:nvPr/>
          </p:nvSpPr>
          <p:spPr bwMode="auto">
            <a:xfrm>
              <a:off x="4467224" y="780712"/>
              <a:ext cx="214314" cy="214314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lIns="0" tIns="0" rIns="0" bIns="0" rtlCol="0" anchor="ctr"/>
            <a:lstStyle/>
            <a:p>
              <a:pPr algn="ctr"/>
              <a:r>
                <a:rPr lang="en-US" altLang="ko-KR" sz="1050" dirty="0" smtClean="0">
                  <a:latin typeface="Arial" pitchFamily="34" charset="0"/>
                  <a:cs typeface="Arial" pitchFamily="34" charset="0"/>
                </a:rPr>
                <a:t>1</a:t>
              </a:r>
              <a:endParaRPr lang="ko-KR" altLang="en-US" sz="1050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62" name="직선 연결선 61"/>
            <p:cNvCxnSpPr/>
            <p:nvPr/>
          </p:nvCxnSpPr>
          <p:spPr>
            <a:xfrm rot="10800000">
              <a:off x="3571868" y="1857364"/>
              <a:ext cx="642942" cy="1588"/>
            </a:xfrm>
            <a:prstGeom prst="line">
              <a:avLst/>
            </a:prstGeom>
            <a:ln>
              <a:solidFill>
                <a:schemeClr val="accent6">
                  <a:lumMod val="75000"/>
                  <a:alpha val="70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타원 62"/>
            <p:cNvSpPr/>
            <p:nvPr/>
          </p:nvSpPr>
          <p:spPr bwMode="auto">
            <a:xfrm>
              <a:off x="3357554" y="1743063"/>
              <a:ext cx="214314" cy="214314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lIns="0" tIns="0" rIns="0" bIns="0" rtlCol="0" anchor="ctr"/>
            <a:lstStyle/>
            <a:p>
              <a:pPr algn="ctr"/>
              <a:r>
                <a:rPr lang="en-US" altLang="ko-KR" sz="1050" dirty="0" smtClean="0">
                  <a:latin typeface="Arial" pitchFamily="34" charset="0"/>
                  <a:cs typeface="Arial" pitchFamily="34" charset="0"/>
                </a:rPr>
                <a:t>2</a:t>
              </a:r>
              <a:endParaRPr lang="ko-KR" altLang="en-US" sz="1050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69" name="직선 연결선 68"/>
            <p:cNvCxnSpPr/>
            <p:nvPr/>
          </p:nvCxnSpPr>
          <p:spPr>
            <a:xfrm rot="5400000" flipH="1" flipV="1">
              <a:off x="6458763" y="1239201"/>
              <a:ext cx="619119" cy="3174"/>
            </a:xfrm>
            <a:prstGeom prst="line">
              <a:avLst/>
            </a:prstGeom>
            <a:ln>
              <a:solidFill>
                <a:schemeClr val="accent6">
                  <a:lumMod val="75000"/>
                  <a:alpha val="70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타원 70"/>
            <p:cNvSpPr/>
            <p:nvPr/>
          </p:nvSpPr>
          <p:spPr bwMode="auto">
            <a:xfrm>
              <a:off x="6662752" y="780712"/>
              <a:ext cx="214314" cy="214314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lIns="0" tIns="0" rIns="0" bIns="0" rtlCol="0" anchor="ctr"/>
            <a:lstStyle/>
            <a:p>
              <a:pPr algn="ctr"/>
              <a:r>
                <a:rPr lang="en-US" altLang="ko-KR" sz="1050" dirty="0" smtClean="0">
                  <a:latin typeface="Arial" pitchFamily="34" charset="0"/>
                  <a:cs typeface="Arial" pitchFamily="34" charset="0"/>
                </a:rPr>
                <a:t>3</a:t>
              </a:r>
              <a:endParaRPr lang="ko-KR" altLang="en-US" sz="105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직사각형 27"/>
            <p:cNvSpPr/>
            <p:nvPr/>
          </p:nvSpPr>
          <p:spPr bwMode="auto">
            <a:xfrm>
              <a:off x="4214810" y="1571612"/>
              <a:ext cx="2052000" cy="1214446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직사각형 28"/>
            <p:cNvSpPr/>
            <p:nvPr/>
          </p:nvSpPr>
          <p:spPr bwMode="auto">
            <a:xfrm>
              <a:off x="6286512" y="1571612"/>
              <a:ext cx="1026000" cy="1188000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26" name="직선 연결선 25"/>
            <p:cNvCxnSpPr/>
            <p:nvPr/>
          </p:nvCxnSpPr>
          <p:spPr>
            <a:xfrm rot="5400000" flipH="1" flipV="1">
              <a:off x="7506520" y="1239201"/>
              <a:ext cx="619119" cy="3174"/>
            </a:xfrm>
            <a:prstGeom prst="line">
              <a:avLst/>
            </a:prstGeom>
            <a:ln>
              <a:solidFill>
                <a:schemeClr val="accent6">
                  <a:lumMod val="75000"/>
                  <a:alpha val="70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타원 26"/>
            <p:cNvSpPr/>
            <p:nvPr/>
          </p:nvSpPr>
          <p:spPr bwMode="auto">
            <a:xfrm>
              <a:off x="7710509" y="780712"/>
              <a:ext cx="214314" cy="214314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lIns="0" tIns="0" rIns="0" bIns="0" rtlCol="0" anchor="ctr"/>
            <a:lstStyle/>
            <a:p>
              <a:pPr algn="ctr"/>
              <a:r>
                <a:rPr lang="en-US" altLang="ko-KR" sz="1050" dirty="0" smtClean="0">
                  <a:latin typeface="Arial" pitchFamily="34" charset="0"/>
                  <a:cs typeface="Arial" pitchFamily="34" charset="0"/>
                </a:rPr>
                <a:t>4</a:t>
              </a:r>
              <a:endParaRPr lang="ko-KR" altLang="en-US" sz="105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" name="직사각형 30"/>
            <p:cNvSpPr/>
            <p:nvPr/>
          </p:nvSpPr>
          <p:spPr bwMode="auto">
            <a:xfrm>
              <a:off x="7334269" y="1571612"/>
              <a:ext cx="1008000" cy="1188000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직사각형 19"/>
            <p:cNvSpPr/>
            <p:nvPr/>
          </p:nvSpPr>
          <p:spPr>
            <a:xfrm>
              <a:off x="7139006" y="3357562"/>
              <a:ext cx="128112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altLang="ko-KR" sz="1200" b="1" dirty="0" err="1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itchFamily="34" charset="0"/>
                  <a:cs typeface="Arial" pitchFamily="34" charset="0"/>
                </a:rPr>
                <a:t>Oneshot</a:t>
              </a:r>
              <a:r>
                <a:rPr lang="en-US" altLang="ko-KR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ko-KR" sz="1200" b="1" dirty="0" err="1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itchFamily="34" charset="0"/>
                  <a:cs typeface="Arial" pitchFamily="34" charset="0"/>
                </a:rPr>
                <a:t>Ceph</a:t>
              </a:r>
              <a:endPara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직사각형 21"/>
            <p:cNvSpPr/>
            <p:nvPr/>
          </p:nvSpPr>
          <p:spPr>
            <a:xfrm>
              <a:off x="7210444" y="6143644"/>
              <a:ext cx="120968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altLang="ko-KR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itchFamily="34" charset="0"/>
                  <a:cs typeface="Arial" pitchFamily="34" charset="0"/>
                </a:rPr>
                <a:t>Scan </a:t>
              </a:r>
              <a:r>
                <a:rPr lang="en-US" altLang="ko-KR" sz="1200" b="1" dirty="0" err="1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itchFamily="34" charset="0"/>
                  <a:cs typeface="Arial" pitchFamily="34" charset="0"/>
                </a:rPr>
                <a:t>Ceph</a:t>
              </a:r>
              <a:endPara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직사각형 22"/>
            <p:cNvSpPr/>
            <p:nvPr/>
          </p:nvSpPr>
          <p:spPr bwMode="auto">
            <a:xfrm>
              <a:off x="4214810" y="4357694"/>
              <a:ext cx="1000132" cy="785818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33" name="직선 연결선 32"/>
            <p:cNvCxnSpPr/>
            <p:nvPr/>
          </p:nvCxnSpPr>
          <p:spPr>
            <a:xfrm rot="5400000" flipH="1" flipV="1">
              <a:off x="4230000" y="3994839"/>
              <a:ext cx="684000" cy="1588"/>
            </a:xfrm>
            <a:prstGeom prst="line">
              <a:avLst/>
            </a:prstGeom>
            <a:ln>
              <a:solidFill>
                <a:schemeClr val="accent6">
                  <a:lumMod val="75000"/>
                  <a:alpha val="70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타원 33"/>
            <p:cNvSpPr/>
            <p:nvPr/>
          </p:nvSpPr>
          <p:spPr bwMode="auto">
            <a:xfrm>
              <a:off x="4467224" y="3500438"/>
              <a:ext cx="214314" cy="214314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lIns="0" tIns="0" rIns="0" bIns="0" rtlCol="0" anchor="ctr"/>
            <a:lstStyle/>
            <a:p>
              <a:pPr algn="ctr"/>
              <a:r>
                <a:rPr lang="en-US" altLang="ko-KR" sz="1050" dirty="0" smtClean="0">
                  <a:latin typeface="Arial" pitchFamily="34" charset="0"/>
                  <a:cs typeface="Arial" pitchFamily="34" charset="0"/>
                </a:rPr>
                <a:t>5</a:t>
              </a:r>
              <a:endParaRPr lang="ko-KR" altLang="en-US" sz="105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2" name="그룹 37"/>
          <p:cNvGrpSpPr/>
          <p:nvPr/>
        </p:nvGrpSpPr>
        <p:grpSpPr>
          <a:xfrm>
            <a:off x="7858148" y="6357958"/>
            <a:ext cx="1213034" cy="369332"/>
            <a:chOff x="383284" y="4870823"/>
            <a:chExt cx="1213034" cy="369332"/>
          </a:xfrm>
        </p:grpSpPr>
        <p:sp>
          <p:nvSpPr>
            <p:cNvPr id="43" name="줄무늬가 있는 오른쪽 화살표 42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9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9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4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4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500"/>
                            </p:stCondLst>
                            <p:childTnLst>
                              <p:par>
                                <p:cTn id="4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0"/>
                            </p:stCondLst>
                            <p:childTnLst>
                              <p:par>
                                <p:cTn id="4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6546814" y="0"/>
            <a:ext cx="2597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Panorama Acquisition</a:t>
            </a:r>
            <a:endParaRPr lang="ko-KR" altLang="en-US" b="1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97198" y="304800"/>
            <a:ext cx="4191000" cy="423684"/>
          </a:xfrm>
          <a:prstGeom prst="roundRect">
            <a:avLst>
              <a:gd name="adj" fmla="val 35315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Execute Capture Software (PANO)</a:t>
            </a:r>
          </a:p>
        </p:txBody>
      </p:sp>
      <p:pic>
        <p:nvPicPr>
          <p:cNvPr id="5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9248" y="339178"/>
            <a:ext cx="357190" cy="3365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56" name="직사각형 55"/>
          <p:cNvSpPr/>
          <p:nvPr/>
        </p:nvSpPr>
        <p:spPr>
          <a:xfrm>
            <a:off x="1009624" y="5638800"/>
            <a:ext cx="378602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Select the patient and then click the “Dental CT” button, and the capture software will execute. </a:t>
            </a:r>
          </a:p>
        </p:txBody>
      </p:sp>
      <p:pic>
        <p:nvPicPr>
          <p:cNvPr id="58" name="Picture 1"/>
          <p:cNvPicPr>
            <a:picLocks noChangeAspect="1" noChangeArrowheads="1"/>
          </p:cNvPicPr>
          <p:nvPr/>
        </p:nvPicPr>
        <p:blipFill>
          <a:blip r:embed="rId3" cstate="print"/>
          <a:srcRect r="7961"/>
          <a:stretch>
            <a:fillRect/>
          </a:stretch>
        </p:blipFill>
        <p:spPr bwMode="auto">
          <a:xfrm>
            <a:off x="785786" y="2285992"/>
            <a:ext cx="3357586" cy="20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0" name="그림 59" descr="Monitor Fram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2910" y="2143116"/>
            <a:ext cx="3643338" cy="3010516"/>
          </a:xfrm>
          <a:prstGeom prst="rect">
            <a:avLst/>
          </a:prstGeom>
        </p:spPr>
      </p:pic>
      <p:sp>
        <p:nvSpPr>
          <p:cNvPr id="61" name="갈매기형 수장 60"/>
          <p:cNvSpPr/>
          <p:nvPr/>
        </p:nvSpPr>
        <p:spPr bwMode="auto">
          <a:xfrm>
            <a:off x="4500562" y="3286124"/>
            <a:ext cx="357190" cy="500066"/>
          </a:xfrm>
          <a:prstGeom prst="chevron">
            <a:avLst/>
          </a:prstGeom>
          <a:gradFill flip="none" rotWithShape="1">
            <a:gsLst>
              <a:gs pos="0">
                <a:schemeClr val="tx1">
                  <a:tint val="66000"/>
                  <a:satMod val="160000"/>
                </a:schemeClr>
              </a:gs>
              <a:gs pos="50000">
                <a:schemeClr val="tx1">
                  <a:tint val="44500"/>
                  <a:satMod val="160000"/>
                </a:schemeClr>
              </a:gs>
              <a:gs pos="100000">
                <a:schemeClr val="tx1">
                  <a:tint val="23500"/>
                  <a:satMod val="160000"/>
                </a:schemeClr>
              </a:gs>
            </a:gsLst>
            <a:lin ang="2700000" scaled="1"/>
            <a:tileRect/>
          </a:gradFill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rtlCol="0" anchor="ctr"/>
          <a:lstStyle/>
          <a:p>
            <a:pPr algn="ctr"/>
            <a:endParaRPr lang="ko-KR" altLang="en-US"/>
          </a:p>
        </p:txBody>
      </p:sp>
      <p:sp>
        <p:nvSpPr>
          <p:cNvPr id="62" name="타원 61"/>
          <p:cNvSpPr/>
          <p:nvPr/>
        </p:nvSpPr>
        <p:spPr bwMode="auto">
          <a:xfrm>
            <a:off x="971540" y="2348862"/>
            <a:ext cx="500066" cy="500066"/>
          </a:xfrm>
          <a:prstGeom prst="ellipse">
            <a:avLst/>
          </a:prstGeom>
          <a:solidFill>
            <a:schemeClr val="accent6">
              <a:lumMod val="75000"/>
              <a:alpha val="40000"/>
            </a:schemeClr>
          </a:solidFill>
          <a:ln w="3175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ko-KR" altLang="en-US"/>
          </a:p>
        </p:txBody>
      </p:sp>
      <p:pic>
        <p:nvPicPr>
          <p:cNvPr id="63" name="그림 62" descr="Monitor Fram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628" y="2143116"/>
            <a:ext cx="3643338" cy="3010516"/>
          </a:xfrm>
          <a:prstGeom prst="rect">
            <a:avLst/>
          </a:prstGeom>
        </p:spPr>
      </p:pic>
      <p:cxnSp>
        <p:nvCxnSpPr>
          <p:cNvPr id="65" name="직선 연결선 64"/>
          <p:cNvCxnSpPr/>
          <p:nvPr/>
        </p:nvCxnSpPr>
        <p:spPr>
          <a:xfrm flipH="1">
            <a:off x="1142975" y="2708908"/>
            <a:ext cx="188611" cy="122015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9" name="Picture 2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142372" y="2301726"/>
            <a:ext cx="3348656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7" name="그룹 37"/>
          <p:cNvGrpSpPr/>
          <p:nvPr/>
        </p:nvGrpSpPr>
        <p:grpSpPr>
          <a:xfrm>
            <a:off x="7858148" y="6357958"/>
            <a:ext cx="1213034" cy="369332"/>
            <a:chOff x="383284" y="4870823"/>
            <a:chExt cx="1213034" cy="369332"/>
          </a:xfrm>
        </p:grpSpPr>
        <p:sp>
          <p:nvSpPr>
            <p:cNvPr id="28" name="줄무늬가 있는 오른쪽 화살표 27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</a:endParaRPr>
            </a:p>
          </p:txBody>
        </p:sp>
      </p:grpSp>
      <p:pic>
        <p:nvPicPr>
          <p:cNvPr id="30" name="Picture 2"/>
          <p:cNvPicPr preferRelativeResize="0">
            <a:picLocks noChangeAspect="1" noChangeArrowheads="1"/>
          </p:cNvPicPr>
          <p:nvPr/>
        </p:nvPicPr>
        <p:blipFill>
          <a:blip r:embed="rId6" cstate="print"/>
          <a:srcRect l="48172" t="24336" b="18857"/>
          <a:stretch>
            <a:fillRect/>
          </a:stretch>
        </p:blipFill>
        <p:spPr bwMode="auto">
          <a:xfrm>
            <a:off x="611494" y="3789046"/>
            <a:ext cx="1260161" cy="1293162"/>
          </a:xfrm>
          <a:prstGeom prst="ellipse">
            <a:avLst/>
          </a:prstGeom>
          <a:ln w="19050" cap="rnd">
            <a:solidFill>
              <a:schemeClr val="accent6">
                <a:lumMod val="75000"/>
              </a:schemeClr>
            </a:solidFill>
          </a:ln>
          <a:effectLst/>
        </p:spPr>
      </p:pic>
      <p:grpSp>
        <p:nvGrpSpPr>
          <p:cNvPr id="67" name="그룹 65"/>
          <p:cNvGrpSpPr/>
          <p:nvPr/>
        </p:nvGrpSpPr>
        <p:grpSpPr>
          <a:xfrm>
            <a:off x="1000100" y="4749627"/>
            <a:ext cx="849172" cy="822513"/>
            <a:chOff x="6275861" y="3143248"/>
            <a:chExt cx="975780" cy="942108"/>
          </a:xfrm>
        </p:grpSpPr>
        <p:grpSp>
          <p:nvGrpSpPr>
            <p:cNvPr id="68" name="그룹 33"/>
            <p:cNvGrpSpPr/>
            <p:nvPr/>
          </p:nvGrpSpPr>
          <p:grpSpPr>
            <a:xfrm>
              <a:off x="6275861" y="3143248"/>
              <a:ext cx="975780" cy="942108"/>
              <a:chOff x="2346771" y="2428868"/>
              <a:chExt cx="975780" cy="942108"/>
            </a:xfrm>
          </p:grpSpPr>
          <p:grpSp>
            <p:nvGrpSpPr>
              <p:cNvPr id="71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75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77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7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78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8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76" name="타원 75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72" name="TextBox 40"/>
              <p:cNvSpPr txBox="1"/>
              <p:nvPr/>
            </p:nvSpPr>
            <p:spPr>
              <a:xfrm>
                <a:off x="2346771" y="3001644"/>
                <a:ext cx="9757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69" name="TextBox 68"/>
            <p:cNvSpPr txBox="1"/>
            <p:nvPr/>
          </p:nvSpPr>
          <p:spPr>
            <a:xfrm>
              <a:off x="6484412" y="3340621"/>
              <a:ext cx="477447" cy="4230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①</a:t>
              </a:r>
              <a:endParaRPr lang="ko-KR" altLang="en-US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6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2" descr="C:\Users\Vatech\Desktop\image - Copy.png"/>
          <p:cNvPicPr>
            <a:picLocks noChangeAspect="1" noChangeArrowheads="1"/>
          </p:cNvPicPr>
          <p:nvPr/>
        </p:nvPicPr>
        <p:blipFill>
          <a:blip r:embed="rId2" cstate="print"/>
          <a:srcRect b="13793"/>
          <a:stretch>
            <a:fillRect/>
          </a:stretch>
        </p:blipFill>
        <p:spPr bwMode="auto">
          <a:xfrm>
            <a:off x="827584" y="1088701"/>
            <a:ext cx="1832478" cy="3600400"/>
          </a:xfrm>
          <a:prstGeom prst="rect">
            <a:avLst/>
          </a:prstGeom>
          <a:noFill/>
        </p:spPr>
      </p:pic>
      <p:sp>
        <p:nvSpPr>
          <p:cNvPr id="36" name="TextBox 35"/>
          <p:cNvSpPr txBox="1"/>
          <p:nvPr/>
        </p:nvSpPr>
        <p:spPr>
          <a:xfrm>
            <a:off x="611188" y="304979"/>
            <a:ext cx="4873645" cy="423684"/>
          </a:xfrm>
          <a:prstGeom prst="roundRect">
            <a:avLst>
              <a:gd name="adj" fmla="val 35315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Image Capture Procedure - Standard Mode (1/7)</a:t>
            </a:r>
          </a:p>
        </p:txBody>
      </p:sp>
      <p:sp>
        <p:nvSpPr>
          <p:cNvPr id="37" name="직사각형 36"/>
          <p:cNvSpPr/>
          <p:nvPr/>
        </p:nvSpPr>
        <p:spPr>
          <a:xfrm>
            <a:off x="857224" y="712014"/>
            <a:ext cx="48577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① </a:t>
            </a:r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Click the buttons in the following order. </a:t>
            </a:r>
            <a:b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     • PANO → HD(Optional) → Normal → Standard</a:t>
            </a:r>
          </a:p>
        </p:txBody>
      </p:sp>
      <p:grpSp>
        <p:nvGrpSpPr>
          <p:cNvPr id="3" name="그룹 33"/>
          <p:cNvGrpSpPr/>
          <p:nvPr/>
        </p:nvGrpSpPr>
        <p:grpSpPr>
          <a:xfrm>
            <a:off x="1785916" y="3754482"/>
            <a:ext cx="798745" cy="682630"/>
            <a:chOff x="2397441" y="2428868"/>
            <a:chExt cx="1127254" cy="1000132"/>
          </a:xfrm>
        </p:grpSpPr>
        <p:grpSp>
          <p:nvGrpSpPr>
            <p:cNvPr id="4" name="그룹 67"/>
            <p:cNvGrpSpPr/>
            <p:nvPr/>
          </p:nvGrpSpPr>
          <p:grpSpPr>
            <a:xfrm>
              <a:off x="2428861" y="2428868"/>
              <a:ext cx="639747" cy="639748"/>
              <a:chOff x="4356598" y="3448242"/>
              <a:chExt cx="639747" cy="639748"/>
            </a:xfrm>
          </p:grpSpPr>
          <p:grpSp>
            <p:nvGrpSpPr>
              <p:cNvPr id="5" name="그룹 50"/>
              <p:cNvGrpSpPr/>
              <p:nvPr/>
            </p:nvGrpSpPr>
            <p:grpSpPr>
              <a:xfrm>
                <a:off x="4356598" y="3448242"/>
                <a:ext cx="639747" cy="639748"/>
                <a:chOff x="5429257" y="3214686"/>
                <a:chExt cx="639747" cy="639748"/>
              </a:xfrm>
            </p:grpSpPr>
            <p:pic>
              <p:nvPicPr>
                <p:cNvPr id="77" name="Picture 17" descr="C:\Users\a00291\Desktop\kligg.com\kligg256x256.png"/>
                <p:cNvPicPr>
                  <a:picLocks noChangeAspect="1" noChangeArrowheads="1"/>
                </p:cNvPicPr>
                <p:nvPr/>
              </p:nvPicPr>
              <p:blipFill>
                <a:blip r:embed="rId3" cstate="screen"/>
                <a:srcRect/>
                <a:stretch>
                  <a:fillRect/>
                </a:stretch>
              </p:blipFill>
              <p:spPr bwMode="auto">
                <a:xfrm>
                  <a:off x="5500694" y="3286124"/>
                  <a:ext cx="568310" cy="568310"/>
                </a:xfrm>
                <a:prstGeom prst="rect">
                  <a:avLst/>
                </a:prstGeom>
                <a:noFill/>
              </p:spPr>
            </p:pic>
            <p:pic>
              <p:nvPicPr>
                <p:cNvPr id="78" name="Picture 18" descr="C:\Users\a00291\Desktop\11949837831120231634mouse_pointer_wolfram_es_01_svg_med.png"/>
                <p:cNvPicPr>
                  <a:picLocks noChangeAspect="1" noChangeArrowheads="1"/>
                </p:cNvPicPr>
                <p:nvPr/>
              </p:nvPicPr>
              <p:blipFill>
                <a:blip r:embed="rId4" cstate="screen"/>
                <a:srcRect/>
                <a:stretch>
                  <a:fillRect/>
                </a:stretch>
              </p:blipFill>
              <p:spPr bwMode="auto">
                <a:xfrm>
                  <a:off x="5429257" y="3214686"/>
                  <a:ext cx="159318" cy="257695"/>
                </a:xfrm>
                <a:prstGeom prst="rect">
                  <a:avLst/>
                </a:prstGeom>
                <a:noFill/>
              </p:spPr>
            </p:pic>
          </p:grpSp>
          <p:sp>
            <p:nvSpPr>
              <p:cNvPr id="76" name="타원 75"/>
              <p:cNvSpPr/>
              <p:nvPr/>
            </p:nvSpPr>
            <p:spPr bwMode="auto">
              <a:xfrm>
                <a:off x="4670780" y="3589982"/>
                <a:ext cx="71438" cy="14287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>
                    <a:lumMod val="85000"/>
                    <a:lumOff val="15000"/>
                  </a:schemeClr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rtlCol="0" anchor="ctr"/>
              <a:lstStyle/>
              <a:p>
                <a:pPr algn="ctr"/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72" name="TextBox 40"/>
            <p:cNvSpPr txBox="1"/>
            <p:nvPr/>
          </p:nvSpPr>
          <p:spPr>
            <a:xfrm>
              <a:off x="2397441" y="2978071"/>
              <a:ext cx="1127254" cy="4509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400" dirty="0" smtClean="0">
                  <a:solidFill>
                    <a:srgbClr val="C00000"/>
                  </a:solidFill>
                  <a:latin typeface="Arial Black" pitchFamily="34" charset="0"/>
                  <a:cs typeface="Arial" pitchFamily="34" charset="0"/>
                </a:rPr>
                <a:t>Click!!</a:t>
              </a:r>
              <a:endParaRPr lang="ko-KR" altLang="en-US" sz="1400" dirty="0">
                <a:solidFill>
                  <a:srgbClr val="C00000"/>
                </a:solidFill>
                <a:latin typeface="Arial Black" pitchFamily="34" charset="0"/>
                <a:cs typeface="Arial" pitchFamily="34" charset="0"/>
              </a:endParaRPr>
            </a:p>
          </p:txBody>
        </p:sp>
      </p:grpSp>
      <p:grpSp>
        <p:nvGrpSpPr>
          <p:cNvPr id="64" name="그룹 63"/>
          <p:cNvGrpSpPr/>
          <p:nvPr/>
        </p:nvGrpSpPr>
        <p:grpSpPr>
          <a:xfrm>
            <a:off x="1071537" y="5286388"/>
            <a:ext cx="1834642" cy="1182696"/>
            <a:chOff x="1071537" y="5286388"/>
            <a:chExt cx="1834642" cy="1182696"/>
          </a:xfrm>
        </p:grpSpPr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071537" y="5286388"/>
              <a:ext cx="1834642" cy="66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9" name="그룹 33"/>
            <p:cNvGrpSpPr/>
            <p:nvPr/>
          </p:nvGrpSpPr>
          <p:grpSpPr>
            <a:xfrm>
              <a:off x="1701552" y="5786454"/>
              <a:ext cx="798745" cy="682630"/>
              <a:chOff x="2397441" y="2428868"/>
              <a:chExt cx="1102652" cy="1000132"/>
            </a:xfrm>
          </p:grpSpPr>
          <p:grpSp>
            <p:nvGrpSpPr>
              <p:cNvPr id="10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11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101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3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102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4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100" name="타원 99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98" name="TextBox 40"/>
              <p:cNvSpPr txBox="1"/>
              <p:nvPr/>
            </p:nvSpPr>
            <p:spPr>
              <a:xfrm>
                <a:off x="2397441" y="2978071"/>
                <a:ext cx="1102652" cy="4509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sz="1400" dirty="0" smtClean="0">
                    <a:solidFill>
                      <a:srgbClr val="C00000"/>
                    </a:solidFill>
                    <a:latin typeface="Arial Black" pitchFamily="34" charset="0"/>
                    <a:cs typeface="Arial" pitchFamily="34" charset="0"/>
                  </a:rPr>
                  <a:t>Click!!</a:t>
                </a:r>
                <a:endParaRPr lang="ko-KR" altLang="en-US" sz="1400" dirty="0">
                  <a:solidFill>
                    <a:srgbClr val="C00000"/>
                  </a:solidFill>
                  <a:latin typeface="Arial Black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63" name="그룹 62"/>
          <p:cNvGrpSpPr/>
          <p:nvPr/>
        </p:nvGrpSpPr>
        <p:grpSpPr>
          <a:xfrm>
            <a:off x="1000100" y="1088701"/>
            <a:ext cx="7215238" cy="4500574"/>
            <a:chOff x="1000100" y="1088701"/>
            <a:chExt cx="7215238" cy="4500574"/>
          </a:xfrm>
        </p:grpSpPr>
        <p:sp>
          <p:nvSpPr>
            <p:cNvPr id="89" name="직사각형 88"/>
            <p:cNvSpPr/>
            <p:nvPr/>
          </p:nvSpPr>
          <p:spPr bwMode="auto">
            <a:xfrm>
              <a:off x="4000496" y="2270746"/>
              <a:ext cx="4214842" cy="1330818"/>
            </a:xfrm>
            <a:prstGeom prst="rect">
              <a:avLst/>
            </a:prstGeom>
            <a:solidFill>
              <a:schemeClr val="accent6">
                <a:lumMod val="75000"/>
                <a:alpha val="30000"/>
              </a:schemeClr>
            </a:solidFill>
            <a:ln w="3175">
              <a:noFill/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3" name="직사각형 92"/>
            <p:cNvSpPr/>
            <p:nvPr/>
          </p:nvSpPr>
          <p:spPr>
            <a:xfrm>
              <a:off x="4776967" y="2342184"/>
              <a:ext cx="289710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If the patient age is under 14,  child arch is selected automatically. </a:t>
              </a:r>
            </a:p>
          </p:txBody>
        </p:sp>
        <p:sp>
          <p:nvSpPr>
            <p:cNvPr id="94" name="직사각형 93"/>
            <p:cNvSpPr/>
            <p:nvPr/>
          </p:nvSpPr>
          <p:spPr>
            <a:xfrm>
              <a:off x="4776967" y="2943881"/>
              <a:ext cx="299543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Minimizes teeth overlapping in the image. </a:t>
              </a:r>
            </a:p>
            <a:p>
              <a:r>
                <a:rPr lang="en-US" altLang="ko-KR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Select when capturing in Bitewing mode. </a:t>
              </a:r>
            </a:p>
          </p:txBody>
        </p:sp>
        <p:grpSp>
          <p:nvGrpSpPr>
            <p:cNvPr id="12" name="그룹 51"/>
            <p:cNvGrpSpPr/>
            <p:nvPr/>
          </p:nvGrpSpPr>
          <p:grpSpPr>
            <a:xfrm>
              <a:off x="4000496" y="3694740"/>
              <a:ext cx="4214842" cy="1894535"/>
              <a:chOff x="4000496" y="3694740"/>
              <a:chExt cx="4214842" cy="1894535"/>
            </a:xfrm>
          </p:grpSpPr>
          <p:sp>
            <p:nvSpPr>
              <p:cNvPr id="104" name="직사각형 103"/>
              <p:cNvSpPr/>
              <p:nvPr/>
            </p:nvSpPr>
            <p:spPr bwMode="auto">
              <a:xfrm>
                <a:off x="4000496" y="3694740"/>
                <a:ext cx="4214842" cy="1894535"/>
              </a:xfrm>
              <a:prstGeom prst="rect">
                <a:avLst/>
              </a:prstGeom>
              <a:solidFill>
                <a:schemeClr val="accent6">
                  <a:lumMod val="75000"/>
                  <a:alpha val="30000"/>
                </a:schemeClr>
              </a:solidFill>
              <a:ln w="3175">
                <a:noFill/>
                <a:miter lim="800000"/>
                <a:headEnd/>
                <a:tailEnd/>
              </a:ln>
              <a:effectLst/>
            </p:spPr>
            <p:txBody>
              <a:bodyPr wrap="none" rtlCol="0" anchor="ctr"/>
              <a:lstStyle/>
              <a:p>
                <a:pPr algn="ctr"/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106" name="Picture 3" descr="D:\02. 업무\2014년\02. 전략과제\13. EM 동영상\dentist용\모드아이콘01.png"/>
              <p:cNvPicPr>
                <a:picLocks noChangeAspect="1" noChangeArrowheads="1"/>
              </p:cNvPicPr>
              <p:nvPr/>
            </p:nvPicPr>
            <p:blipFill>
              <a:blip r:embed="rId6" cstate="screen"/>
              <a:srcRect/>
              <a:stretch>
                <a:fillRect/>
              </a:stretch>
            </p:blipFill>
            <p:spPr bwMode="auto">
              <a:xfrm>
                <a:off x="4348161" y="5032876"/>
                <a:ext cx="749398" cy="480356"/>
              </a:xfrm>
              <a:prstGeom prst="rect">
                <a:avLst/>
              </a:prstGeom>
              <a:noFill/>
            </p:spPr>
          </p:pic>
          <p:pic>
            <p:nvPicPr>
              <p:cNvPr id="107" name="Picture 3" descr="D:\02. 업무\2014년\02. 전략과제\13. EM 동영상\dentist용\모드아이콘01.png"/>
              <p:cNvPicPr>
                <a:picLocks noChangeAspect="1" noChangeArrowheads="1"/>
              </p:cNvPicPr>
              <p:nvPr/>
            </p:nvPicPr>
            <p:blipFill>
              <a:blip r:embed="rId7" cstate="screen"/>
              <a:srcRect/>
              <a:stretch>
                <a:fillRect/>
              </a:stretch>
            </p:blipFill>
            <p:spPr bwMode="auto">
              <a:xfrm>
                <a:off x="5711833" y="5032876"/>
                <a:ext cx="744066" cy="478425"/>
              </a:xfrm>
              <a:prstGeom prst="rect">
                <a:avLst/>
              </a:prstGeom>
              <a:noFill/>
            </p:spPr>
          </p:pic>
          <p:pic>
            <p:nvPicPr>
              <p:cNvPr id="108" name="Picture 3" descr="D:\02. 업무\2014년\02. 전략과제\13. EM 동영상\dentist용\모드아이콘01.png"/>
              <p:cNvPicPr>
                <a:picLocks noChangeAspect="1" noChangeArrowheads="1"/>
              </p:cNvPicPr>
              <p:nvPr/>
            </p:nvPicPr>
            <p:blipFill>
              <a:blip r:embed="rId8" cstate="screen"/>
              <a:srcRect b="-6070"/>
              <a:stretch>
                <a:fillRect/>
              </a:stretch>
            </p:blipFill>
            <p:spPr bwMode="auto">
              <a:xfrm>
                <a:off x="7065980" y="5032876"/>
                <a:ext cx="744066" cy="478425"/>
              </a:xfrm>
              <a:prstGeom prst="rect">
                <a:avLst/>
              </a:prstGeom>
              <a:noFill/>
            </p:spPr>
          </p:pic>
          <p:sp>
            <p:nvSpPr>
              <p:cNvPr id="124" name="직사각형 123"/>
              <p:cNvSpPr/>
              <p:nvPr/>
            </p:nvSpPr>
            <p:spPr>
              <a:xfrm>
                <a:off x="4000496" y="3766179"/>
                <a:ext cx="4000528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9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The image is captured in the same order for the Right, Front, Left modes.</a:t>
                </a:r>
              </a:p>
            </p:txBody>
          </p:sp>
          <p:pic>
            <p:nvPicPr>
              <p:cNvPr id="6148" name="Picture 4"/>
              <p:cNvPicPr>
                <a:picLocks noChangeAspect="1" noChangeArrowheads="1"/>
              </p:cNvPicPr>
              <p:nvPr/>
            </p:nvPicPr>
            <p:blipFill>
              <a:blip r:embed="rId9" cstate="screen"/>
              <a:srcRect/>
              <a:stretch>
                <a:fillRect/>
              </a:stretch>
            </p:blipFill>
            <p:spPr bwMode="auto">
              <a:xfrm>
                <a:off x="4143372" y="4149092"/>
                <a:ext cx="1175529" cy="792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6149" name="Picture 5"/>
              <p:cNvPicPr>
                <a:picLocks noChangeAspect="1" noChangeArrowheads="1"/>
              </p:cNvPicPr>
              <p:nvPr/>
            </p:nvPicPr>
            <p:blipFill>
              <a:blip r:embed="rId10" cstate="screen"/>
              <a:srcRect/>
              <a:stretch>
                <a:fillRect/>
              </a:stretch>
            </p:blipFill>
            <p:spPr bwMode="auto">
              <a:xfrm>
                <a:off x="5502192" y="4149092"/>
                <a:ext cx="1172532" cy="792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6150" name="Picture 6"/>
              <p:cNvPicPr>
                <a:picLocks noChangeAspect="1" noChangeArrowheads="1"/>
              </p:cNvPicPr>
              <p:nvPr/>
            </p:nvPicPr>
            <p:blipFill>
              <a:blip r:embed="rId11" cstate="screen"/>
              <a:srcRect/>
              <a:stretch>
                <a:fillRect/>
              </a:stretch>
            </p:blipFill>
            <p:spPr bwMode="auto">
              <a:xfrm>
                <a:off x="6858016" y="4149092"/>
                <a:ext cx="1172532" cy="792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sp>
          <p:nvSpPr>
            <p:cNvPr id="50" name="직사각형 49"/>
            <p:cNvSpPr/>
            <p:nvPr/>
          </p:nvSpPr>
          <p:spPr bwMode="auto">
            <a:xfrm>
              <a:off x="4000496" y="1088701"/>
              <a:ext cx="4214842" cy="457200"/>
            </a:xfrm>
            <a:prstGeom prst="rect">
              <a:avLst/>
            </a:prstGeom>
            <a:solidFill>
              <a:schemeClr val="accent6">
                <a:lumMod val="75000"/>
                <a:alpha val="30000"/>
              </a:schemeClr>
            </a:solidFill>
            <a:ln w="3175">
              <a:noFill/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1269" name="Picture 5"/>
            <p:cNvPicPr>
              <a:picLocks noChangeAspect="1" noChangeArrowheads="1"/>
            </p:cNvPicPr>
            <p:nvPr/>
          </p:nvPicPr>
          <p:blipFill>
            <a:blip r:embed="rId12" cstate="screen"/>
            <a:srcRect/>
            <a:stretch>
              <a:fillRect/>
            </a:stretch>
          </p:blipFill>
          <p:spPr bwMode="auto">
            <a:xfrm>
              <a:off x="4196714" y="1256015"/>
              <a:ext cx="125123" cy="18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6" name="직사각형 55"/>
            <p:cNvSpPr/>
            <p:nvPr/>
          </p:nvSpPr>
          <p:spPr>
            <a:xfrm>
              <a:off x="4391977" y="1217915"/>
              <a:ext cx="3000396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900" dirty="0" smtClean="0">
                  <a:latin typeface="Arial" pitchFamily="34" charset="0"/>
                  <a:cs typeface="Arial" pitchFamily="34" charset="0"/>
                </a:rPr>
                <a:t>- AF function applied in PANO mode.</a:t>
              </a:r>
            </a:p>
          </p:txBody>
        </p:sp>
        <p:grpSp>
          <p:nvGrpSpPr>
            <p:cNvPr id="62" name="그룹 61"/>
            <p:cNvGrpSpPr/>
            <p:nvPr/>
          </p:nvGrpSpPr>
          <p:grpSpPr>
            <a:xfrm>
              <a:off x="1000100" y="1268724"/>
              <a:ext cx="3012459" cy="2713357"/>
              <a:chOff x="1000100" y="1268724"/>
              <a:chExt cx="3012459" cy="2713357"/>
            </a:xfrm>
          </p:grpSpPr>
          <p:cxnSp>
            <p:nvCxnSpPr>
              <p:cNvPr id="88" name="직선 연결선 87"/>
              <p:cNvCxnSpPr/>
              <p:nvPr/>
            </p:nvCxnSpPr>
            <p:spPr>
              <a:xfrm>
                <a:off x="2155171" y="2408857"/>
                <a:ext cx="1857388" cy="1588"/>
              </a:xfrm>
              <a:prstGeom prst="line">
                <a:avLst/>
              </a:prstGeom>
              <a:ln>
                <a:solidFill>
                  <a:schemeClr val="accent6">
                    <a:lumMod val="75000"/>
                    <a:alpha val="70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직선 연결선 102"/>
              <p:cNvCxnSpPr/>
              <p:nvPr/>
            </p:nvCxnSpPr>
            <p:spPr>
              <a:xfrm>
                <a:off x="2143108" y="3980493"/>
                <a:ext cx="1857388" cy="1588"/>
              </a:xfrm>
              <a:prstGeom prst="line">
                <a:avLst/>
              </a:prstGeom>
              <a:ln>
                <a:solidFill>
                  <a:schemeClr val="accent6">
                    <a:lumMod val="75000"/>
                    <a:alpha val="70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직선 연결선 47"/>
              <p:cNvCxnSpPr/>
              <p:nvPr/>
            </p:nvCxnSpPr>
            <p:spPr>
              <a:xfrm>
                <a:off x="1000100" y="1268724"/>
                <a:ext cx="3000396" cy="2565"/>
              </a:xfrm>
              <a:prstGeom prst="line">
                <a:avLst/>
              </a:prstGeom>
              <a:ln>
                <a:solidFill>
                  <a:schemeClr val="accent6">
                    <a:lumMod val="75000"/>
                    <a:alpha val="70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직선 연결선 56"/>
              <p:cNvCxnSpPr/>
              <p:nvPr/>
            </p:nvCxnSpPr>
            <p:spPr>
              <a:xfrm>
                <a:off x="2143108" y="1987228"/>
                <a:ext cx="1857388" cy="1588"/>
              </a:xfrm>
              <a:prstGeom prst="line">
                <a:avLst/>
              </a:prstGeom>
              <a:ln>
                <a:solidFill>
                  <a:schemeClr val="accent6">
                    <a:lumMod val="75000"/>
                    <a:alpha val="70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8" name="직사각형 57"/>
            <p:cNvSpPr/>
            <p:nvPr/>
          </p:nvSpPr>
          <p:spPr bwMode="auto">
            <a:xfrm>
              <a:off x="4000496" y="1812612"/>
              <a:ext cx="4214842" cy="360000"/>
            </a:xfrm>
            <a:prstGeom prst="rect">
              <a:avLst/>
            </a:prstGeom>
            <a:solidFill>
              <a:schemeClr val="accent6">
                <a:lumMod val="75000"/>
                <a:alpha val="30000"/>
              </a:schemeClr>
            </a:solidFill>
            <a:ln w="3175">
              <a:noFill/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9" name="직사각형 58"/>
            <p:cNvSpPr/>
            <p:nvPr/>
          </p:nvSpPr>
          <p:spPr>
            <a:xfrm>
              <a:off x="4033834" y="1808793"/>
              <a:ext cx="418150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buFontTx/>
                <a:buChar char="-"/>
              </a:pPr>
              <a:r>
                <a:rPr lang="en-US" altLang="ko-KR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UHD : High resolution image </a:t>
              </a:r>
              <a:r>
                <a:rPr lang="ko-KR" altLang="en-US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ko-KR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- HD : High Definition Image</a:t>
              </a:r>
              <a:r>
                <a:rPr lang="ko-KR" altLang="en-US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  </a:t>
              </a:r>
              <a:endParaRPr lang="en-US" altLang="ko-KR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  <a:p>
              <a:pPr algn="just">
                <a:buFontTx/>
                <a:buChar char="-"/>
              </a:pPr>
              <a:r>
                <a:rPr lang="en-US" altLang="ko-KR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Normal : Normal Image</a:t>
              </a:r>
            </a:p>
          </p:txBody>
        </p:sp>
        <p:pic>
          <p:nvPicPr>
            <p:cNvPr id="60" name="Picture 2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4143372" y="2351822"/>
              <a:ext cx="537404" cy="502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1" name="Picture 2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4143372" y="3021268"/>
              <a:ext cx="537224" cy="502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52" name="TextBox 51"/>
          <p:cNvSpPr txBox="1"/>
          <p:nvPr/>
        </p:nvSpPr>
        <p:spPr>
          <a:xfrm>
            <a:off x="6546814" y="0"/>
            <a:ext cx="2597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Panorama Acquisition</a:t>
            </a:r>
            <a:endParaRPr lang="ko-KR" altLang="en-US" b="1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3" name="그룹 37"/>
          <p:cNvGrpSpPr/>
          <p:nvPr/>
        </p:nvGrpSpPr>
        <p:grpSpPr>
          <a:xfrm>
            <a:off x="7858148" y="6488692"/>
            <a:ext cx="1213034" cy="369332"/>
            <a:chOff x="383284" y="4870823"/>
            <a:chExt cx="1213034" cy="369332"/>
          </a:xfrm>
        </p:grpSpPr>
        <p:sp>
          <p:nvSpPr>
            <p:cNvPr id="54" name="줄무늬가 있는 오른쪽 화살표 53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</a:endParaRPr>
            </a:p>
          </p:txBody>
        </p:sp>
      </p:grpSp>
      <p:sp>
        <p:nvSpPr>
          <p:cNvPr id="66" name="직사각형 94"/>
          <p:cNvSpPr/>
          <p:nvPr/>
        </p:nvSpPr>
        <p:spPr>
          <a:xfrm>
            <a:off x="791908" y="4869184"/>
            <a:ext cx="48577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② 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Click  ‘CONFIRM’, then the device </a:t>
            </a:r>
            <a:b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   automatically turns to patient positioning mode.</a:t>
            </a:r>
          </a:p>
        </p:txBody>
      </p:sp>
    </p:spTree>
    <p:extLst>
      <p:ext uri="{BB962C8B-B14F-4D97-AF65-F5344CB8AC3E}">
        <p14:creationId xmlns:p14="http://schemas.microsoft.com/office/powerpoint/2010/main" val="4031897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50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6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611188" y="304979"/>
            <a:ext cx="4873645" cy="423684"/>
          </a:xfrm>
          <a:prstGeom prst="roundRect">
            <a:avLst>
              <a:gd name="adj" fmla="val 35315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Image Capture Procedure - Standard Mode (2/7)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546814" y="0"/>
            <a:ext cx="2597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Panorama Acquisition</a:t>
            </a:r>
            <a:endParaRPr lang="ko-KR" altLang="en-US" b="1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직사각형 36"/>
          <p:cNvSpPr/>
          <p:nvPr/>
        </p:nvSpPr>
        <p:spPr>
          <a:xfrm>
            <a:off x="971599" y="894912"/>
            <a:ext cx="641914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③ 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When the device stops moving, put the Chin Support with a normal Bite Block on the Chinrest.  </a:t>
            </a:r>
          </a:p>
        </p:txBody>
      </p:sp>
      <p:sp>
        <p:nvSpPr>
          <p:cNvPr id="50" name="직사각형 49"/>
          <p:cNvSpPr/>
          <p:nvPr/>
        </p:nvSpPr>
        <p:spPr>
          <a:xfrm>
            <a:off x="971600" y="2915384"/>
            <a:ext cx="54292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④ </a:t>
            </a:r>
            <a:r>
              <a:rPr lang="en-US" altLang="ko-KR" sz="1000" dirty="0" smtClean="0">
                <a:latin typeface="Arial" pitchFamily="34" charset="0"/>
                <a:cs typeface="Arial" pitchFamily="34" charset="0"/>
              </a:rPr>
              <a:t>For safety, the patient (especially child or regnant woman) should wear the lead apron.</a:t>
            </a:r>
          </a:p>
        </p:txBody>
      </p:sp>
      <p:sp>
        <p:nvSpPr>
          <p:cNvPr id="19" name="직사각형 18"/>
          <p:cNvSpPr/>
          <p:nvPr/>
        </p:nvSpPr>
        <p:spPr>
          <a:xfrm>
            <a:off x="971599" y="4459727"/>
            <a:ext cx="78562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⑤ 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en-US" altLang="ko-KR" sz="1000" dirty="0" smtClean="0">
                <a:latin typeface="Arial" pitchFamily="34" charset="0"/>
                <a:cs typeface="Arial" pitchFamily="34" charset="0"/>
              </a:rPr>
              <a:t>atient should take off all jewelry and metallic objects such as hair pins, spectacles, dentures and orthodontic</a:t>
            </a:r>
          </a:p>
          <a:p>
            <a:r>
              <a:rPr lang="en-US" altLang="ko-KR" sz="1000" dirty="0" smtClean="0">
                <a:latin typeface="Arial" pitchFamily="34" charset="0"/>
                <a:cs typeface="Arial" pitchFamily="34" charset="0"/>
              </a:rPr>
              <a:t>     appliances. Place them on the accessory rack.</a:t>
            </a:r>
            <a:endParaRPr lang="en-US" altLang="ko-KR" sz="10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" name="그룹 6"/>
          <p:cNvGrpSpPr/>
          <p:nvPr/>
        </p:nvGrpSpPr>
        <p:grpSpPr>
          <a:xfrm>
            <a:off x="1522455" y="3136251"/>
            <a:ext cx="4788442" cy="1378118"/>
            <a:chOff x="1522455" y="3136251"/>
            <a:chExt cx="4788442" cy="1378118"/>
          </a:xfrm>
        </p:grpSpPr>
        <p:pic>
          <p:nvPicPr>
            <p:cNvPr id="27" name="그림 26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-7417"/>
            <a:stretch/>
          </p:blipFill>
          <p:spPr>
            <a:xfrm>
              <a:off x="3839747" y="3136251"/>
              <a:ext cx="817794" cy="1378118"/>
            </a:xfrm>
            <a:prstGeom prst="rect">
              <a:avLst/>
            </a:prstGeom>
          </p:spPr>
        </p:pic>
        <p:pic>
          <p:nvPicPr>
            <p:cNvPr id="28" name="그림 27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22455" y="3192671"/>
              <a:ext cx="1347742" cy="1249689"/>
            </a:xfrm>
            <a:prstGeom prst="rect">
              <a:avLst/>
            </a:prstGeom>
          </p:spPr>
        </p:pic>
        <p:sp>
          <p:nvSpPr>
            <p:cNvPr id="73" name="갈매기형 수장 72"/>
            <p:cNvSpPr/>
            <p:nvPr/>
          </p:nvSpPr>
          <p:spPr bwMode="auto">
            <a:xfrm>
              <a:off x="3186313" y="3734304"/>
              <a:ext cx="214314" cy="285752"/>
            </a:xfrm>
            <a:prstGeom prst="chevron">
              <a:avLst/>
            </a:prstGeom>
            <a:gradFill flip="none" rotWithShape="1">
              <a:gsLst>
                <a:gs pos="0">
                  <a:schemeClr val="tx1">
                    <a:tint val="66000"/>
                    <a:satMod val="160000"/>
                  </a:schemeClr>
                </a:gs>
                <a:gs pos="50000">
                  <a:schemeClr val="tx1">
                    <a:tint val="44500"/>
                    <a:satMod val="160000"/>
                  </a:schemeClr>
                </a:gs>
                <a:gs pos="100000">
                  <a:schemeClr val="tx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74" name="직선 연결선 73"/>
            <p:cNvCxnSpPr/>
            <p:nvPr/>
          </p:nvCxnSpPr>
          <p:spPr>
            <a:xfrm flipV="1">
              <a:off x="4331048" y="3434248"/>
              <a:ext cx="240952" cy="206955"/>
            </a:xfrm>
            <a:prstGeom prst="line">
              <a:avLst/>
            </a:prstGeom>
            <a:ln>
              <a:solidFill>
                <a:schemeClr val="accent6">
                  <a:lumMod val="75000"/>
                  <a:alpha val="70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Box 75"/>
            <p:cNvSpPr txBox="1"/>
            <p:nvPr/>
          </p:nvSpPr>
          <p:spPr>
            <a:xfrm>
              <a:off x="5134869" y="3292625"/>
              <a:ext cx="117602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Lead Apron</a:t>
              </a:r>
            </a:p>
          </p:txBody>
        </p:sp>
        <p:cxnSp>
          <p:nvCxnSpPr>
            <p:cNvPr id="78" name="직선 연결선 77"/>
            <p:cNvCxnSpPr/>
            <p:nvPr/>
          </p:nvCxnSpPr>
          <p:spPr>
            <a:xfrm flipV="1">
              <a:off x="4572000" y="3440259"/>
              <a:ext cx="576000" cy="2"/>
            </a:xfrm>
            <a:prstGeom prst="line">
              <a:avLst/>
            </a:prstGeom>
            <a:ln>
              <a:solidFill>
                <a:schemeClr val="accent6">
                  <a:lumMod val="75000"/>
                  <a:alpha val="7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그룹 7"/>
          <p:cNvGrpSpPr/>
          <p:nvPr/>
        </p:nvGrpSpPr>
        <p:grpSpPr>
          <a:xfrm>
            <a:off x="1333406" y="4906635"/>
            <a:ext cx="4030682" cy="1451323"/>
            <a:chOff x="1333406" y="4906635"/>
            <a:chExt cx="4030682" cy="1451323"/>
          </a:xfrm>
        </p:grpSpPr>
        <p:pic>
          <p:nvPicPr>
            <p:cNvPr id="79" name="그림 78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3406" y="4908253"/>
              <a:ext cx="1651940" cy="1449705"/>
            </a:xfrm>
            <a:prstGeom prst="rect">
              <a:avLst/>
            </a:prstGeom>
          </p:spPr>
        </p:pic>
        <p:sp>
          <p:nvSpPr>
            <p:cNvPr id="81" name="갈매기형 수장 80"/>
            <p:cNvSpPr/>
            <p:nvPr/>
          </p:nvSpPr>
          <p:spPr bwMode="auto">
            <a:xfrm>
              <a:off x="3167920" y="5567149"/>
              <a:ext cx="214314" cy="285752"/>
            </a:xfrm>
            <a:prstGeom prst="chevron">
              <a:avLst/>
            </a:prstGeom>
            <a:gradFill flip="none" rotWithShape="1">
              <a:gsLst>
                <a:gs pos="0">
                  <a:schemeClr val="tx1">
                    <a:tint val="66000"/>
                    <a:satMod val="160000"/>
                  </a:schemeClr>
                </a:gs>
                <a:gs pos="50000">
                  <a:schemeClr val="tx1">
                    <a:tint val="44500"/>
                    <a:satMod val="160000"/>
                  </a:schemeClr>
                </a:gs>
                <a:gs pos="100000">
                  <a:schemeClr val="tx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80" name="그림 79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7962" y="4906635"/>
              <a:ext cx="1596126" cy="1446294"/>
            </a:xfrm>
            <a:prstGeom prst="rect">
              <a:avLst/>
            </a:prstGeom>
          </p:spPr>
        </p:pic>
      </p:grpSp>
      <p:grpSp>
        <p:nvGrpSpPr>
          <p:cNvPr id="5" name="그룹 4"/>
          <p:cNvGrpSpPr/>
          <p:nvPr/>
        </p:nvGrpSpPr>
        <p:grpSpPr>
          <a:xfrm>
            <a:off x="1358139" y="1176905"/>
            <a:ext cx="6310205" cy="1675450"/>
            <a:chOff x="1358139" y="1176905"/>
            <a:chExt cx="6310205" cy="1675450"/>
          </a:xfrm>
        </p:grpSpPr>
        <p:pic>
          <p:nvPicPr>
            <p:cNvPr id="70658" name="Picture 2" descr="E:\V Back up\manual\Product Image\PaX-i3D Green\PaX-i3D Green\컨텐츠\Bite standard.pn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3930" y="1176905"/>
              <a:ext cx="1540732" cy="1296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4" name="직선 연결선 13"/>
            <p:cNvCxnSpPr/>
            <p:nvPr/>
          </p:nvCxnSpPr>
          <p:spPr>
            <a:xfrm flipH="1">
              <a:off x="2437620" y="1878940"/>
              <a:ext cx="1224000" cy="0"/>
            </a:xfrm>
            <a:prstGeom prst="line">
              <a:avLst/>
            </a:prstGeom>
            <a:ln>
              <a:solidFill>
                <a:schemeClr val="accent6">
                  <a:lumMod val="75000"/>
                  <a:alpha val="70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1358139" y="2329135"/>
              <a:ext cx="138614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Chin Support</a:t>
              </a:r>
            </a:p>
            <a:p>
              <a:r>
                <a:rPr lang="en-US" altLang="ko-KR" sz="1400" b="1" dirty="0" smtClean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w/ Bite Block </a:t>
              </a:r>
            </a:p>
          </p:txBody>
        </p:sp>
        <p:sp>
          <p:nvSpPr>
            <p:cNvPr id="18" name="직사각형 17"/>
            <p:cNvSpPr/>
            <p:nvPr/>
          </p:nvSpPr>
          <p:spPr>
            <a:xfrm>
              <a:off x="6386613" y="1625025"/>
              <a:ext cx="1281731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ko-KR" altLang="en-US" sz="900" dirty="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4" name="그룹 3"/>
            <p:cNvGrpSpPr/>
            <p:nvPr/>
          </p:nvGrpSpPr>
          <p:grpSpPr>
            <a:xfrm>
              <a:off x="1391281" y="1250640"/>
              <a:ext cx="1051161" cy="1077345"/>
              <a:chOff x="1333406" y="1114794"/>
              <a:chExt cx="1051161" cy="1077345"/>
            </a:xfrm>
          </p:grpSpPr>
          <p:sp>
            <p:nvSpPr>
              <p:cNvPr id="3" name="모서리가 둥근 직사각형 2"/>
              <p:cNvSpPr/>
              <p:nvPr/>
            </p:nvSpPr>
            <p:spPr bwMode="auto">
              <a:xfrm>
                <a:off x="1333406" y="1140978"/>
                <a:ext cx="1051161" cy="1051161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chemeClr val="accent6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rtlCol="0" anchor="ctr"/>
              <a:lstStyle/>
              <a:p>
                <a:pPr algn="ctr"/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29" name="Picture 2" descr="D:\00. 기술지원팀 140901\Product Image\Latest\PaX-i3D Green\컨텐츠 작업\Green Standard bite.png"/>
              <p:cNvPicPr>
                <a:picLocks noChangeAspect="1" noChangeArrowheads="1"/>
              </p:cNvPicPr>
              <p:nvPr/>
            </p:nvPicPr>
            <p:blipFill>
              <a:blip r:embed="rId7" cstate="screen"/>
              <a:srcRect/>
              <a:stretch>
                <a:fillRect/>
              </a:stretch>
            </p:blipFill>
            <p:spPr bwMode="auto">
              <a:xfrm>
                <a:off x="1572419" y="1114794"/>
                <a:ext cx="594275" cy="1018062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30" name="그룹 37"/>
          <p:cNvGrpSpPr/>
          <p:nvPr/>
        </p:nvGrpSpPr>
        <p:grpSpPr>
          <a:xfrm>
            <a:off x="7858148" y="6488692"/>
            <a:ext cx="1213034" cy="369332"/>
            <a:chOff x="383284" y="4870823"/>
            <a:chExt cx="1213034" cy="369332"/>
          </a:xfrm>
        </p:grpSpPr>
        <p:sp>
          <p:nvSpPr>
            <p:cNvPr id="31" name="줄무늬가 있는 오른쪽 화살표 30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7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250"/>
                            </p:stCondLst>
                            <p:childTnLst>
                              <p:par>
                                <p:cTn id="3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250"/>
                            </p:stCondLst>
                            <p:childTnLst>
                              <p:par>
                                <p:cTn id="3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25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250"/>
                            </p:stCondLst>
                            <p:childTnLst>
                              <p:par>
                                <p:cTn id="4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250"/>
                            </p:stCondLst>
                            <p:childTnLst>
                              <p:par>
                                <p:cTn id="4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50" grpId="0"/>
      <p:bldP spid="1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611188" y="304979"/>
            <a:ext cx="4873645" cy="423684"/>
          </a:xfrm>
          <a:prstGeom prst="roundRect">
            <a:avLst>
              <a:gd name="adj" fmla="val 35315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Image Capture Procedure - Standard Mode (3/7)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546814" y="0"/>
            <a:ext cx="2597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Panorama Acquisition</a:t>
            </a:r>
            <a:endParaRPr lang="ko-KR" altLang="en-US" b="1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971599" y="932527"/>
            <a:ext cx="731517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⑥ Bring patient to the device. Put a hygiene cover on the bite stick.</a:t>
            </a:r>
            <a:endParaRPr lang="en-US" altLang="ko-KR" sz="10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5857304" y="1163359"/>
            <a:ext cx="2662098" cy="1512000"/>
            <a:chOff x="5857304" y="1163359"/>
            <a:chExt cx="2662098" cy="1512000"/>
          </a:xfrm>
        </p:grpSpPr>
        <p:sp>
          <p:nvSpPr>
            <p:cNvPr id="27" name="모서리가 둥근 직사각형 26"/>
            <p:cNvSpPr/>
            <p:nvPr/>
          </p:nvSpPr>
          <p:spPr bwMode="auto">
            <a:xfrm>
              <a:off x="5857304" y="1163359"/>
              <a:ext cx="1512000" cy="1512000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accent6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71682" name="Picture 2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15"/>
            <a:stretch/>
          </p:blipFill>
          <p:spPr bwMode="auto">
            <a:xfrm>
              <a:off x="6195025" y="1257185"/>
              <a:ext cx="850917" cy="13077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40" name="직선 연결선 39"/>
            <p:cNvCxnSpPr/>
            <p:nvPr/>
          </p:nvCxnSpPr>
          <p:spPr>
            <a:xfrm>
              <a:off x="6723664" y="1507719"/>
              <a:ext cx="386669" cy="0"/>
            </a:xfrm>
            <a:prstGeom prst="line">
              <a:avLst/>
            </a:prstGeom>
            <a:ln>
              <a:solidFill>
                <a:schemeClr val="accent6">
                  <a:lumMod val="75000"/>
                  <a:alpha val="70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7080225" y="1346285"/>
              <a:ext cx="143917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Hygiene Cover</a:t>
              </a:r>
            </a:p>
          </p:txBody>
        </p:sp>
      </p:grpSp>
      <p:sp>
        <p:nvSpPr>
          <p:cNvPr id="42" name="직사각형 41"/>
          <p:cNvSpPr/>
          <p:nvPr/>
        </p:nvSpPr>
        <p:spPr>
          <a:xfrm>
            <a:off x="971600" y="3071810"/>
            <a:ext cx="731517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000" dirty="0" smtClean="0">
                <a:latin typeface="Arial" pitchFamily="34" charset="0"/>
                <a:cs typeface="Arial" pitchFamily="34" charset="0"/>
              </a:rPr>
              <a:t>⑧ Bring the patient to the device. </a:t>
            </a:r>
          </a:p>
        </p:txBody>
      </p:sp>
      <p:sp>
        <p:nvSpPr>
          <p:cNvPr id="21" name="직사각형 20"/>
          <p:cNvSpPr/>
          <p:nvPr/>
        </p:nvSpPr>
        <p:spPr>
          <a:xfrm>
            <a:off x="971600" y="1500174"/>
            <a:ext cx="73151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⑦ </a:t>
            </a:r>
            <a:r>
              <a:rPr lang="en-US" altLang="ko-KR" sz="1000" dirty="0" smtClean="0">
                <a:latin typeface="Arial" pitchFamily="34" charset="0"/>
                <a:cs typeface="Arial" pitchFamily="34" charset="0"/>
              </a:rPr>
              <a:t>Adjust the temple supports, so that they fit snugly on both sides of the </a:t>
            </a:r>
          </a:p>
          <a:p>
            <a:r>
              <a:rPr lang="en-US" altLang="ko-KR" sz="1000" dirty="0" smtClean="0">
                <a:latin typeface="Arial" pitchFamily="34" charset="0"/>
                <a:cs typeface="Arial" pitchFamily="34" charset="0"/>
              </a:rPr>
              <a:t>     patient’s head using the temple support wheel. 	</a:t>
            </a:r>
          </a:p>
        </p:txBody>
      </p:sp>
      <p:grpSp>
        <p:nvGrpSpPr>
          <p:cNvPr id="5" name="그룹 4"/>
          <p:cNvGrpSpPr/>
          <p:nvPr/>
        </p:nvGrpSpPr>
        <p:grpSpPr>
          <a:xfrm>
            <a:off x="1399082" y="2000240"/>
            <a:ext cx="1355628" cy="957876"/>
            <a:chOff x="1399082" y="2000240"/>
            <a:chExt cx="1355628" cy="957876"/>
          </a:xfrm>
        </p:grpSpPr>
        <p:sp>
          <p:nvSpPr>
            <p:cNvPr id="24" name="TextBox 23"/>
            <p:cNvSpPr txBox="1"/>
            <p:nvPr/>
          </p:nvSpPr>
          <p:spPr>
            <a:xfrm>
              <a:off x="1399082" y="2496451"/>
              <a:ext cx="135562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b="1" dirty="0" smtClean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Temple Support</a:t>
              </a:r>
            </a:p>
            <a:p>
              <a:r>
                <a:rPr lang="en-US" altLang="ko-KR" sz="1200" b="1" dirty="0" smtClean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Button</a:t>
              </a:r>
            </a:p>
          </p:txBody>
        </p:sp>
        <p:pic>
          <p:nvPicPr>
            <p:cNvPr id="26" name="Picture 2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1582871" y="2000240"/>
              <a:ext cx="886655" cy="4787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9" name="그룹 8"/>
          <p:cNvGrpSpPr/>
          <p:nvPr/>
        </p:nvGrpSpPr>
        <p:grpSpPr>
          <a:xfrm>
            <a:off x="1220352" y="3669933"/>
            <a:ext cx="6838283" cy="2381370"/>
            <a:chOff x="1220352" y="3669933"/>
            <a:chExt cx="6838283" cy="2381370"/>
          </a:xfrm>
        </p:grpSpPr>
        <p:pic>
          <p:nvPicPr>
            <p:cNvPr id="28" name="Picture 3" descr="D:\00. 기술지원팀 140901\Product Image\Latest\PaX-i3D Green\컨텐츠 작업\UpDown SW U.png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5166671" y="4060926"/>
              <a:ext cx="608091" cy="872385"/>
            </a:xfrm>
            <a:prstGeom prst="rect">
              <a:avLst/>
            </a:prstGeom>
            <a:noFill/>
          </p:spPr>
        </p:pic>
        <p:grpSp>
          <p:nvGrpSpPr>
            <p:cNvPr id="8" name="그룹 7"/>
            <p:cNvGrpSpPr/>
            <p:nvPr/>
          </p:nvGrpSpPr>
          <p:grpSpPr>
            <a:xfrm>
              <a:off x="1220352" y="3669933"/>
              <a:ext cx="6838283" cy="2381370"/>
              <a:chOff x="1220352" y="3669933"/>
              <a:chExt cx="6838283" cy="2381370"/>
            </a:xfrm>
          </p:grpSpPr>
          <p:grpSp>
            <p:nvGrpSpPr>
              <p:cNvPr id="4" name="그룹 39"/>
              <p:cNvGrpSpPr/>
              <p:nvPr/>
            </p:nvGrpSpPr>
            <p:grpSpPr>
              <a:xfrm>
                <a:off x="5959969" y="4130908"/>
                <a:ext cx="266528" cy="1557429"/>
                <a:chOff x="1012094" y="4440848"/>
                <a:chExt cx="233308" cy="1338685"/>
              </a:xfrm>
            </p:grpSpPr>
            <p:sp>
              <p:nvSpPr>
                <p:cNvPr id="67" name="줄무늬가 있는 오른쪽 화살표 66"/>
                <p:cNvSpPr/>
                <p:nvPr/>
              </p:nvSpPr>
              <p:spPr bwMode="auto">
                <a:xfrm rot="16200000">
                  <a:off x="923485" y="4529457"/>
                  <a:ext cx="388308" cy="211089"/>
                </a:xfrm>
                <a:prstGeom prst="stripedRightArrow">
                  <a:avLst/>
                </a:prstGeom>
                <a:solidFill>
                  <a:srgbClr val="C00000"/>
                </a:solidFill>
                <a:ln w="9525">
                  <a:noFill/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 sz="100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8" name="줄무늬가 있는 오른쪽 화살표 67"/>
                <p:cNvSpPr/>
                <p:nvPr/>
              </p:nvSpPr>
              <p:spPr bwMode="auto">
                <a:xfrm rot="5400000">
                  <a:off x="945703" y="5479834"/>
                  <a:ext cx="388309" cy="211089"/>
                </a:xfrm>
                <a:prstGeom prst="stripedRightArrow">
                  <a:avLst/>
                </a:prstGeom>
                <a:solidFill>
                  <a:srgbClr val="C00000"/>
                </a:solidFill>
                <a:ln w="9525">
                  <a:noFill/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 sz="100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7" name="그룹 6"/>
              <p:cNvGrpSpPr/>
              <p:nvPr/>
            </p:nvGrpSpPr>
            <p:grpSpPr>
              <a:xfrm>
                <a:off x="1220352" y="3786190"/>
                <a:ext cx="3617788" cy="1356938"/>
                <a:chOff x="1220352" y="3786190"/>
                <a:chExt cx="3617788" cy="1356938"/>
              </a:xfrm>
            </p:grpSpPr>
            <p:sp>
              <p:nvSpPr>
                <p:cNvPr id="6" name="직사각형 5"/>
                <p:cNvSpPr/>
                <p:nvPr/>
              </p:nvSpPr>
              <p:spPr>
                <a:xfrm>
                  <a:off x="1354951" y="4050521"/>
                  <a:ext cx="3483189" cy="109260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171450" indent="-171450">
                    <a:lnSpc>
                      <a:spcPct val="150000"/>
                    </a:lnSpc>
                    <a:buFont typeface="Wingdings" panose="05000000000000000000" pitchFamily="2" charset="2"/>
                    <a:buChar char="§"/>
                  </a:pPr>
                  <a:r>
                    <a:rPr lang="en-US" altLang="ko-KR" sz="1000" dirty="0" smtClean="0">
                      <a:latin typeface="Arial" pitchFamily="34" charset="0"/>
                      <a:cs typeface="Arial" pitchFamily="34" charset="0"/>
                    </a:rPr>
                    <a:t>Grab the handle tightly with two hands.</a:t>
                  </a:r>
                </a:p>
                <a:p>
                  <a:pPr marL="171450" indent="-171450">
                    <a:lnSpc>
                      <a:spcPct val="150000"/>
                    </a:lnSpc>
                    <a:buFont typeface="Wingdings" panose="05000000000000000000" pitchFamily="2" charset="2"/>
                    <a:buChar char="§"/>
                  </a:pPr>
                  <a:r>
                    <a:rPr lang="en-US" altLang="ko-KR" sz="1000" dirty="0" smtClean="0">
                      <a:latin typeface="Arial" pitchFamily="34" charset="0"/>
                      <a:cs typeface="Arial" pitchFamily="34" charset="0"/>
                    </a:rPr>
                    <a:t>Chest leans against the device.</a:t>
                  </a:r>
                </a:p>
                <a:p>
                  <a:pPr marL="171450" indent="-171450">
                    <a:lnSpc>
                      <a:spcPct val="150000"/>
                    </a:lnSpc>
                    <a:buFont typeface="Wingdings" panose="05000000000000000000" pitchFamily="2" charset="2"/>
                    <a:buChar char="§"/>
                  </a:pPr>
                  <a:r>
                    <a:rPr lang="en-US" altLang="ko-KR" sz="1000" dirty="0" smtClean="0">
                      <a:latin typeface="Arial" pitchFamily="34" charset="0"/>
                      <a:cs typeface="Arial" pitchFamily="34" charset="0"/>
                    </a:rPr>
                    <a:t>Move half a step forward.</a:t>
                  </a:r>
                </a:p>
                <a:p>
                  <a:pPr marL="171450" indent="-171450">
                    <a:buFont typeface="Wingdings" panose="05000000000000000000" pitchFamily="2" charset="2"/>
                    <a:buChar char="§"/>
                  </a:pPr>
                  <a:r>
                    <a:rPr lang="en-US" altLang="ko-KR" sz="1000" dirty="0" smtClean="0">
                      <a:latin typeface="Arial" pitchFamily="34" charset="0"/>
                      <a:cs typeface="Arial" pitchFamily="34" charset="0"/>
                    </a:rPr>
                    <a:t>Make sure the left and right shoulders remain level and  the patient maintains this position. </a:t>
                  </a:r>
                </a:p>
              </p:txBody>
            </p:sp>
            <p:sp>
              <p:nvSpPr>
                <p:cNvPr id="45" name="직사각형 44"/>
                <p:cNvSpPr/>
                <p:nvPr/>
              </p:nvSpPr>
              <p:spPr>
                <a:xfrm>
                  <a:off x="1220352" y="3786190"/>
                  <a:ext cx="2923020" cy="40011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altLang="ko-KR" sz="1000" dirty="0" smtClean="0">
                      <a:latin typeface="Arial" pitchFamily="34" charset="0"/>
                      <a:cs typeface="Arial" pitchFamily="34" charset="0"/>
                    </a:rPr>
                    <a:t>Patient is to be positioned with the following procedures:</a:t>
                  </a:r>
                </a:p>
              </p:txBody>
            </p:sp>
          </p:grpSp>
          <p:pic>
            <p:nvPicPr>
              <p:cNvPr id="71684" name="Picture 4" descr="E:\V Back up\manual\Product Image\PaX-i3D Green\PaX-i3D Green\컨텐츠\장비 업다운.png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75048" y="3669933"/>
                <a:ext cx="1683587" cy="23813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4" descr="D:\00. 기술지원팀 140901\Product Image\Latest\PaX-i3D Green\컨텐츠 작업\UpDown SW D.png"/>
              <p:cNvPicPr>
                <a:picLocks noChangeAspect="1" noChangeArrowheads="1"/>
              </p:cNvPicPr>
              <p:nvPr/>
            </p:nvPicPr>
            <p:blipFill>
              <a:blip r:embed="rId6" cstate="screen"/>
              <a:srcRect/>
              <a:stretch>
                <a:fillRect/>
              </a:stretch>
            </p:blipFill>
            <p:spPr bwMode="auto">
              <a:xfrm>
                <a:off x="5150787" y="4928287"/>
                <a:ext cx="680074" cy="873459"/>
              </a:xfrm>
              <a:prstGeom prst="rect">
                <a:avLst/>
              </a:prstGeom>
              <a:noFill/>
            </p:spPr>
          </p:pic>
          <p:sp>
            <p:nvSpPr>
              <p:cNvPr id="30" name="모서리가 둥근 직사각형 29"/>
              <p:cNvSpPr/>
              <p:nvPr/>
            </p:nvSpPr>
            <p:spPr bwMode="auto">
              <a:xfrm>
                <a:off x="5010660" y="3864180"/>
                <a:ext cx="1364388" cy="2081581"/>
              </a:xfrm>
              <a:prstGeom prst="roundRect">
                <a:avLst/>
              </a:prstGeom>
              <a:noFill/>
              <a:ln w="6350">
                <a:solidFill>
                  <a:schemeClr val="accent6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rtlCol="0" anchor="ctr"/>
              <a:lstStyle/>
              <a:p>
                <a:pPr algn="ctr"/>
                <a:endParaRPr lang="ko-KR" altLang="en-US" sz="1000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31" name="그룹 37"/>
          <p:cNvGrpSpPr/>
          <p:nvPr/>
        </p:nvGrpSpPr>
        <p:grpSpPr>
          <a:xfrm>
            <a:off x="7858148" y="6488692"/>
            <a:ext cx="1213034" cy="369332"/>
            <a:chOff x="383284" y="4870823"/>
            <a:chExt cx="1213034" cy="369332"/>
          </a:xfrm>
        </p:grpSpPr>
        <p:sp>
          <p:nvSpPr>
            <p:cNvPr id="32" name="줄무늬가 있는 오른쪽 화살표 31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</a:endParaRPr>
            </a:p>
          </p:txBody>
        </p:sp>
      </p:grpSp>
      <p:sp>
        <p:nvSpPr>
          <p:cNvPr id="37" name="직사각형 36"/>
          <p:cNvSpPr/>
          <p:nvPr/>
        </p:nvSpPr>
        <p:spPr>
          <a:xfrm>
            <a:off x="971600" y="3301918"/>
            <a:ext cx="73151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000" dirty="0" smtClean="0">
                <a:latin typeface="Arial" pitchFamily="34" charset="0"/>
                <a:cs typeface="Arial" pitchFamily="34" charset="0"/>
              </a:rPr>
              <a:t>⑨ Adjust the column height by pressing the  column up/down switch (or button) </a:t>
            </a:r>
          </a:p>
          <a:p>
            <a:r>
              <a:rPr lang="en-US" altLang="ko-KR" sz="1000" dirty="0" smtClean="0">
                <a:latin typeface="Arial" pitchFamily="34" charset="0"/>
                <a:cs typeface="Arial" pitchFamily="34" charset="0"/>
              </a:rPr>
              <a:t>    so that the patient’s chin reaches the chin rest. </a:t>
            </a:r>
          </a:p>
        </p:txBody>
      </p:sp>
    </p:spTree>
    <p:extLst>
      <p:ext uri="{BB962C8B-B14F-4D97-AF65-F5344CB8AC3E}">
        <p14:creationId xmlns:p14="http://schemas.microsoft.com/office/powerpoint/2010/main" val="2778732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000"/>
                            </p:stCondLst>
                            <p:childTnLst>
                              <p:par>
                                <p:cTn id="4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000"/>
                            </p:stCondLst>
                            <p:childTnLst>
                              <p:par>
                                <p:cTn id="5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42" grpId="0"/>
      <p:bldP spid="21" grpId="0"/>
      <p:bldP spid="3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4" descr="D:\00. 기술지원팀 140901\Product Image\Latest\PaX-i3D Green\컨텐츠 작업\Green_OS_wide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357818" y="928670"/>
            <a:ext cx="3857652" cy="5143536"/>
          </a:xfrm>
          <a:prstGeom prst="rect">
            <a:avLst/>
          </a:prstGeom>
          <a:noFill/>
        </p:spPr>
      </p:pic>
      <p:sp>
        <p:nvSpPr>
          <p:cNvPr id="20" name="직사각형 19"/>
          <p:cNvSpPr/>
          <p:nvPr/>
        </p:nvSpPr>
        <p:spPr>
          <a:xfrm>
            <a:off x="714348" y="1406812"/>
            <a:ext cx="421484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PANO, CEPH and CBCT imaging combined in a single device. </a:t>
            </a:r>
          </a:p>
        </p:txBody>
      </p:sp>
      <p:sp>
        <p:nvSpPr>
          <p:cNvPr id="22" name="모서리가 둥근 직사각형 21"/>
          <p:cNvSpPr/>
          <p:nvPr/>
        </p:nvSpPr>
        <p:spPr bwMode="auto">
          <a:xfrm>
            <a:off x="571472" y="1098006"/>
            <a:ext cx="4429156" cy="2232000"/>
          </a:xfrm>
          <a:prstGeom prst="roundRect">
            <a:avLst>
              <a:gd name="adj" fmla="val 7374"/>
            </a:avLst>
          </a:prstGeom>
          <a:noFill/>
          <a:ln w="3175">
            <a:solidFill>
              <a:schemeClr val="accent1">
                <a:lumMod val="60000"/>
                <a:lumOff val="40000"/>
                <a:alpha val="40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rtlCol="0" anchor="ctr"/>
          <a:lstStyle/>
          <a:p>
            <a:pPr algn="ctr"/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76261" y="955129"/>
            <a:ext cx="1586745" cy="423684"/>
          </a:xfrm>
          <a:prstGeom prst="roundRect">
            <a:avLst>
              <a:gd name="adj" fmla="val 35315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 in 1 System</a:t>
            </a:r>
          </a:p>
        </p:txBody>
      </p:sp>
      <p:sp>
        <p:nvSpPr>
          <p:cNvPr id="29" name="직사각형 28"/>
          <p:cNvSpPr/>
          <p:nvPr/>
        </p:nvSpPr>
        <p:spPr>
          <a:xfrm>
            <a:off x="758154" y="3864272"/>
            <a:ext cx="574267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Tx/>
              <a:buChar char="-"/>
            </a:pP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Low dose</a:t>
            </a:r>
            <a:r>
              <a:rPr lang="ko-KR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X-ray : This innovative technique allows patient to be protected by acquiring X-ray  </a:t>
            </a:r>
          </a:p>
          <a:p>
            <a:pPr>
              <a:lnSpc>
                <a:spcPct val="150000"/>
              </a:lnSpc>
            </a:pP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 images with low dose.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ko-KR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High-speed scan : With a 5.9 sec scan, this function reduces acquisition of  low quality CT               </a:t>
            </a:r>
            <a:b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 images caused by the movement of a patient during image capture. 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UHD Mode</a:t>
            </a:r>
            <a:r>
              <a:rPr lang="ko-KR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: Acquire the PANO image with high resolution.</a:t>
            </a:r>
          </a:p>
          <a:p>
            <a:pPr>
              <a:lnSpc>
                <a:spcPct val="150000"/>
              </a:lnSpc>
            </a:pP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- Metal Artifact Reduction : Acquire the image by minimizing  Metal Artifacts.</a:t>
            </a:r>
            <a:endParaRPr lang="ko-KR" altLang="en-US" sz="10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모서리가 둥근 직사각형 29"/>
          <p:cNvSpPr/>
          <p:nvPr/>
        </p:nvSpPr>
        <p:spPr bwMode="auto">
          <a:xfrm>
            <a:off x="633384" y="3633781"/>
            <a:ext cx="5938879" cy="1955495"/>
          </a:xfrm>
          <a:prstGeom prst="roundRect">
            <a:avLst>
              <a:gd name="adj" fmla="val 7374"/>
            </a:avLst>
          </a:prstGeom>
          <a:noFill/>
          <a:ln w="3175">
            <a:solidFill>
              <a:schemeClr val="accent1">
                <a:lumMod val="60000"/>
                <a:lumOff val="40000"/>
                <a:alpha val="40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rtlCol="0" anchor="ctr"/>
          <a:lstStyle/>
          <a:p>
            <a:pPr algn="ctr"/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76261" y="3414705"/>
            <a:ext cx="4326855" cy="423684"/>
          </a:xfrm>
          <a:prstGeom prst="roundRect">
            <a:avLst>
              <a:gd name="adj" fmla="val 35315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Outstanding Image Processing Algorithm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71472" y="395567"/>
            <a:ext cx="58800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Composition &amp; Features of the Product</a:t>
            </a:r>
          </a:p>
        </p:txBody>
      </p:sp>
      <p:grpSp>
        <p:nvGrpSpPr>
          <p:cNvPr id="41" name="그룹 40"/>
          <p:cNvGrpSpPr/>
          <p:nvPr/>
        </p:nvGrpSpPr>
        <p:grpSpPr>
          <a:xfrm>
            <a:off x="698020" y="5755370"/>
            <a:ext cx="7239050" cy="553998"/>
            <a:chOff x="698020" y="5932225"/>
            <a:chExt cx="7239050" cy="553998"/>
          </a:xfrm>
        </p:grpSpPr>
        <p:sp>
          <p:nvSpPr>
            <p:cNvPr id="27" name="직사각형 26"/>
            <p:cNvSpPr/>
            <p:nvPr/>
          </p:nvSpPr>
          <p:spPr>
            <a:xfrm>
              <a:off x="803739" y="5932225"/>
              <a:ext cx="7133331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altLang="ko-KR" sz="1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PANO / CT Sensor Auto Switching System</a:t>
              </a:r>
            </a:p>
            <a:p>
              <a:pPr algn="just">
                <a:lnSpc>
                  <a:spcPct val="150000"/>
                </a:lnSpc>
              </a:pPr>
              <a:r>
                <a:rPr lang="en-US" altLang="ko-KR" sz="1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CEPH Multi-FOV : Minimizes X-ray dose by selecting the size of the FOV upon the image capturing area.</a:t>
              </a:r>
              <a:endParaRPr lang="ko-KR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직사각형 31"/>
            <p:cNvSpPr/>
            <p:nvPr/>
          </p:nvSpPr>
          <p:spPr bwMode="auto">
            <a:xfrm>
              <a:off x="698020" y="6043879"/>
              <a:ext cx="108000" cy="10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" name="직사각형 34"/>
            <p:cNvSpPr/>
            <p:nvPr/>
          </p:nvSpPr>
          <p:spPr bwMode="auto">
            <a:xfrm>
              <a:off x="698020" y="6265072"/>
              <a:ext cx="108000" cy="10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8" name="그룹 37"/>
          <p:cNvGrpSpPr/>
          <p:nvPr/>
        </p:nvGrpSpPr>
        <p:grpSpPr>
          <a:xfrm>
            <a:off x="857224" y="1706021"/>
            <a:ext cx="4019578" cy="1528897"/>
            <a:chOff x="857224" y="1706021"/>
            <a:chExt cx="4019578" cy="1528897"/>
          </a:xfrm>
        </p:grpSpPr>
        <p:pic>
          <p:nvPicPr>
            <p:cNvPr id="25" name="Picture 2" descr="C:\Users\a00291\Desktop\이미지\pax-i0004.png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2767948" y="2072736"/>
              <a:ext cx="2018366" cy="116146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3175">
              <a:solidFill>
                <a:schemeClr val="accent1">
                  <a:lumMod val="60000"/>
                  <a:lumOff val="40000"/>
                </a:schemeClr>
              </a:solidFill>
            </a:ln>
            <a:effectLst/>
          </p:spPr>
        </p:pic>
        <p:pic>
          <p:nvPicPr>
            <p:cNvPr id="18" name="Picture 2" descr="C:\Users\a00291\Desktop\이미지\pax-i0004.png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857224" y="2072736"/>
              <a:ext cx="1401456" cy="116218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3175">
              <a:solidFill>
                <a:schemeClr val="accent1">
                  <a:lumMod val="60000"/>
                  <a:lumOff val="40000"/>
                </a:schemeClr>
              </a:solidFill>
            </a:ln>
            <a:effectLst/>
          </p:spPr>
        </p:pic>
        <p:sp>
          <p:nvSpPr>
            <p:cNvPr id="19" name="직사각형 18"/>
            <p:cNvSpPr/>
            <p:nvPr/>
          </p:nvSpPr>
          <p:spPr>
            <a:xfrm>
              <a:off x="3143239" y="1707452"/>
              <a:ext cx="857256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ko-KR" sz="1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Scan </a:t>
              </a:r>
              <a:r>
                <a:rPr lang="en-US" altLang="ko-KR" sz="10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Ceph</a:t>
              </a:r>
              <a:endParaRPr lang="ko-KR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직사각형 20"/>
            <p:cNvSpPr/>
            <p:nvPr/>
          </p:nvSpPr>
          <p:spPr>
            <a:xfrm>
              <a:off x="1071538" y="1706021"/>
              <a:ext cx="1143008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ko-KR" sz="10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OneShot</a:t>
              </a:r>
              <a:r>
                <a:rPr lang="en-US" altLang="ko-KR" sz="1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ko-KR" sz="10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Ceph</a:t>
              </a:r>
              <a:endParaRPr lang="ko-KR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직사각형 23"/>
            <p:cNvSpPr/>
            <p:nvPr/>
          </p:nvSpPr>
          <p:spPr>
            <a:xfrm>
              <a:off x="3314692" y="2572802"/>
              <a:ext cx="642942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ko-KR" sz="1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PANO</a:t>
              </a:r>
              <a:endParaRPr lang="ko-KR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직사각형 27"/>
            <p:cNvSpPr/>
            <p:nvPr/>
          </p:nvSpPr>
          <p:spPr>
            <a:xfrm>
              <a:off x="4376736" y="1753646"/>
              <a:ext cx="500066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ko-KR" sz="1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CT</a:t>
              </a:r>
              <a:endParaRPr lang="ko-KR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33" name="직선 연결선 32"/>
            <p:cNvCxnSpPr/>
            <p:nvPr/>
          </p:nvCxnSpPr>
          <p:spPr>
            <a:xfrm flipV="1">
              <a:off x="1213620" y="2309432"/>
              <a:ext cx="429422" cy="357984"/>
            </a:xfrm>
            <a:prstGeom prst="line">
              <a:avLst/>
            </a:prstGeom>
            <a:ln>
              <a:solidFill>
                <a:schemeClr val="tx1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직선 연결선 38"/>
            <p:cNvCxnSpPr/>
            <p:nvPr/>
          </p:nvCxnSpPr>
          <p:spPr>
            <a:xfrm rot="5400000" flipH="1" flipV="1">
              <a:off x="1463042" y="2132243"/>
              <a:ext cx="360000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직선 연결선 39"/>
            <p:cNvCxnSpPr/>
            <p:nvPr/>
          </p:nvCxnSpPr>
          <p:spPr>
            <a:xfrm flipV="1">
              <a:off x="3233727" y="2358487"/>
              <a:ext cx="338140" cy="152402"/>
            </a:xfrm>
            <a:prstGeom prst="line">
              <a:avLst/>
            </a:prstGeom>
            <a:ln>
              <a:solidFill>
                <a:schemeClr val="tx1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직선 연결선 42"/>
            <p:cNvCxnSpPr/>
            <p:nvPr/>
          </p:nvCxnSpPr>
          <p:spPr>
            <a:xfrm rot="16200000" flipV="1">
              <a:off x="3355868" y="2162967"/>
              <a:ext cx="432000" cy="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직선 연결선 54"/>
            <p:cNvCxnSpPr/>
            <p:nvPr/>
          </p:nvCxnSpPr>
          <p:spPr>
            <a:xfrm rot="10800000" flipV="1">
              <a:off x="3786182" y="2643605"/>
              <a:ext cx="285752" cy="48260"/>
            </a:xfrm>
            <a:prstGeom prst="line">
              <a:avLst/>
            </a:prstGeom>
            <a:ln>
              <a:solidFill>
                <a:schemeClr val="tx1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직선 연결선 35"/>
            <p:cNvCxnSpPr/>
            <p:nvPr/>
          </p:nvCxnSpPr>
          <p:spPr>
            <a:xfrm flipV="1">
              <a:off x="4214810" y="2482314"/>
              <a:ext cx="338140" cy="152402"/>
            </a:xfrm>
            <a:prstGeom prst="line">
              <a:avLst/>
            </a:prstGeom>
            <a:ln>
              <a:solidFill>
                <a:schemeClr val="tx1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직선 연결선 36"/>
            <p:cNvCxnSpPr/>
            <p:nvPr/>
          </p:nvCxnSpPr>
          <p:spPr>
            <a:xfrm rot="16200000" flipV="1">
              <a:off x="4282951" y="2233197"/>
              <a:ext cx="540000" cy="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그룹 37"/>
          <p:cNvGrpSpPr/>
          <p:nvPr/>
        </p:nvGrpSpPr>
        <p:grpSpPr>
          <a:xfrm>
            <a:off x="7858148" y="6357958"/>
            <a:ext cx="1213034" cy="369332"/>
            <a:chOff x="383284" y="4870823"/>
            <a:chExt cx="1213034" cy="369332"/>
          </a:xfrm>
        </p:grpSpPr>
        <p:sp>
          <p:nvSpPr>
            <p:cNvPr id="45" name="줄무늬가 있는 오른쪽 화살표 44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Arial Black" pitchFamily="34" charset="0"/>
                <a:ea typeface="+mj-ea"/>
                <a:cs typeface="Arial" pitchFamily="34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  <a:cs typeface="Arial" pitchFamily="34" charset="0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9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611188" y="304979"/>
            <a:ext cx="4873645" cy="423684"/>
          </a:xfrm>
          <a:prstGeom prst="roundRect">
            <a:avLst>
              <a:gd name="adj" fmla="val 35315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Image Capture Procedure - Standard Mode (4/7)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6546814" y="0"/>
            <a:ext cx="2597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Panorama Acquisition</a:t>
            </a:r>
            <a:endParaRPr lang="ko-KR" altLang="en-US" b="1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직사각형 37"/>
          <p:cNvSpPr/>
          <p:nvPr/>
        </p:nvSpPr>
        <p:spPr>
          <a:xfrm>
            <a:off x="971600" y="926138"/>
            <a:ext cx="610073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⑧ </a:t>
            </a:r>
            <a:r>
              <a:rPr lang="en-US" altLang="ko-KR" sz="1000" dirty="0" smtClean="0">
                <a:latin typeface="Arial" pitchFamily="34" charset="0"/>
                <a:cs typeface="Arial" pitchFamily="34" charset="0"/>
              </a:rPr>
              <a:t>Check if the patient has bit the groove correctly with his/her upper and lower incisors. </a:t>
            </a:r>
            <a:endParaRPr lang="en-US" altLang="ko-KR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직사각형 33"/>
          <p:cNvSpPr/>
          <p:nvPr/>
        </p:nvSpPr>
        <p:spPr>
          <a:xfrm>
            <a:off x="967151" y="3212976"/>
            <a:ext cx="69624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⑨ Patient needs to be positioned correctly by checking the Mid-</a:t>
            </a:r>
            <a:r>
              <a:rPr lang="en-US" altLang="ko-KR" sz="1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sagittal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plane laser beam, Frankfurt plane laser beam</a:t>
            </a:r>
          </a:p>
          <a:p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  and the Canine laser beam .</a:t>
            </a:r>
          </a:p>
        </p:txBody>
      </p:sp>
      <p:grpSp>
        <p:nvGrpSpPr>
          <p:cNvPr id="4" name="그룹 3"/>
          <p:cNvGrpSpPr/>
          <p:nvPr/>
        </p:nvGrpSpPr>
        <p:grpSpPr>
          <a:xfrm>
            <a:off x="500034" y="3800796"/>
            <a:ext cx="7683941" cy="2619847"/>
            <a:chOff x="500034" y="3800796"/>
            <a:chExt cx="7683941" cy="2619847"/>
          </a:xfrm>
        </p:grpSpPr>
        <p:pic>
          <p:nvPicPr>
            <p:cNvPr id="51" name="Picture 4" descr="D:\00. 기술지원팀 140901\Product Image\Latest\PaX-i3D Green\컨텐츠 작업\Green 환자자세.png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1179921" y="3800796"/>
              <a:ext cx="1996128" cy="1965398"/>
            </a:xfrm>
            <a:prstGeom prst="rect">
              <a:avLst/>
            </a:prstGeom>
            <a:noFill/>
          </p:spPr>
        </p:pic>
        <p:sp>
          <p:nvSpPr>
            <p:cNvPr id="58" name="TextBox 57"/>
            <p:cNvSpPr txBox="1"/>
            <p:nvPr/>
          </p:nvSpPr>
          <p:spPr>
            <a:xfrm>
              <a:off x="4982839" y="5119050"/>
              <a:ext cx="15716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 smtClean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Frankfurt Plane</a:t>
              </a:r>
            </a:p>
            <a:p>
              <a:pPr algn="ctr"/>
              <a:r>
                <a:rPr lang="en-US" altLang="ko-KR" sz="1200" b="1" dirty="0" smtClean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Laser Beam</a:t>
              </a:r>
            </a:p>
            <a:p>
              <a:pPr algn="ctr"/>
              <a:endParaRPr lang="en-US" altLang="ko-KR" sz="12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6572264" y="5119262"/>
              <a:ext cx="15716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 smtClean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Canine Laser Beam</a:t>
              </a:r>
            </a:p>
            <a:p>
              <a:pPr algn="ctr"/>
              <a:r>
                <a:rPr lang="en-US" altLang="ko-KR" sz="1200" b="1" dirty="0" smtClean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Adjusting Lever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393273" y="5119050"/>
              <a:ext cx="15716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 smtClean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Mid-</a:t>
              </a:r>
              <a:r>
                <a:rPr lang="en-US" altLang="ko-KR" sz="1200" b="1" dirty="0" err="1" smtClean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sagittal</a:t>
              </a:r>
              <a:r>
                <a:rPr lang="en-US" altLang="ko-KR" sz="1200" b="1" dirty="0" smtClean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 Plane </a:t>
              </a:r>
            </a:p>
            <a:p>
              <a:pPr algn="ctr"/>
              <a:r>
                <a:rPr lang="en-US" altLang="ko-KR" sz="1200" b="1" dirty="0" smtClean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Laser Beam</a:t>
              </a:r>
            </a:p>
          </p:txBody>
        </p:sp>
        <p:grpSp>
          <p:nvGrpSpPr>
            <p:cNvPr id="13" name="그룹 12"/>
            <p:cNvGrpSpPr/>
            <p:nvPr/>
          </p:nvGrpSpPr>
          <p:grpSpPr>
            <a:xfrm>
              <a:off x="500034" y="4621262"/>
              <a:ext cx="1662772" cy="1799381"/>
              <a:chOff x="599402" y="4000505"/>
              <a:chExt cx="1662772" cy="1979319"/>
            </a:xfrm>
          </p:grpSpPr>
          <p:cxnSp>
            <p:nvCxnSpPr>
              <p:cNvPr id="43" name="직선 연결선 42"/>
              <p:cNvCxnSpPr>
                <a:endCxn id="46" idx="3"/>
              </p:cNvCxnSpPr>
              <p:nvPr/>
            </p:nvCxnSpPr>
            <p:spPr>
              <a:xfrm flipH="1">
                <a:off x="1673522" y="4000505"/>
                <a:ext cx="588652" cy="1700013"/>
              </a:xfrm>
              <a:prstGeom prst="line">
                <a:avLst/>
              </a:prstGeom>
              <a:ln>
                <a:solidFill>
                  <a:schemeClr val="accent6">
                    <a:lumMod val="75000"/>
                    <a:alpha val="70000"/>
                  </a:schemeClr>
                </a:solidFill>
                <a:head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직사각형 45"/>
              <p:cNvSpPr/>
              <p:nvPr/>
            </p:nvSpPr>
            <p:spPr>
              <a:xfrm>
                <a:off x="599402" y="5421210"/>
                <a:ext cx="1074120" cy="5586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900" dirty="0" smtClean="0">
                    <a:latin typeface="Arial" pitchFamily="34" charset="0"/>
                    <a:cs typeface="Arial" pitchFamily="34" charset="0"/>
                  </a:rPr>
                  <a:t>Mid-</a:t>
                </a:r>
                <a:r>
                  <a:rPr lang="en-US" altLang="ko-KR" sz="900" dirty="0" err="1" smtClean="0">
                    <a:latin typeface="Arial" pitchFamily="34" charset="0"/>
                    <a:cs typeface="Arial" pitchFamily="34" charset="0"/>
                  </a:rPr>
                  <a:t>sagittal</a:t>
                </a:r>
                <a:r>
                  <a:rPr lang="en-US" altLang="ko-KR" sz="900" dirty="0" smtClean="0">
                    <a:latin typeface="Arial" pitchFamily="34" charset="0"/>
                    <a:cs typeface="Arial" pitchFamily="34" charset="0"/>
                  </a:rPr>
                  <a:t> Plane </a:t>
                </a:r>
              </a:p>
              <a:p>
                <a:pPr algn="ctr"/>
                <a:r>
                  <a:rPr lang="en-US" altLang="ko-KR" sz="900" dirty="0" smtClean="0">
                    <a:latin typeface="Arial" pitchFamily="34" charset="0"/>
                    <a:cs typeface="Arial" pitchFamily="34" charset="0"/>
                  </a:rPr>
                  <a:t>Laser Beam</a:t>
                </a:r>
              </a:p>
            </p:txBody>
          </p:sp>
          <p:cxnSp>
            <p:nvCxnSpPr>
              <p:cNvPr id="47" name="직선 연결선 46"/>
              <p:cNvCxnSpPr/>
              <p:nvPr/>
            </p:nvCxnSpPr>
            <p:spPr>
              <a:xfrm rot="10800000">
                <a:off x="1609556" y="5191135"/>
                <a:ext cx="324000" cy="1588"/>
              </a:xfrm>
              <a:prstGeom prst="line">
                <a:avLst/>
              </a:prstGeom>
              <a:ln>
                <a:solidFill>
                  <a:schemeClr val="accent6">
                    <a:lumMod val="75000"/>
                    <a:alpha val="70000"/>
                  </a:schemeClr>
                </a:solidFill>
                <a:head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2" name="직사각형 61"/>
            <p:cNvSpPr/>
            <p:nvPr/>
          </p:nvSpPr>
          <p:spPr>
            <a:xfrm>
              <a:off x="773617" y="3866095"/>
              <a:ext cx="74486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900" dirty="0" smtClean="0">
                  <a:latin typeface="Arial" pitchFamily="34" charset="0"/>
                  <a:cs typeface="Arial" pitchFamily="34" charset="0"/>
                </a:rPr>
                <a:t>Frankfurt Plane</a:t>
              </a:r>
            </a:p>
            <a:p>
              <a:r>
                <a:rPr lang="en-US" altLang="ko-KR" sz="900" dirty="0" smtClean="0">
                  <a:latin typeface="Arial" pitchFamily="34" charset="0"/>
                  <a:cs typeface="Arial" pitchFamily="34" charset="0"/>
                </a:rPr>
                <a:t>Laser Beam</a:t>
              </a:r>
            </a:p>
          </p:txBody>
        </p:sp>
        <p:cxnSp>
          <p:nvCxnSpPr>
            <p:cNvPr id="63" name="직선 연결선 62"/>
            <p:cNvCxnSpPr/>
            <p:nvPr/>
          </p:nvCxnSpPr>
          <p:spPr>
            <a:xfrm rot="10800000">
              <a:off x="1428728" y="4126692"/>
              <a:ext cx="496734" cy="259775"/>
            </a:xfrm>
            <a:prstGeom prst="line">
              <a:avLst/>
            </a:prstGeom>
            <a:ln>
              <a:solidFill>
                <a:schemeClr val="accent6">
                  <a:lumMod val="75000"/>
                  <a:alpha val="70000"/>
                </a:schemeClr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" name="그룹 14"/>
            <p:cNvGrpSpPr/>
            <p:nvPr/>
          </p:nvGrpSpPr>
          <p:grpSpPr>
            <a:xfrm>
              <a:off x="2339752" y="3822642"/>
              <a:ext cx="1030612" cy="845711"/>
              <a:chOff x="2428860" y="2928934"/>
              <a:chExt cx="1030612" cy="930282"/>
            </a:xfrm>
          </p:grpSpPr>
          <p:sp>
            <p:nvSpPr>
              <p:cNvPr id="67" name="직사각형 66"/>
              <p:cNvSpPr/>
              <p:nvPr/>
            </p:nvSpPr>
            <p:spPr>
              <a:xfrm>
                <a:off x="2875158" y="2928934"/>
                <a:ext cx="584314" cy="5586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900" dirty="0" smtClean="0">
                    <a:latin typeface="Arial" pitchFamily="34" charset="0"/>
                    <a:cs typeface="Arial" pitchFamily="34" charset="0"/>
                  </a:rPr>
                  <a:t>Canine Laser Beam</a:t>
                </a:r>
              </a:p>
            </p:txBody>
          </p:sp>
          <p:grpSp>
            <p:nvGrpSpPr>
              <p:cNvPr id="14" name="그룹 13"/>
              <p:cNvGrpSpPr/>
              <p:nvPr/>
            </p:nvGrpSpPr>
            <p:grpSpPr>
              <a:xfrm>
                <a:off x="2428860" y="3487548"/>
                <a:ext cx="738455" cy="371668"/>
                <a:chOff x="2428860" y="3487548"/>
                <a:chExt cx="738455" cy="371668"/>
              </a:xfrm>
            </p:grpSpPr>
            <p:cxnSp>
              <p:nvCxnSpPr>
                <p:cNvPr id="68" name="직선 연결선 67"/>
                <p:cNvCxnSpPr/>
                <p:nvPr/>
              </p:nvCxnSpPr>
              <p:spPr>
                <a:xfrm>
                  <a:off x="2428860" y="3857628"/>
                  <a:ext cx="503398" cy="1588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  <a:alpha val="70000"/>
                    </a:schemeClr>
                  </a:solidFill>
                  <a:head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직선 연결선 69"/>
                <p:cNvCxnSpPr>
                  <a:stCxn id="67" idx="2"/>
                </p:cNvCxnSpPr>
                <p:nvPr/>
              </p:nvCxnSpPr>
              <p:spPr>
                <a:xfrm flipH="1">
                  <a:off x="2928927" y="3487548"/>
                  <a:ext cx="238388" cy="370083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  <a:alpha val="70000"/>
                    </a:schemeClr>
                  </a:solidFill>
                  <a:head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7" name="그룹 6"/>
            <p:cNvGrpSpPr/>
            <p:nvPr/>
          </p:nvGrpSpPr>
          <p:grpSpPr>
            <a:xfrm>
              <a:off x="6663826" y="3876477"/>
              <a:ext cx="1520149" cy="1121695"/>
              <a:chOff x="6653907" y="5463251"/>
              <a:chExt cx="1829315" cy="1484806"/>
            </a:xfrm>
          </p:grpSpPr>
          <p:pic>
            <p:nvPicPr>
              <p:cNvPr id="37" name="Picture 1" descr="D:\00. 기술지원팀 140901\Product Image\Latest\PaX-i3D Green\컨텐츠 작업\Green_Pano_front.png"/>
              <p:cNvPicPr>
                <a:picLocks noChangeAspect="1" noChangeArrowheads="1"/>
              </p:cNvPicPr>
              <p:nvPr/>
            </p:nvPicPr>
            <p:blipFill rotWithShape="1">
              <a:blip r:embed="rId3" cstate="screen"/>
              <a:srcRect/>
              <a:stretch/>
            </p:blipFill>
            <p:spPr bwMode="auto">
              <a:xfrm>
                <a:off x="6653907" y="5463251"/>
                <a:ext cx="1829315" cy="1484806"/>
              </a:xfrm>
              <a:prstGeom prst="rect">
                <a:avLst/>
              </a:prstGeom>
              <a:noFill/>
            </p:spPr>
          </p:pic>
          <p:sp>
            <p:nvSpPr>
              <p:cNvPr id="77" name="줄무늬가 있는 오른쪽 화살표 76"/>
              <p:cNvSpPr/>
              <p:nvPr/>
            </p:nvSpPr>
            <p:spPr bwMode="auto">
              <a:xfrm rot="10800000">
                <a:off x="7058218" y="6093296"/>
                <a:ext cx="236175" cy="136275"/>
              </a:xfrm>
              <a:prstGeom prst="stripedRightArrow">
                <a:avLst/>
              </a:prstGeom>
              <a:solidFill>
                <a:srgbClr val="C000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rtlCol="0" anchor="ctr"/>
              <a:lstStyle/>
              <a:p>
                <a:pPr algn="ctr"/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2" name="줄무늬가 있는 오른쪽 화살표 31"/>
              <p:cNvSpPr/>
              <p:nvPr/>
            </p:nvSpPr>
            <p:spPr bwMode="auto">
              <a:xfrm>
                <a:off x="7610863" y="6093296"/>
                <a:ext cx="236175" cy="136275"/>
              </a:xfrm>
              <a:prstGeom prst="stripedRightArrow">
                <a:avLst/>
              </a:prstGeom>
              <a:solidFill>
                <a:srgbClr val="C000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rtlCol="0" anchor="ctr"/>
              <a:lstStyle/>
              <a:p>
                <a:pPr algn="ctr"/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6" name="직선 연결선 5"/>
              <p:cNvCxnSpPr/>
              <p:nvPr/>
            </p:nvCxnSpPr>
            <p:spPr>
              <a:xfrm>
                <a:off x="7488111" y="5625244"/>
                <a:ext cx="0" cy="936104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그룹 9"/>
            <p:cNvGrpSpPr/>
            <p:nvPr/>
          </p:nvGrpSpPr>
          <p:grpSpPr>
            <a:xfrm>
              <a:off x="5004048" y="3880249"/>
              <a:ext cx="1405250" cy="1040656"/>
              <a:chOff x="4830572" y="4890892"/>
              <a:chExt cx="1405250" cy="1144722"/>
            </a:xfrm>
          </p:grpSpPr>
          <p:pic>
            <p:nvPicPr>
              <p:cNvPr id="44" name="Picture 1" descr="D:\00. 기술지원팀 140901\Product Image\Latest\PaX-i3D Green\컨텐츠 작업\Green_SP_wide.png"/>
              <p:cNvPicPr>
                <a:picLocks noChangeAspect="1" noChangeArrowheads="1"/>
              </p:cNvPicPr>
              <p:nvPr/>
            </p:nvPicPr>
            <p:blipFill rotWithShape="1">
              <a:blip r:embed="rId4" cstate="screen"/>
              <a:srcRect/>
              <a:stretch/>
            </p:blipFill>
            <p:spPr bwMode="auto">
              <a:xfrm>
                <a:off x="4830572" y="4890892"/>
                <a:ext cx="1405250" cy="1144722"/>
              </a:xfrm>
              <a:prstGeom prst="rect">
                <a:avLst/>
              </a:prstGeom>
              <a:noFill/>
            </p:spPr>
          </p:pic>
          <p:cxnSp>
            <p:nvCxnSpPr>
              <p:cNvPr id="45" name="직선 연결선 44"/>
              <p:cNvCxnSpPr>
                <a:endCxn id="44" idx="3"/>
              </p:cNvCxnSpPr>
              <p:nvPr/>
            </p:nvCxnSpPr>
            <p:spPr>
              <a:xfrm flipV="1">
                <a:off x="5345848" y="5463253"/>
                <a:ext cx="889974" cy="17502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줄무늬가 있는 오른쪽 화살표 25"/>
            <p:cNvSpPr/>
            <p:nvPr/>
          </p:nvSpPr>
          <p:spPr bwMode="auto">
            <a:xfrm rot="5400000">
              <a:off x="5386146" y="4542182"/>
              <a:ext cx="236175" cy="123886"/>
            </a:xfrm>
            <a:prstGeom prst="stripedRightArrow">
              <a:avLst/>
            </a:prstGeom>
            <a:solidFill>
              <a:srgbClr val="C0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" name="줄무늬가 있는 오른쪽 화살표 26"/>
            <p:cNvSpPr/>
            <p:nvPr/>
          </p:nvSpPr>
          <p:spPr bwMode="auto">
            <a:xfrm rot="16200000">
              <a:off x="5386146" y="4177816"/>
              <a:ext cx="236175" cy="123886"/>
            </a:xfrm>
            <a:prstGeom prst="stripedRightArrow">
              <a:avLst/>
            </a:prstGeom>
            <a:solidFill>
              <a:srgbClr val="C0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48" name="그룹 47"/>
            <p:cNvGrpSpPr/>
            <p:nvPr/>
          </p:nvGrpSpPr>
          <p:grpSpPr>
            <a:xfrm>
              <a:off x="3393272" y="3880249"/>
              <a:ext cx="1363595" cy="1040656"/>
              <a:chOff x="5029560" y="4890892"/>
              <a:chExt cx="1363595" cy="1144722"/>
            </a:xfrm>
          </p:grpSpPr>
          <p:pic>
            <p:nvPicPr>
              <p:cNvPr id="49" name="Picture 1" descr="D:\00. 기술지원팀 140901\Product Image\Latest\PaX-i3D Green\컨텐츠 작업\Green_SP_wide.png"/>
              <p:cNvPicPr>
                <a:picLocks noChangeAspect="1" noChangeArrowheads="1"/>
              </p:cNvPicPr>
              <p:nvPr/>
            </p:nvPicPr>
            <p:blipFill rotWithShape="1">
              <a:blip r:embed="rId5" cstate="screen"/>
              <a:srcRect/>
              <a:stretch/>
            </p:blipFill>
            <p:spPr bwMode="auto">
              <a:xfrm>
                <a:off x="5029560" y="4890892"/>
                <a:ext cx="1363595" cy="1144722"/>
              </a:xfrm>
              <a:prstGeom prst="rect">
                <a:avLst/>
              </a:prstGeom>
              <a:noFill/>
            </p:spPr>
          </p:pic>
          <p:cxnSp>
            <p:nvCxnSpPr>
              <p:cNvPr id="50" name="직선 연결선 49"/>
              <p:cNvCxnSpPr/>
              <p:nvPr/>
            </p:nvCxnSpPr>
            <p:spPr>
              <a:xfrm flipV="1">
                <a:off x="5859823" y="4969651"/>
                <a:ext cx="0" cy="731654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" name="그룹 4"/>
          <p:cNvGrpSpPr/>
          <p:nvPr/>
        </p:nvGrpSpPr>
        <p:grpSpPr>
          <a:xfrm>
            <a:off x="2482398" y="1268760"/>
            <a:ext cx="3313738" cy="1569355"/>
            <a:chOff x="2482398" y="1268760"/>
            <a:chExt cx="3313738" cy="1569355"/>
          </a:xfrm>
        </p:grpSpPr>
        <p:pic>
          <p:nvPicPr>
            <p:cNvPr id="54" name="Picture 5" descr="D:\00. 기술지원팀 140901\Product Image\Latest\PaX-i3D Green\컨텐츠 작업\Green_bite.png"/>
            <p:cNvPicPr>
              <a:picLocks noChangeAspect="1"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4283968" y="1325948"/>
              <a:ext cx="1512168" cy="1512167"/>
            </a:xfrm>
            <a:prstGeom prst="rect">
              <a:avLst/>
            </a:prstGeom>
            <a:noFill/>
          </p:spPr>
        </p:pic>
        <p:grpSp>
          <p:nvGrpSpPr>
            <p:cNvPr id="3" name="Group 2"/>
            <p:cNvGrpSpPr/>
            <p:nvPr/>
          </p:nvGrpSpPr>
          <p:grpSpPr>
            <a:xfrm>
              <a:off x="2482398" y="1268760"/>
              <a:ext cx="793458" cy="1441427"/>
              <a:chOff x="4589532" y="809801"/>
              <a:chExt cx="1085738" cy="1972394"/>
            </a:xfrm>
          </p:grpSpPr>
          <p:sp>
            <p:nvSpPr>
              <p:cNvPr id="33" name="줄무늬가 있는 오른쪽 화살표 32"/>
              <p:cNvSpPr/>
              <p:nvPr/>
            </p:nvSpPr>
            <p:spPr bwMode="auto">
              <a:xfrm rot="6667219">
                <a:off x="5385878" y="868076"/>
                <a:ext cx="275537" cy="158988"/>
              </a:xfrm>
              <a:prstGeom prst="stripedRightArrow">
                <a:avLst/>
              </a:prstGeom>
              <a:solidFill>
                <a:srgbClr val="C00000"/>
              </a:solidFill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rtlCol="0" anchor="ctr"/>
              <a:lstStyle/>
              <a:p>
                <a:pPr algn="ctr"/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73731" name="Picture 3" descr="E:\V Back up\manual\Product Image\PaX-i3D Green\PaX-i3D Green\컨텐츠\Bite 흑백.png"/>
              <p:cNvPicPr>
                <a:picLocks noChangeAspect="1"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89532" y="982295"/>
                <a:ext cx="1085738" cy="17999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40" name="그룹 37"/>
          <p:cNvGrpSpPr/>
          <p:nvPr/>
        </p:nvGrpSpPr>
        <p:grpSpPr>
          <a:xfrm>
            <a:off x="7858148" y="6488692"/>
            <a:ext cx="1213034" cy="369332"/>
            <a:chOff x="383284" y="4870823"/>
            <a:chExt cx="1213034" cy="369332"/>
          </a:xfrm>
        </p:grpSpPr>
        <p:sp>
          <p:nvSpPr>
            <p:cNvPr id="41" name="줄무늬가 있는 오른쪽 화살표 40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9690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611188" y="304979"/>
            <a:ext cx="4873645" cy="423684"/>
          </a:xfrm>
          <a:prstGeom prst="roundRect">
            <a:avLst>
              <a:gd name="adj" fmla="val 35315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Image Capture Procedure - Standard Mode (5/7)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546814" y="0"/>
            <a:ext cx="2597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Panorama Acquisition</a:t>
            </a:r>
            <a:endParaRPr lang="ko-KR" altLang="en-US" b="1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직사각형 37"/>
          <p:cNvSpPr/>
          <p:nvPr/>
        </p:nvSpPr>
        <p:spPr>
          <a:xfrm>
            <a:off x="971600" y="926138"/>
            <a:ext cx="52434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⑩ 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Position patient’s head with the temple support wheel so his/her head does not move. </a:t>
            </a:r>
            <a:endParaRPr lang="en-US" altLang="ko-KR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직사각형 33"/>
          <p:cNvSpPr/>
          <p:nvPr/>
        </p:nvSpPr>
        <p:spPr>
          <a:xfrm>
            <a:off x="967151" y="3185407"/>
            <a:ext cx="42587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⑪ 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Check the Mid-</a:t>
            </a:r>
            <a:r>
              <a:rPr lang="en-US" altLang="ko-KR" sz="1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sagittal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plane laser beam, Frankfurt plane laser beam </a:t>
            </a:r>
            <a:b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   and the Canine laser beam again.</a:t>
            </a:r>
            <a:endParaRPr lang="en-US" altLang="ko-KR" sz="10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1348043" y="1093306"/>
            <a:ext cx="6151894" cy="1759630"/>
            <a:chOff x="1348043" y="1093306"/>
            <a:chExt cx="6151894" cy="1759630"/>
          </a:xfrm>
        </p:grpSpPr>
        <p:sp>
          <p:nvSpPr>
            <p:cNvPr id="26" name="TextBox 25"/>
            <p:cNvSpPr txBox="1"/>
            <p:nvPr/>
          </p:nvSpPr>
          <p:spPr>
            <a:xfrm>
              <a:off x="1348043" y="1491209"/>
              <a:ext cx="18515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b="1" dirty="0" smtClean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Adjusting the width </a:t>
              </a:r>
            </a:p>
            <a:p>
              <a:r>
                <a:rPr lang="en-US" altLang="ko-KR" sz="1200" b="1" dirty="0" smtClean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of the Temple Support</a:t>
              </a:r>
            </a:p>
          </p:txBody>
        </p:sp>
        <p:pic>
          <p:nvPicPr>
            <p:cNvPr id="74754" name="Picture 2" descr="E:\V Back up\manual\Product Image\PaX-i3D Green\PaX-i3D Green\컨텐츠\Temple S.png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8243" y="1093306"/>
              <a:ext cx="1453172" cy="1759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755" name="Picture 3" descr="E:\V Back up\manual\Product Image\PaX-i3D Green\PaX-i3D Green\컨텐츠\Temple W.pn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6765" y="1093306"/>
              <a:ext cx="1453172" cy="1759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 rotWithShape="1">
            <a:blip r:embed="rId4" cstate="screen"/>
            <a:srcRect/>
            <a:stretch/>
          </p:blipFill>
          <p:spPr bwMode="auto">
            <a:xfrm>
              <a:off x="6025913" y="1491209"/>
              <a:ext cx="415496" cy="4787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4" name="Picture 2"/>
            <p:cNvPicPr>
              <a:picLocks noChangeAspect="1" noChangeArrowheads="1"/>
            </p:cNvPicPr>
            <p:nvPr/>
          </p:nvPicPr>
          <p:blipFill rotWithShape="1">
            <a:blip r:embed="rId5" cstate="screen"/>
            <a:srcRect/>
            <a:stretch/>
          </p:blipFill>
          <p:spPr bwMode="auto">
            <a:xfrm>
              <a:off x="4058393" y="1513720"/>
              <a:ext cx="393298" cy="4787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4" name="그룹 3"/>
          <p:cNvGrpSpPr/>
          <p:nvPr/>
        </p:nvGrpSpPr>
        <p:grpSpPr>
          <a:xfrm>
            <a:off x="1220352" y="3571876"/>
            <a:ext cx="5975425" cy="2326578"/>
            <a:chOff x="1220352" y="3571876"/>
            <a:chExt cx="5975425" cy="2326578"/>
          </a:xfrm>
        </p:grpSpPr>
        <p:sp>
          <p:nvSpPr>
            <p:cNvPr id="19" name="직사각형 18"/>
            <p:cNvSpPr/>
            <p:nvPr/>
          </p:nvSpPr>
          <p:spPr>
            <a:xfrm>
              <a:off x="1331640" y="3767327"/>
              <a:ext cx="3883302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altLang="ko-KR" sz="1000" dirty="0" smtClean="0">
                  <a:latin typeface="Arial" pitchFamily="34" charset="0"/>
                  <a:cs typeface="Arial" pitchFamily="34" charset="0"/>
                </a:rPr>
                <a:t>Close eyes and remain still until the scanning is completed.</a:t>
              </a:r>
            </a:p>
            <a:p>
              <a:pPr marL="171450" indent="-1714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altLang="ko-KR" sz="1000" dirty="0" smtClean="0">
                  <a:latin typeface="Arial" pitchFamily="34" charset="0"/>
                  <a:cs typeface="Arial" pitchFamily="34" charset="0"/>
                </a:rPr>
                <a:t>Keep tongue pressed against palate and breathe through nose.</a:t>
              </a:r>
            </a:p>
            <a:p>
              <a:pPr marL="171450" indent="-1714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altLang="ko-KR" sz="1000" dirty="0" smtClean="0">
                  <a:latin typeface="Arial" pitchFamily="34" charset="0"/>
                  <a:cs typeface="Arial" pitchFamily="34" charset="0"/>
                </a:rPr>
                <a:t>Image capturing will begin. </a:t>
              </a:r>
            </a:p>
          </p:txBody>
        </p:sp>
        <p:sp>
          <p:nvSpPr>
            <p:cNvPr id="20" name="직사각형 19"/>
            <p:cNvSpPr/>
            <p:nvPr/>
          </p:nvSpPr>
          <p:spPr>
            <a:xfrm>
              <a:off x="1220352" y="3571876"/>
              <a:ext cx="2923020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Notify the following instructions to the patient.</a:t>
              </a:r>
              <a:endParaRPr lang="en-US" altLang="ko-KR" sz="100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8" name="Picture 4" descr="D:\00. 기술지원팀 140901\Product Image\Latest\PaX-i3D Green\컨텐츠 작업\Green 환자자세.png"/>
            <p:cNvPicPr>
              <a:picLocks noChangeAspect="1"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5199649" y="3933056"/>
              <a:ext cx="1996128" cy="1965398"/>
            </a:xfrm>
            <a:prstGeom prst="rect">
              <a:avLst/>
            </a:prstGeom>
            <a:noFill/>
          </p:spPr>
        </p:pic>
      </p:grpSp>
      <p:grpSp>
        <p:nvGrpSpPr>
          <p:cNvPr id="16" name="그룹 37"/>
          <p:cNvGrpSpPr/>
          <p:nvPr/>
        </p:nvGrpSpPr>
        <p:grpSpPr>
          <a:xfrm>
            <a:off x="7858148" y="6488692"/>
            <a:ext cx="1213034" cy="369332"/>
            <a:chOff x="383284" y="4870823"/>
            <a:chExt cx="1213034" cy="369332"/>
          </a:xfrm>
        </p:grpSpPr>
        <p:sp>
          <p:nvSpPr>
            <p:cNvPr id="17" name="줄무늬가 있는 오른쪽 화살표 16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720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Box 52"/>
          <p:cNvSpPr txBox="1"/>
          <p:nvPr/>
        </p:nvSpPr>
        <p:spPr>
          <a:xfrm>
            <a:off x="611188" y="304979"/>
            <a:ext cx="4873645" cy="423684"/>
          </a:xfrm>
          <a:prstGeom prst="roundRect">
            <a:avLst>
              <a:gd name="adj" fmla="val 35315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Image Capture Procedure - Standard Mode (6/7)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546814" y="0"/>
            <a:ext cx="2597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Panorama Acquisition</a:t>
            </a:r>
            <a:endParaRPr lang="ko-KR" altLang="en-US" b="1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직사각형 36"/>
          <p:cNvSpPr/>
          <p:nvPr/>
        </p:nvSpPr>
        <p:spPr>
          <a:xfrm>
            <a:off x="970441" y="888966"/>
            <a:ext cx="3786026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⑪ 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Click the Ready button from the capture software.</a:t>
            </a:r>
          </a:p>
        </p:txBody>
      </p:sp>
      <p:sp>
        <p:nvSpPr>
          <p:cNvPr id="25" name="직사각형 24"/>
          <p:cNvSpPr/>
          <p:nvPr/>
        </p:nvSpPr>
        <p:spPr>
          <a:xfrm>
            <a:off x="970440" y="2267107"/>
            <a:ext cx="817355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ko-KR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⑫ 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Follow the instructions from the Guidance Message window, then proceed image capturing by pressing </a:t>
            </a:r>
          </a:p>
          <a:p>
            <a:pPr algn="just"/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    the X-ray exposure switch. </a:t>
            </a:r>
          </a:p>
        </p:txBody>
      </p:sp>
      <p:grpSp>
        <p:nvGrpSpPr>
          <p:cNvPr id="16" name="그룹 15"/>
          <p:cNvGrpSpPr/>
          <p:nvPr/>
        </p:nvGrpSpPr>
        <p:grpSpPr>
          <a:xfrm>
            <a:off x="1243984" y="1176126"/>
            <a:ext cx="2306185" cy="1171913"/>
            <a:chOff x="1243984" y="1176126"/>
            <a:chExt cx="2306185" cy="1171913"/>
          </a:xfrm>
        </p:grpSpPr>
        <p:pic>
          <p:nvPicPr>
            <p:cNvPr id="7" name="그림 6"/>
            <p:cNvPicPr>
              <a:picLocks noChangeAspect="1"/>
            </p:cNvPicPr>
            <p:nvPr/>
          </p:nvPicPr>
          <p:blipFill rotWithShape="1">
            <a:blip r:embed="rId3" cstate="print"/>
            <a:srcRect/>
            <a:stretch/>
          </p:blipFill>
          <p:spPr>
            <a:xfrm>
              <a:off x="1243984" y="1176126"/>
              <a:ext cx="1764184" cy="623701"/>
            </a:xfrm>
            <a:prstGeom prst="rect">
              <a:avLst/>
            </a:prstGeom>
          </p:spPr>
        </p:pic>
        <p:grpSp>
          <p:nvGrpSpPr>
            <p:cNvPr id="2" name="그룹 33"/>
            <p:cNvGrpSpPr/>
            <p:nvPr/>
          </p:nvGrpSpPr>
          <p:grpSpPr>
            <a:xfrm>
              <a:off x="2770660" y="1665409"/>
              <a:ext cx="779509" cy="682630"/>
              <a:chOff x="2397441" y="2428868"/>
              <a:chExt cx="913227" cy="1000132"/>
            </a:xfrm>
          </p:grpSpPr>
          <p:grpSp>
            <p:nvGrpSpPr>
              <p:cNvPr id="3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4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46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4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48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5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45" name="타원 44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41" name="TextBox 40"/>
              <p:cNvSpPr txBox="1"/>
              <p:nvPr/>
            </p:nvSpPr>
            <p:spPr>
              <a:xfrm>
                <a:off x="2397441" y="2978071"/>
                <a:ext cx="913227" cy="4509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sz="1400" dirty="0" smtClean="0">
                    <a:solidFill>
                      <a:srgbClr val="C00000"/>
                    </a:solidFill>
                    <a:latin typeface="Arial Black" pitchFamily="34" charset="0"/>
                    <a:cs typeface="Arial" pitchFamily="34" charset="0"/>
                  </a:rPr>
                  <a:t>Click</a:t>
                </a:r>
                <a:r>
                  <a:rPr lang="en-US" altLang="ko-KR" sz="1400" dirty="0" smtClean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!!</a:t>
                </a:r>
                <a:endParaRPr lang="ko-KR" altLang="en-US" sz="1400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23" name="그룹 22"/>
          <p:cNvGrpSpPr/>
          <p:nvPr/>
        </p:nvGrpSpPr>
        <p:grpSpPr>
          <a:xfrm>
            <a:off x="4032046" y="4646959"/>
            <a:ext cx="3708304" cy="1688196"/>
            <a:chOff x="4032046" y="4646959"/>
            <a:chExt cx="3708304" cy="1688196"/>
          </a:xfrm>
        </p:grpSpPr>
        <p:grpSp>
          <p:nvGrpSpPr>
            <p:cNvPr id="21" name="그룹 93"/>
            <p:cNvGrpSpPr/>
            <p:nvPr/>
          </p:nvGrpSpPr>
          <p:grpSpPr>
            <a:xfrm>
              <a:off x="4032046" y="4646959"/>
              <a:ext cx="3708304" cy="1688196"/>
              <a:chOff x="785786" y="4572009"/>
              <a:chExt cx="4575595" cy="1928826"/>
            </a:xfrm>
          </p:grpSpPr>
          <p:sp>
            <p:nvSpPr>
              <p:cNvPr id="95" name="직사각형 94"/>
              <p:cNvSpPr/>
              <p:nvPr/>
            </p:nvSpPr>
            <p:spPr bwMode="auto">
              <a:xfrm>
                <a:off x="785786" y="4572009"/>
                <a:ext cx="4575595" cy="1928826"/>
              </a:xfrm>
              <a:prstGeom prst="rect">
                <a:avLst/>
              </a:prstGeom>
              <a:solidFill>
                <a:schemeClr val="accent6">
                  <a:lumMod val="75000"/>
                  <a:alpha val="20000"/>
                </a:schemeClr>
              </a:solidFill>
              <a:ln w="19050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rtlCol="0" anchor="ctr"/>
              <a:lstStyle/>
              <a:p>
                <a:pPr algn="ctr"/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6" name="직사각형 95"/>
              <p:cNvSpPr/>
              <p:nvPr/>
            </p:nvSpPr>
            <p:spPr>
              <a:xfrm>
                <a:off x="845084" y="5982673"/>
                <a:ext cx="4489921" cy="4219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9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When pressing the X-ray exposure switch, the orange LED light turns on. This means that the device is exposing the X-ray. </a:t>
                </a:r>
                <a:endParaRPr lang="ko-KR" alt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55" name="그룹 54"/>
            <p:cNvGrpSpPr/>
            <p:nvPr/>
          </p:nvGrpSpPr>
          <p:grpSpPr>
            <a:xfrm>
              <a:off x="4283968" y="4725144"/>
              <a:ext cx="871595" cy="1119562"/>
              <a:chOff x="5072066" y="500042"/>
              <a:chExt cx="1056694" cy="1357322"/>
            </a:xfrm>
          </p:grpSpPr>
          <p:pic>
            <p:nvPicPr>
              <p:cNvPr id="56" name="Picture 2" descr="D:\00. 기술지원팀 140901\Product Image\Latest\PaX-i3D Green\컨텐츠 작업\Green Exposer SW release.png"/>
              <p:cNvPicPr>
                <a:picLocks noChangeAspect="1" noChangeArrowheads="1"/>
              </p:cNvPicPr>
              <p:nvPr/>
            </p:nvPicPr>
            <p:blipFill>
              <a:blip r:embed="rId6" cstate="screen"/>
              <a:srcRect/>
              <a:stretch>
                <a:fillRect/>
              </a:stretch>
            </p:blipFill>
            <p:spPr bwMode="auto">
              <a:xfrm>
                <a:off x="5072066" y="500042"/>
                <a:ext cx="1056694" cy="1357322"/>
              </a:xfrm>
              <a:prstGeom prst="rect">
                <a:avLst/>
              </a:prstGeom>
              <a:noFill/>
            </p:spPr>
          </p:pic>
          <p:pic>
            <p:nvPicPr>
              <p:cNvPr id="57" name="Picture 4" descr="D:\00. 기술지원팀 140901\Product Image\Latest\PaX-i3D Green\컨텐츠 작업\녹색.png"/>
              <p:cNvPicPr>
                <a:picLocks noChangeAspect="1" noChangeArrowheads="1"/>
              </p:cNvPicPr>
              <p:nvPr/>
            </p:nvPicPr>
            <p:blipFill>
              <a:blip r:embed="rId7" cstate="screen"/>
              <a:srcRect/>
              <a:stretch>
                <a:fillRect/>
              </a:stretch>
            </p:blipFill>
            <p:spPr bwMode="auto">
              <a:xfrm>
                <a:off x="5277694" y="681018"/>
                <a:ext cx="223000" cy="144000"/>
              </a:xfrm>
              <a:prstGeom prst="rect">
                <a:avLst/>
              </a:prstGeom>
              <a:noFill/>
            </p:spPr>
          </p:pic>
        </p:grpSp>
        <p:grpSp>
          <p:nvGrpSpPr>
            <p:cNvPr id="26" name="그룹 25"/>
            <p:cNvGrpSpPr/>
            <p:nvPr/>
          </p:nvGrpSpPr>
          <p:grpSpPr>
            <a:xfrm>
              <a:off x="5678704" y="4725145"/>
              <a:ext cx="871595" cy="1121156"/>
              <a:chOff x="2111079" y="4535759"/>
              <a:chExt cx="1428760" cy="1837853"/>
            </a:xfrm>
          </p:grpSpPr>
          <p:grpSp>
            <p:nvGrpSpPr>
              <p:cNvPr id="63" name="그룹 62"/>
              <p:cNvGrpSpPr/>
              <p:nvPr/>
            </p:nvGrpSpPr>
            <p:grpSpPr>
              <a:xfrm>
                <a:off x="2111079" y="4535759"/>
                <a:ext cx="1428760" cy="1835240"/>
                <a:chOff x="3214678" y="428604"/>
                <a:chExt cx="1056694" cy="1357322"/>
              </a:xfrm>
            </p:grpSpPr>
            <p:pic>
              <p:nvPicPr>
                <p:cNvPr id="64" name="Picture 1" descr="D:\00. 기술지원팀 140901\Product Image\Latest\PaX-i3D Green\컨텐츠 작업\Green Exposer SW push.png"/>
                <p:cNvPicPr>
                  <a:picLocks noChangeAspect="1" noChangeArrowheads="1"/>
                </p:cNvPicPr>
                <p:nvPr/>
              </p:nvPicPr>
              <p:blipFill>
                <a:blip r:embed="rId8" cstate="screen"/>
                <a:srcRect/>
                <a:stretch>
                  <a:fillRect/>
                </a:stretch>
              </p:blipFill>
              <p:spPr bwMode="auto">
                <a:xfrm>
                  <a:off x="3214678" y="428604"/>
                  <a:ext cx="1056694" cy="1357322"/>
                </a:xfrm>
                <a:prstGeom prst="rect">
                  <a:avLst/>
                </a:prstGeom>
                <a:noFill/>
              </p:spPr>
            </p:pic>
            <p:pic>
              <p:nvPicPr>
                <p:cNvPr id="66" name="Picture 5" descr="D:\00. 기술지원팀 140901\Product Image\Latest\PaX-i3D Green\컨텐츠 작업\주황색.png"/>
                <p:cNvPicPr>
                  <a:picLocks noChangeAspect="1" noChangeArrowheads="1"/>
                </p:cNvPicPr>
                <p:nvPr/>
              </p:nvPicPr>
              <p:blipFill>
                <a:blip r:embed="rId9" cstate="screen"/>
                <a:srcRect/>
                <a:stretch>
                  <a:fillRect/>
                </a:stretch>
              </p:blipFill>
              <p:spPr bwMode="auto">
                <a:xfrm>
                  <a:off x="3393411" y="624988"/>
                  <a:ext cx="223000" cy="144000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67" name="Picture 5" descr="D:\02. 업무\2014년\02. 전략과제\13. EM 동영상\dentist용\무제-13.png"/>
              <p:cNvPicPr>
                <a:picLocks noChangeAspect="1" noChangeArrowheads="1"/>
              </p:cNvPicPr>
              <p:nvPr/>
            </p:nvPicPr>
            <p:blipFill>
              <a:blip r:embed="rId10" cstate="screen"/>
              <a:srcRect/>
              <a:stretch>
                <a:fillRect/>
              </a:stretch>
            </p:blipFill>
            <p:spPr bwMode="auto">
              <a:xfrm>
                <a:off x="3182649" y="6018309"/>
                <a:ext cx="285752" cy="355303"/>
              </a:xfrm>
              <a:prstGeom prst="rect">
                <a:avLst/>
              </a:prstGeom>
              <a:noFill/>
              <a:effectLst/>
            </p:spPr>
          </p:pic>
        </p:grpSp>
      </p:grpSp>
      <p:grpSp>
        <p:nvGrpSpPr>
          <p:cNvPr id="22" name="그룹 21"/>
          <p:cNvGrpSpPr/>
          <p:nvPr/>
        </p:nvGrpSpPr>
        <p:grpSpPr>
          <a:xfrm>
            <a:off x="1085075" y="2711754"/>
            <a:ext cx="7242894" cy="1860246"/>
            <a:chOff x="1085075" y="2513083"/>
            <a:chExt cx="7242894" cy="1860246"/>
          </a:xfrm>
        </p:grpSpPr>
        <p:sp>
          <p:nvSpPr>
            <p:cNvPr id="59" name="갈매기형 수장 58"/>
            <p:cNvSpPr/>
            <p:nvPr/>
          </p:nvSpPr>
          <p:spPr bwMode="auto">
            <a:xfrm>
              <a:off x="3388456" y="3324174"/>
              <a:ext cx="214314" cy="285752"/>
            </a:xfrm>
            <a:prstGeom prst="chevron">
              <a:avLst/>
            </a:prstGeom>
            <a:gradFill flip="none" rotWithShape="1">
              <a:gsLst>
                <a:gs pos="0">
                  <a:schemeClr val="tx1">
                    <a:tint val="66000"/>
                    <a:satMod val="160000"/>
                  </a:schemeClr>
                </a:gs>
                <a:gs pos="50000">
                  <a:schemeClr val="tx1">
                    <a:tint val="44500"/>
                    <a:satMod val="160000"/>
                  </a:schemeClr>
                </a:gs>
                <a:gs pos="100000">
                  <a:schemeClr val="tx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2" name="갈매기형 수장 61"/>
            <p:cNvSpPr/>
            <p:nvPr/>
          </p:nvSpPr>
          <p:spPr bwMode="auto">
            <a:xfrm>
              <a:off x="5864444" y="3322479"/>
              <a:ext cx="214314" cy="285752"/>
            </a:xfrm>
            <a:prstGeom prst="chevron">
              <a:avLst/>
            </a:prstGeom>
            <a:gradFill flip="none" rotWithShape="1">
              <a:gsLst>
                <a:gs pos="0">
                  <a:schemeClr val="tx1">
                    <a:tint val="66000"/>
                    <a:satMod val="160000"/>
                  </a:schemeClr>
                </a:gs>
                <a:gs pos="50000">
                  <a:schemeClr val="tx1">
                    <a:tint val="44500"/>
                    <a:satMod val="160000"/>
                  </a:schemeClr>
                </a:gs>
                <a:gs pos="100000">
                  <a:schemeClr val="tx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6" name="그룹 21"/>
            <p:cNvGrpSpPr/>
            <p:nvPr/>
          </p:nvGrpSpPr>
          <p:grpSpPr>
            <a:xfrm>
              <a:off x="1085075" y="2513083"/>
              <a:ext cx="2258480" cy="1854306"/>
              <a:chOff x="1085075" y="2513083"/>
              <a:chExt cx="2258480" cy="1854306"/>
            </a:xfrm>
          </p:grpSpPr>
          <p:grpSp>
            <p:nvGrpSpPr>
              <p:cNvPr id="8" name="그룹 20"/>
              <p:cNvGrpSpPr/>
              <p:nvPr/>
            </p:nvGrpSpPr>
            <p:grpSpPr>
              <a:xfrm>
                <a:off x="1085075" y="2513083"/>
                <a:ext cx="2258480" cy="1854306"/>
                <a:chOff x="1085075" y="2513083"/>
                <a:chExt cx="2258480" cy="1854306"/>
              </a:xfrm>
            </p:grpSpPr>
            <p:grpSp>
              <p:nvGrpSpPr>
                <p:cNvPr id="9" name="그룹 15"/>
                <p:cNvGrpSpPr/>
                <p:nvPr/>
              </p:nvGrpSpPr>
              <p:grpSpPr>
                <a:xfrm>
                  <a:off x="1085075" y="2513083"/>
                  <a:ext cx="2258480" cy="1854306"/>
                  <a:chOff x="2809988" y="3922132"/>
                  <a:chExt cx="4066268" cy="3107268"/>
                </a:xfrm>
              </p:grpSpPr>
              <p:grpSp>
                <p:nvGrpSpPr>
                  <p:cNvPr id="10" name="그룹 41"/>
                  <p:cNvGrpSpPr/>
                  <p:nvPr/>
                </p:nvGrpSpPr>
                <p:grpSpPr>
                  <a:xfrm>
                    <a:off x="2809988" y="3922132"/>
                    <a:ext cx="4066268" cy="3107268"/>
                    <a:chOff x="2809988" y="3571876"/>
                    <a:chExt cx="2071702" cy="1714512"/>
                  </a:xfrm>
                </p:grpSpPr>
                <p:pic>
                  <p:nvPicPr>
                    <p:cNvPr id="44" name="Picture 3" descr="D:\02. 업무\2014년\02. 전략과제\13. EM 동영상\montor.png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1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2809988" y="3571876"/>
                      <a:ext cx="2071702" cy="1714512"/>
                    </a:xfrm>
                    <a:prstGeom prst="rect">
                      <a:avLst/>
                    </a:prstGeom>
                    <a:noFill/>
                  </p:spPr>
                </p:pic>
                <p:pic>
                  <p:nvPicPr>
                    <p:cNvPr id="47" name="Picture 2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12" cstate="screen"/>
                    <a:srcRect/>
                    <a:stretch/>
                  </p:blipFill>
                  <p:spPr bwMode="auto">
                    <a:xfrm>
                      <a:off x="3037038" y="3745106"/>
                      <a:ext cx="1637400" cy="1053805"/>
                    </a:xfrm>
                    <a:prstGeom prst="rect">
                      <a:avLst/>
                    </a:prstGeom>
                    <a:ln>
                      <a:noFill/>
                    </a:ln>
                    <a:effectLst/>
                  </p:spPr>
                </p:pic>
              </p:grpSp>
              <p:graphicFrame>
                <p:nvGraphicFramePr>
                  <p:cNvPr id="15" name="개체 14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1384477464"/>
                      </p:ext>
                    </p:extLst>
                  </p:nvPr>
                </p:nvGraphicFramePr>
                <p:xfrm>
                  <a:off x="3239268" y="4220295"/>
                  <a:ext cx="3276948" cy="1959309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8273" name="Image" r:id="rId13" imgW="20317460" imgH="13003175" progId="Photoshop.Image.13">
                          <p:embed/>
                        </p:oleObj>
                      </mc:Choice>
                      <mc:Fallback>
                        <p:oleObj name="Image" r:id="rId13" imgW="20317460" imgH="13003175" progId="Photoshop.Image.13">
                          <p:embed/>
                          <p:pic>
                            <p:nvPicPr>
                              <p:cNvPr id="0" name="Picture 79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14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3239268" y="4220295"/>
                                <a:ext cx="3276948" cy="1959309"/>
                              </a:xfrm>
                              <a:prstGeom prst="rect">
                                <a:avLst/>
                              </a:prstGeom>
                              <a:noFill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p:grpSp>
            <p:pic>
              <p:nvPicPr>
                <p:cNvPr id="20" name="그림 19"/>
                <p:cNvPicPr>
                  <a:picLocks noChangeAspect="1"/>
                </p:cNvPicPr>
                <p:nvPr/>
              </p:nvPicPr>
              <p:blipFill>
                <a:blip r:embed="rId15" cstate="screen"/>
                <a:stretch>
                  <a:fillRect/>
                </a:stretch>
              </p:blipFill>
              <p:spPr>
                <a:xfrm>
                  <a:off x="1297198" y="2676746"/>
                  <a:ext cx="1837201" cy="117630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65" name="그림 64"/>
              <p:cNvPicPr>
                <a:picLocks noChangeAspect="1"/>
              </p:cNvPicPr>
              <p:nvPr/>
            </p:nvPicPr>
            <p:blipFill rotWithShape="1">
              <a:blip r:embed="rId16" cstate="screen"/>
              <a:srcRect/>
              <a:stretch/>
            </p:blipFill>
            <p:spPr>
              <a:xfrm>
                <a:off x="1777722" y="2997098"/>
                <a:ext cx="792088" cy="540000"/>
              </a:xfrm>
              <a:prstGeom prst="rect">
                <a:avLst/>
              </a:prstGeom>
            </p:spPr>
          </p:pic>
        </p:grpSp>
        <p:grpSp>
          <p:nvGrpSpPr>
            <p:cNvPr id="11" name="그룹 23"/>
            <p:cNvGrpSpPr/>
            <p:nvPr/>
          </p:nvGrpSpPr>
          <p:grpSpPr>
            <a:xfrm>
              <a:off x="3577282" y="2519023"/>
              <a:ext cx="2258480" cy="1854306"/>
              <a:chOff x="3563888" y="2519023"/>
              <a:chExt cx="2258480" cy="1854306"/>
            </a:xfrm>
          </p:grpSpPr>
          <p:grpSp>
            <p:nvGrpSpPr>
              <p:cNvPr id="12" name="그룹 18"/>
              <p:cNvGrpSpPr/>
              <p:nvPr/>
            </p:nvGrpSpPr>
            <p:grpSpPr>
              <a:xfrm>
                <a:off x="3563888" y="2519023"/>
                <a:ext cx="2258480" cy="1854306"/>
                <a:chOff x="5769904" y="2564904"/>
                <a:chExt cx="2258480" cy="1854306"/>
              </a:xfrm>
            </p:grpSpPr>
            <p:grpSp>
              <p:nvGrpSpPr>
                <p:cNvPr id="13" name="그룹 55"/>
                <p:cNvGrpSpPr/>
                <p:nvPr/>
              </p:nvGrpSpPr>
              <p:grpSpPr>
                <a:xfrm>
                  <a:off x="5769904" y="2564904"/>
                  <a:ext cx="2258480" cy="1854306"/>
                  <a:chOff x="2809988" y="3922132"/>
                  <a:chExt cx="4066268" cy="3107268"/>
                </a:xfrm>
              </p:grpSpPr>
              <p:grpSp>
                <p:nvGrpSpPr>
                  <p:cNvPr id="14" name="그룹 56"/>
                  <p:cNvGrpSpPr/>
                  <p:nvPr/>
                </p:nvGrpSpPr>
                <p:grpSpPr>
                  <a:xfrm>
                    <a:off x="2809988" y="3922132"/>
                    <a:ext cx="4066268" cy="3107268"/>
                    <a:chOff x="2809988" y="3571876"/>
                    <a:chExt cx="2071702" cy="1714512"/>
                  </a:xfrm>
                </p:grpSpPr>
                <p:pic>
                  <p:nvPicPr>
                    <p:cNvPr id="60" name="Picture 3" descr="D:\02. 업무\2014년\02. 전략과제\13. EM 동영상\montor.png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1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2809988" y="3571876"/>
                      <a:ext cx="2071702" cy="1714512"/>
                    </a:xfrm>
                    <a:prstGeom prst="rect">
                      <a:avLst/>
                    </a:prstGeom>
                    <a:noFill/>
                  </p:spPr>
                </p:pic>
                <p:pic>
                  <p:nvPicPr>
                    <p:cNvPr id="61" name="Picture 2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12" cstate="screen"/>
                    <a:srcRect/>
                    <a:stretch/>
                  </p:blipFill>
                  <p:spPr bwMode="auto">
                    <a:xfrm>
                      <a:off x="3037038" y="3745106"/>
                      <a:ext cx="1637400" cy="1053805"/>
                    </a:xfrm>
                    <a:prstGeom prst="rect">
                      <a:avLst/>
                    </a:prstGeom>
                    <a:ln>
                      <a:noFill/>
                    </a:ln>
                    <a:effectLst/>
                  </p:spPr>
                </p:pic>
              </p:grpSp>
              <p:graphicFrame>
                <p:nvGraphicFramePr>
                  <p:cNvPr id="58" name="개체 57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3409247755"/>
                      </p:ext>
                    </p:extLst>
                  </p:nvPr>
                </p:nvGraphicFramePr>
                <p:xfrm>
                  <a:off x="3239268" y="4220295"/>
                  <a:ext cx="3276948" cy="1959309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8274" name="Image" r:id="rId17" imgW="20317460" imgH="13003175" progId="Photoshop.Image.13">
                          <p:embed/>
                        </p:oleObj>
                      </mc:Choice>
                      <mc:Fallback>
                        <p:oleObj name="Image" r:id="rId17" imgW="20317460" imgH="13003175" progId="Photoshop.Image.13">
                          <p:embed/>
                          <p:pic>
                            <p:nvPicPr>
                              <p:cNvPr id="0" name="Picture 80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14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3239268" y="4220295"/>
                                <a:ext cx="3276948" cy="1959309"/>
                              </a:xfrm>
                              <a:prstGeom prst="rect">
                                <a:avLst/>
                              </a:prstGeom>
                              <a:noFill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p:grpSp>
            <p:pic>
              <p:nvPicPr>
                <p:cNvPr id="18" name="그림 17"/>
                <p:cNvPicPr>
                  <a:picLocks noChangeAspect="1"/>
                </p:cNvPicPr>
                <p:nvPr/>
              </p:nvPicPr>
              <p:blipFill>
                <a:blip r:embed="rId18" cstate="screen"/>
                <a:stretch>
                  <a:fillRect/>
                </a:stretch>
              </p:blipFill>
              <p:spPr>
                <a:xfrm>
                  <a:off x="5991128" y="2733805"/>
                  <a:ext cx="1841057" cy="1178277"/>
                </a:xfrm>
                <a:prstGeom prst="rect">
                  <a:avLst/>
                </a:prstGeom>
              </p:spPr>
            </p:pic>
          </p:grpSp>
          <p:pic>
            <p:nvPicPr>
              <p:cNvPr id="68" name="Picture 5" descr="C:\Users\a00291\Desktop\a70cccb3_pano.jpg"/>
              <p:cNvPicPr>
                <a:picLocks noChangeAspect="1" noChangeArrowheads="1"/>
              </p:cNvPicPr>
              <p:nvPr/>
            </p:nvPicPr>
            <p:blipFill rotWithShape="1">
              <a:blip r:embed="rId19" cstate="screen">
                <a:lum bright="1000" contrast="20000"/>
              </a:blip>
              <a:srcRect/>
              <a:stretch/>
            </p:blipFill>
            <p:spPr bwMode="auto">
              <a:xfrm>
                <a:off x="4644008" y="3045791"/>
                <a:ext cx="344164" cy="295200"/>
              </a:xfrm>
              <a:prstGeom prst="rect">
                <a:avLst/>
              </a:prstGeom>
              <a:ln>
                <a:noFill/>
              </a:ln>
              <a:effectLst/>
            </p:spPr>
          </p:pic>
        </p:grpSp>
        <p:grpSp>
          <p:nvGrpSpPr>
            <p:cNvPr id="17" name="그룹 7167"/>
            <p:cNvGrpSpPr/>
            <p:nvPr/>
          </p:nvGrpSpPr>
          <p:grpSpPr>
            <a:xfrm>
              <a:off x="6069489" y="2513083"/>
              <a:ext cx="2258480" cy="1854306"/>
              <a:chOff x="6069489" y="2513083"/>
              <a:chExt cx="2258480" cy="1854306"/>
            </a:xfrm>
          </p:grpSpPr>
          <p:grpSp>
            <p:nvGrpSpPr>
              <p:cNvPr id="19" name="그룹 80"/>
              <p:cNvGrpSpPr/>
              <p:nvPr/>
            </p:nvGrpSpPr>
            <p:grpSpPr>
              <a:xfrm>
                <a:off x="6069489" y="2513083"/>
                <a:ext cx="2258480" cy="1854306"/>
                <a:chOff x="2809988" y="3571876"/>
                <a:chExt cx="2071702" cy="1714512"/>
              </a:xfrm>
            </p:grpSpPr>
            <p:pic>
              <p:nvPicPr>
                <p:cNvPr id="83" name="Picture 3" descr="D:\02. 업무\2014년\02. 전략과제\13. EM 동영상\montor.png"/>
                <p:cNvPicPr>
                  <a:picLocks noChangeAspect="1" noChangeArrowheads="1"/>
                </p:cNvPicPr>
                <p:nvPr/>
              </p:nvPicPr>
              <p:blipFill>
                <a:blip r:embed="rId11" cstate="print"/>
                <a:srcRect/>
                <a:stretch>
                  <a:fillRect/>
                </a:stretch>
              </p:blipFill>
              <p:spPr bwMode="auto">
                <a:xfrm>
                  <a:off x="2809988" y="3571876"/>
                  <a:ext cx="2071702" cy="1714512"/>
                </a:xfrm>
                <a:prstGeom prst="rect">
                  <a:avLst/>
                </a:prstGeom>
                <a:noFill/>
              </p:spPr>
            </p:pic>
            <p:pic>
              <p:nvPicPr>
                <p:cNvPr id="84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12" cstate="screen"/>
                <a:srcRect/>
                <a:stretch/>
              </p:blipFill>
              <p:spPr bwMode="auto">
                <a:xfrm>
                  <a:off x="3037038" y="3745106"/>
                  <a:ext cx="1637400" cy="1053805"/>
                </a:xfrm>
                <a:prstGeom prst="rect">
                  <a:avLst/>
                </a:prstGeom>
                <a:ln>
                  <a:noFill/>
                </a:ln>
                <a:effectLst/>
              </p:spPr>
            </p:pic>
          </p:grpSp>
          <p:pic>
            <p:nvPicPr>
              <p:cNvPr id="27" name="그림 26"/>
              <p:cNvPicPr>
                <a:picLocks noChangeAspect="1"/>
              </p:cNvPicPr>
              <p:nvPr/>
            </p:nvPicPr>
            <p:blipFill>
              <a:blip r:embed="rId20" cstate="screen"/>
              <a:stretch>
                <a:fillRect/>
              </a:stretch>
            </p:blipFill>
            <p:spPr>
              <a:xfrm>
                <a:off x="6311842" y="2699724"/>
                <a:ext cx="1790189" cy="1145721"/>
              </a:xfrm>
              <a:prstGeom prst="rect">
                <a:avLst/>
              </a:prstGeom>
            </p:spPr>
          </p:pic>
          <p:pic>
            <p:nvPicPr>
              <p:cNvPr id="78" name="Picture 5" descr="C:\Users\a00291\Desktop\a70cccb3_pano.jpg"/>
              <p:cNvPicPr>
                <a:picLocks noChangeArrowheads="1"/>
              </p:cNvPicPr>
              <p:nvPr/>
            </p:nvPicPr>
            <p:blipFill rotWithShape="1">
              <a:blip r:embed="rId21" cstate="screen">
                <a:lum bright="1000" contrast="20000"/>
              </a:blip>
              <a:srcRect l="-2708" t="-8666" r="-3684" b="-7946"/>
              <a:stretch/>
            </p:blipFill>
            <p:spPr bwMode="auto">
              <a:xfrm>
                <a:off x="6287190" y="2780928"/>
                <a:ext cx="1453162" cy="792088"/>
              </a:xfrm>
              <a:prstGeom prst="rect">
                <a:avLst/>
              </a:prstGeom>
              <a:ln>
                <a:noFill/>
              </a:ln>
              <a:effectLst/>
            </p:spPr>
          </p:pic>
        </p:grpSp>
        <p:grpSp>
          <p:nvGrpSpPr>
            <p:cNvPr id="69" name="그룹 68"/>
            <p:cNvGrpSpPr/>
            <p:nvPr/>
          </p:nvGrpSpPr>
          <p:grpSpPr>
            <a:xfrm>
              <a:off x="3612631" y="3193391"/>
              <a:ext cx="871595" cy="1121156"/>
              <a:chOff x="2111079" y="4535759"/>
              <a:chExt cx="1428760" cy="1837853"/>
            </a:xfrm>
          </p:grpSpPr>
          <p:grpSp>
            <p:nvGrpSpPr>
              <p:cNvPr id="70" name="그룹 69"/>
              <p:cNvGrpSpPr/>
              <p:nvPr/>
            </p:nvGrpSpPr>
            <p:grpSpPr>
              <a:xfrm>
                <a:off x="2111079" y="4535759"/>
                <a:ext cx="1428760" cy="1835240"/>
                <a:chOff x="3214678" y="428604"/>
                <a:chExt cx="1056694" cy="1357322"/>
              </a:xfrm>
            </p:grpSpPr>
            <p:pic>
              <p:nvPicPr>
                <p:cNvPr id="73" name="Picture 1" descr="D:\00. 기술지원팀 140901\Product Image\Latest\PaX-i3D Green\컨텐츠 작업\Green Exposer SW push.png"/>
                <p:cNvPicPr>
                  <a:picLocks noChangeAspect="1" noChangeArrowheads="1"/>
                </p:cNvPicPr>
                <p:nvPr/>
              </p:nvPicPr>
              <p:blipFill>
                <a:blip r:embed="rId8" cstate="screen"/>
                <a:srcRect/>
                <a:stretch>
                  <a:fillRect/>
                </a:stretch>
              </p:blipFill>
              <p:spPr bwMode="auto">
                <a:xfrm>
                  <a:off x="3214678" y="428604"/>
                  <a:ext cx="1056694" cy="1357322"/>
                </a:xfrm>
                <a:prstGeom prst="rect">
                  <a:avLst/>
                </a:prstGeom>
                <a:noFill/>
              </p:spPr>
            </p:pic>
            <p:pic>
              <p:nvPicPr>
                <p:cNvPr id="74" name="Picture 5" descr="D:\00. 기술지원팀 140901\Product Image\Latest\PaX-i3D Green\컨텐츠 작업\주황색.png"/>
                <p:cNvPicPr>
                  <a:picLocks noChangeAspect="1" noChangeArrowheads="1"/>
                </p:cNvPicPr>
                <p:nvPr/>
              </p:nvPicPr>
              <p:blipFill>
                <a:blip r:embed="rId9" cstate="screen"/>
                <a:srcRect/>
                <a:stretch>
                  <a:fillRect/>
                </a:stretch>
              </p:blipFill>
              <p:spPr bwMode="auto">
                <a:xfrm>
                  <a:off x="3393411" y="624988"/>
                  <a:ext cx="223000" cy="144000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72" name="Picture 5" descr="D:\02. 업무\2014년\02. 전략과제\13. EM 동영상\dentist용\무제-13.png"/>
              <p:cNvPicPr>
                <a:picLocks noChangeAspect="1" noChangeArrowheads="1"/>
              </p:cNvPicPr>
              <p:nvPr/>
            </p:nvPicPr>
            <p:blipFill>
              <a:blip r:embed="rId10" cstate="screen"/>
              <a:srcRect/>
              <a:stretch>
                <a:fillRect/>
              </a:stretch>
            </p:blipFill>
            <p:spPr bwMode="auto">
              <a:xfrm>
                <a:off x="3182649" y="6018309"/>
                <a:ext cx="285752" cy="355303"/>
              </a:xfrm>
              <a:prstGeom prst="rect">
                <a:avLst/>
              </a:prstGeom>
              <a:noFill/>
              <a:effectLst/>
            </p:spPr>
          </p:pic>
        </p:grpSp>
      </p:grpSp>
      <p:grpSp>
        <p:nvGrpSpPr>
          <p:cNvPr id="71" name="그룹 37"/>
          <p:cNvGrpSpPr/>
          <p:nvPr/>
        </p:nvGrpSpPr>
        <p:grpSpPr>
          <a:xfrm>
            <a:off x="7858148" y="6488692"/>
            <a:ext cx="1213034" cy="369332"/>
            <a:chOff x="383284" y="4870823"/>
            <a:chExt cx="1213034" cy="369332"/>
          </a:xfrm>
        </p:grpSpPr>
        <p:sp>
          <p:nvSpPr>
            <p:cNvPr id="75" name="줄무늬가 있는 오른쪽 화살표 74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1925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000"/>
                            </p:stCondLst>
                            <p:childTnLst>
                              <p:par>
                                <p:cTn id="4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2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Box 52"/>
          <p:cNvSpPr txBox="1"/>
          <p:nvPr/>
        </p:nvSpPr>
        <p:spPr>
          <a:xfrm>
            <a:off x="611188" y="304979"/>
            <a:ext cx="4873645" cy="423684"/>
          </a:xfrm>
          <a:prstGeom prst="roundRect">
            <a:avLst>
              <a:gd name="adj" fmla="val 35315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Image Capture Procedure - Standard Mode (7/7)</a:t>
            </a:r>
          </a:p>
        </p:txBody>
      </p:sp>
      <p:sp>
        <p:nvSpPr>
          <p:cNvPr id="37" name="직사각형 36"/>
          <p:cNvSpPr/>
          <p:nvPr/>
        </p:nvSpPr>
        <p:spPr>
          <a:xfrm>
            <a:off x="970440" y="1088701"/>
            <a:ext cx="5601823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⑬ 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After saving the acquired image, check whether it is saved in </a:t>
            </a:r>
            <a:r>
              <a:rPr lang="en-US" altLang="ko-KR" sz="1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EasyDent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V4 or not.</a:t>
            </a:r>
          </a:p>
        </p:txBody>
      </p:sp>
      <p:grpSp>
        <p:nvGrpSpPr>
          <p:cNvPr id="50" name="그룹 49"/>
          <p:cNvGrpSpPr/>
          <p:nvPr/>
        </p:nvGrpSpPr>
        <p:grpSpPr>
          <a:xfrm>
            <a:off x="1142976" y="1557033"/>
            <a:ext cx="3143272" cy="2500330"/>
            <a:chOff x="1142976" y="1357298"/>
            <a:chExt cx="3143272" cy="2500330"/>
          </a:xfrm>
        </p:grpSpPr>
        <p:grpSp>
          <p:nvGrpSpPr>
            <p:cNvPr id="2" name="그룹 70"/>
            <p:cNvGrpSpPr/>
            <p:nvPr/>
          </p:nvGrpSpPr>
          <p:grpSpPr>
            <a:xfrm>
              <a:off x="1142976" y="1357298"/>
              <a:ext cx="3143272" cy="2500330"/>
              <a:chOff x="1071538" y="2786058"/>
              <a:chExt cx="2258480" cy="1854306"/>
            </a:xfrm>
          </p:grpSpPr>
          <p:grpSp>
            <p:nvGrpSpPr>
              <p:cNvPr id="3" name="그룹 80"/>
              <p:cNvGrpSpPr/>
              <p:nvPr/>
            </p:nvGrpSpPr>
            <p:grpSpPr>
              <a:xfrm>
                <a:off x="1071538" y="2786058"/>
                <a:ext cx="2258480" cy="1854306"/>
                <a:chOff x="2809988" y="3571876"/>
                <a:chExt cx="2071702" cy="1714512"/>
              </a:xfrm>
            </p:grpSpPr>
            <p:pic>
              <p:nvPicPr>
                <p:cNvPr id="69" name="Picture 3" descr="D:\02. 업무\2014년\02. 전략과제\13. EM 동영상\montor.png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2809988" y="3571876"/>
                  <a:ext cx="2071702" cy="1714512"/>
                </a:xfrm>
                <a:prstGeom prst="rect">
                  <a:avLst/>
                </a:prstGeom>
                <a:noFill/>
              </p:spPr>
            </p:pic>
            <p:pic>
              <p:nvPicPr>
                <p:cNvPr id="70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/>
                <a:srcRect/>
                <a:stretch/>
              </p:blipFill>
              <p:spPr bwMode="auto">
                <a:xfrm>
                  <a:off x="3037038" y="3745106"/>
                  <a:ext cx="1637400" cy="1053805"/>
                </a:xfrm>
                <a:prstGeom prst="rect">
                  <a:avLst/>
                </a:prstGeom>
                <a:ln>
                  <a:noFill/>
                </a:ln>
                <a:effectLst/>
              </p:spPr>
            </p:pic>
          </p:grpSp>
          <p:pic>
            <p:nvPicPr>
              <p:cNvPr id="63" name="Picture 6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304687" y="2970034"/>
                <a:ext cx="1812831" cy="1152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pic>
          <p:nvPicPr>
            <p:cNvPr id="62465" name="Picture 1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1468416" y="1604950"/>
              <a:ext cx="2525730" cy="1538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61" name="직사각형 60"/>
          <p:cNvSpPr/>
          <p:nvPr/>
        </p:nvSpPr>
        <p:spPr>
          <a:xfrm>
            <a:off x="1122841" y="1342719"/>
            <a:ext cx="3786026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CASE #1. Normal / AF mode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546814" y="0"/>
            <a:ext cx="2597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Panorama Acquisition</a:t>
            </a:r>
            <a:endParaRPr lang="ko-KR" altLang="en-US" b="1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1" name="그룹 37"/>
          <p:cNvGrpSpPr/>
          <p:nvPr/>
        </p:nvGrpSpPr>
        <p:grpSpPr>
          <a:xfrm>
            <a:off x="7858148" y="6488692"/>
            <a:ext cx="1213034" cy="369332"/>
            <a:chOff x="383284" y="4870823"/>
            <a:chExt cx="1213034" cy="369332"/>
          </a:xfrm>
        </p:grpSpPr>
        <p:sp>
          <p:nvSpPr>
            <p:cNvPr id="42" name="줄무늬가 있는 오른쪽 화살표 41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</a:endParaRPr>
            </a:p>
          </p:txBody>
        </p:sp>
      </p:grpSp>
      <p:grpSp>
        <p:nvGrpSpPr>
          <p:cNvPr id="54" name="그룹 53"/>
          <p:cNvGrpSpPr/>
          <p:nvPr/>
        </p:nvGrpSpPr>
        <p:grpSpPr>
          <a:xfrm>
            <a:off x="4357686" y="1696438"/>
            <a:ext cx="3338514" cy="2260625"/>
            <a:chOff x="4357686" y="1496703"/>
            <a:chExt cx="3338514" cy="2260625"/>
          </a:xfrm>
        </p:grpSpPr>
        <p:grpSp>
          <p:nvGrpSpPr>
            <p:cNvPr id="51" name="그룹 50"/>
            <p:cNvGrpSpPr/>
            <p:nvPr/>
          </p:nvGrpSpPr>
          <p:grpSpPr>
            <a:xfrm>
              <a:off x="4357686" y="1620904"/>
              <a:ext cx="3186114" cy="1548000"/>
              <a:chOff x="4357686" y="1620904"/>
              <a:chExt cx="3186114" cy="1548000"/>
            </a:xfrm>
          </p:grpSpPr>
          <p:sp>
            <p:nvSpPr>
              <p:cNvPr id="59" name="갈매기형 수장 58"/>
              <p:cNvSpPr/>
              <p:nvPr/>
            </p:nvSpPr>
            <p:spPr bwMode="auto">
              <a:xfrm>
                <a:off x="4357686" y="2357430"/>
                <a:ext cx="214314" cy="285752"/>
              </a:xfrm>
              <a:prstGeom prst="chevron">
                <a:avLst/>
              </a:prstGeom>
              <a:gradFill flip="none" rotWithShape="1">
                <a:gsLst>
                  <a:gs pos="0">
                    <a:schemeClr val="tx1">
                      <a:tint val="66000"/>
                      <a:satMod val="160000"/>
                    </a:schemeClr>
                  </a:gs>
                  <a:gs pos="50000">
                    <a:schemeClr val="tx1">
                      <a:tint val="44500"/>
                      <a:satMod val="160000"/>
                    </a:schemeClr>
                  </a:gs>
                  <a:gs pos="100000">
                    <a:schemeClr val="tx1">
                      <a:tint val="23500"/>
                      <a:satMod val="160000"/>
                    </a:schemeClr>
                  </a:gs>
                </a:gsLst>
                <a:lin ang="2700000" scaled="1"/>
                <a:tileRect/>
              </a:gradFill>
              <a:ln w="9525">
                <a:solidFill>
                  <a:schemeClr val="tx1">
                    <a:lumMod val="50000"/>
                    <a:lumOff val="50000"/>
                  </a:schemeClr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rtlCol="0" anchor="ctr"/>
              <a:lstStyle/>
              <a:p>
                <a:pPr algn="ctr"/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64" name="그룹 63"/>
              <p:cNvGrpSpPr/>
              <p:nvPr/>
            </p:nvGrpSpPr>
            <p:grpSpPr>
              <a:xfrm>
                <a:off x="5059800" y="1620904"/>
                <a:ext cx="2484000" cy="1548000"/>
                <a:chOff x="4948239" y="2047863"/>
                <a:chExt cx="2340268" cy="1548000"/>
              </a:xfrm>
            </p:grpSpPr>
            <p:pic>
              <p:nvPicPr>
                <p:cNvPr id="65" name="Picture 2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4948239" y="2047863"/>
                  <a:ext cx="2340268" cy="15480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grpSp>
              <p:nvGrpSpPr>
                <p:cNvPr id="66" name="그룹 109"/>
                <p:cNvGrpSpPr/>
                <p:nvPr/>
              </p:nvGrpSpPr>
              <p:grpSpPr>
                <a:xfrm>
                  <a:off x="5400004" y="2549442"/>
                  <a:ext cx="1837504" cy="1011283"/>
                  <a:chOff x="6362300" y="373244"/>
                  <a:chExt cx="1837504" cy="1011283"/>
                </a:xfrm>
              </p:grpSpPr>
              <p:sp>
                <p:nvSpPr>
                  <p:cNvPr id="67" name="직사각형 66"/>
                  <p:cNvSpPr/>
                  <p:nvPr/>
                </p:nvSpPr>
                <p:spPr bwMode="auto">
                  <a:xfrm>
                    <a:off x="6363052" y="392885"/>
                    <a:ext cx="1836000" cy="97200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 lim="800000"/>
                    <a:headEnd/>
                    <a:tailEnd/>
                  </a:ln>
                  <a:effectLst>
                    <a:outerShdw dist="35921" dir="2700000" algn="ctr" rotWithShape="0">
                      <a:schemeClr val="bg2">
                        <a:alpha val="50000"/>
                      </a:schemeClr>
                    </a:outerShdw>
                  </a:effectLst>
                </p:spPr>
                <p:txBody>
                  <a:bodyPr wrap="none"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pic>
                <p:nvPicPr>
                  <p:cNvPr id="68" name="Picture 5" descr="C:\Users\a00291\Desktop\a70cccb3_pano.jpg"/>
                  <p:cNvPicPr>
                    <a:picLocks noChangeArrowheads="1"/>
                  </p:cNvPicPr>
                  <p:nvPr/>
                </p:nvPicPr>
                <p:blipFill rotWithShape="1">
                  <a:blip r:embed="rId7" cstate="print">
                    <a:lum bright="1000" contrast="20000"/>
                  </a:blip>
                  <a:srcRect l="-2707" t="-8627" r="-3683" b="-7911"/>
                  <a:stretch/>
                </p:blipFill>
                <p:spPr bwMode="auto">
                  <a:xfrm>
                    <a:off x="6362300" y="373244"/>
                    <a:ext cx="1837504" cy="1011283"/>
                  </a:xfrm>
                  <a:prstGeom prst="rect">
                    <a:avLst/>
                  </a:prstGeom>
                  <a:ln>
                    <a:noFill/>
                  </a:ln>
                  <a:effectLst/>
                </p:spPr>
              </p:pic>
            </p:grpSp>
          </p:grpSp>
        </p:grpSp>
        <p:pic>
          <p:nvPicPr>
            <p:cNvPr id="48" name="그림 47" descr="Monitor Frame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939352" y="1496703"/>
              <a:ext cx="2756848" cy="2260625"/>
            </a:xfrm>
            <a:prstGeom prst="rect">
              <a:avLst/>
            </a:prstGeom>
          </p:spPr>
        </p:pic>
      </p:grpSp>
      <p:grpSp>
        <p:nvGrpSpPr>
          <p:cNvPr id="57" name="그룹 65"/>
          <p:cNvGrpSpPr/>
          <p:nvPr/>
        </p:nvGrpSpPr>
        <p:grpSpPr>
          <a:xfrm>
            <a:off x="3276600" y="3019135"/>
            <a:ext cx="849172" cy="822513"/>
            <a:chOff x="6275861" y="3143248"/>
            <a:chExt cx="975780" cy="942108"/>
          </a:xfrm>
        </p:grpSpPr>
        <p:grpSp>
          <p:nvGrpSpPr>
            <p:cNvPr id="58" name="그룹 33"/>
            <p:cNvGrpSpPr/>
            <p:nvPr/>
          </p:nvGrpSpPr>
          <p:grpSpPr>
            <a:xfrm>
              <a:off x="6275861" y="3143248"/>
              <a:ext cx="975780" cy="942108"/>
              <a:chOff x="2346771" y="2428868"/>
              <a:chExt cx="975780" cy="942108"/>
            </a:xfrm>
          </p:grpSpPr>
          <p:grpSp>
            <p:nvGrpSpPr>
              <p:cNvPr id="78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81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83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9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84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10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82" name="타원 81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80" name="TextBox 40"/>
              <p:cNvSpPr txBox="1"/>
              <p:nvPr/>
            </p:nvSpPr>
            <p:spPr>
              <a:xfrm>
                <a:off x="2346771" y="3001644"/>
                <a:ext cx="9757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77" name="TextBox 76"/>
            <p:cNvSpPr txBox="1"/>
            <p:nvPr/>
          </p:nvSpPr>
          <p:spPr>
            <a:xfrm>
              <a:off x="6484412" y="3340621"/>
              <a:ext cx="212274" cy="4230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ko-KR" alt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391925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000"/>
                            </p:stCondLst>
                            <p:childTnLst>
                              <p:par>
                                <p:cTn id="5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6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1" descr="C:\Users\Vatech\Desktop\image - Cop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208050"/>
            <a:ext cx="1764346" cy="4021180"/>
          </a:xfrm>
          <a:prstGeom prst="rect">
            <a:avLst/>
          </a:prstGeom>
          <a:noFill/>
        </p:spPr>
      </p:pic>
      <p:sp>
        <p:nvSpPr>
          <p:cNvPr id="36" name="TextBox 35"/>
          <p:cNvSpPr txBox="1"/>
          <p:nvPr/>
        </p:nvSpPr>
        <p:spPr>
          <a:xfrm>
            <a:off x="611188" y="304979"/>
            <a:ext cx="4433393" cy="423684"/>
          </a:xfrm>
          <a:prstGeom prst="roundRect">
            <a:avLst>
              <a:gd name="adj" fmla="val 35315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ea typeface="HY헤드라인M" pitchFamily="18" charset="-127"/>
                <a:cs typeface="Arial" pitchFamily="34" charset="0"/>
              </a:rPr>
              <a:t>Image Capture Procedure - TMJ Mode (1/6)</a:t>
            </a:r>
          </a:p>
        </p:txBody>
      </p:sp>
      <p:sp>
        <p:nvSpPr>
          <p:cNvPr id="37" name="직사각형 36"/>
          <p:cNvSpPr/>
          <p:nvPr/>
        </p:nvSpPr>
        <p:spPr>
          <a:xfrm>
            <a:off x="857224" y="751217"/>
            <a:ext cx="48577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① Click the buttons in the following order. </a:t>
            </a:r>
          </a:p>
          <a:p>
            <a:pPr algn="just"/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   • PANO -&gt; HD/Normal -&gt; TMJ LAT Open</a:t>
            </a:r>
          </a:p>
        </p:txBody>
      </p:sp>
      <p:grpSp>
        <p:nvGrpSpPr>
          <p:cNvPr id="3" name="그룹 33"/>
          <p:cNvGrpSpPr/>
          <p:nvPr/>
        </p:nvGrpSpPr>
        <p:grpSpPr>
          <a:xfrm>
            <a:off x="1857355" y="4535462"/>
            <a:ext cx="798745" cy="682630"/>
            <a:chOff x="2397441" y="2428868"/>
            <a:chExt cx="996647" cy="1000132"/>
          </a:xfrm>
        </p:grpSpPr>
        <p:grpSp>
          <p:nvGrpSpPr>
            <p:cNvPr id="4" name="그룹 67"/>
            <p:cNvGrpSpPr/>
            <p:nvPr/>
          </p:nvGrpSpPr>
          <p:grpSpPr>
            <a:xfrm>
              <a:off x="2428861" y="2428868"/>
              <a:ext cx="639747" cy="639748"/>
              <a:chOff x="4356598" y="3448242"/>
              <a:chExt cx="639747" cy="639748"/>
            </a:xfrm>
          </p:grpSpPr>
          <p:grpSp>
            <p:nvGrpSpPr>
              <p:cNvPr id="5" name="그룹 50"/>
              <p:cNvGrpSpPr/>
              <p:nvPr/>
            </p:nvGrpSpPr>
            <p:grpSpPr>
              <a:xfrm>
                <a:off x="4356598" y="3448242"/>
                <a:ext cx="639747" cy="639748"/>
                <a:chOff x="5429257" y="3214686"/>
                <a:chExt cx="639747" cy="639748"/>
              </a:xfrm>
            </p:grpSpPr>
            <p:pic>
              <p:nvPicPr>
                <p:cNvPr id="77" name="Picture 17" descr="C:\Users\a00291\Desktop\kligg.com\kligg256x256.png"/>
                <p:cNvPicPr>
                  <a:picLocks noChangeAspect="1" noChangeArrowheads="1"/>
                </p:cNvPicPr>
                <p:nvPr/>
              </p:nvPicPr>
              <p:blipFill>
                <a:blip r:embed="rId3" cstate="screen"/>
                <a:srcRect/>
                <a:stretch>
                  <a:fillRect/>
                </a:stretch>
              </p:blipFill>
              <p:spPr bwMode="auto">
                <a:xfrm>
                  <a:off x="5500694" y="3286124"/>
                  <a:ext cx="568310" cy="568310"/>
                </a:xfrm>
                <a:prstGeom prst="rect">
                  <a:avLst/>
                </a:prstGeom>
                <a:noFill/>
              </p:spPr>
            </p:pic>
            <p:pic>
              <p:nvPicPr>
                <p:cNvPr id="78" name="Picture 18" descr="C:\Users\a00291\Desktop\11949837831120231634mouse_pointer_wolfram_es_01_svg_med.png"/>
                <p:cNvPicPr>
                  <a:picLocks noChangeAspect="1" noChangeArrowheads="1"/>
                </p:cNvPicPr>
                <p:nvPr/>
              </p:nvPicPr>
              <p:blipFill>
                <a:blip r:embed="rId4" cstate="screen"/>
                <a:srcRect/>
                <a:stretch>
                  <a:fillRect/>
                </a:stretch>
              </p:blipFill>
              <p:spPr bwMode="auto">
                <a:xfrm>
                  <a:off x="5429257" y="3214686"/>
                  <a:ext cx="159318" cy="257695"/>
                </a:xfrm>
                <a:prstGeom prst="rect">
                  <a:avLst/>
                </a:prstGeom>
                <a:noFill/>
              </p:spPr>
            </p:pic>
          </p:grpSp>
          <p:sp>
            <p:nvSpPr>
              <p:cNvPr id="76" name="타원 75"/>
              <p:cNvSpPr/>
              <p:nvPr/>
            </p:nvSpPr>
            <p:spPr bwMode="auto">
              <a:xfrm>
                <a:off x="4670780" y="3589982"/>
                <a:ext cx="71438" cy="14287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>
                    <a:lumMod val="85000"/>
                    <a:lumOff val="15000"/>
                  </a:schemeClr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rtlCol="0" anchor="ctr"/>
              <a:lstStyle/>
              <a:p>
                <a:pPr algn="ctr"/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72" name="TextBox 40"/>
            <p:cNvSpPr txBox="1"/>
            <p:nvPr/>
          </p:nvSpPr>
          <p:spPr>
            <a:xfrm>
              <a:off x="2397441" y="2978071"/>
              <a:ext cx="996647" cy="4509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400" dirty="0" smtClean="0">
                  <a:solidFill>
                    <a:srgbClr val="C00000"/>
                  </a:solidFill>
                  <a:latin typeface="Arial Black" pitchFamily="34" charset="0"/>
                  <a:cs typeface="Arial" pitchFamily="34" charset="0"/>
                </a:rPr>
                <a:t>Click!!</a:t>
              </a:r>
              <a:endParaRPr lang="ko-KR" altLang="en-US" sz="1400" dirty="0">
                <a:solidFill>
                  <a:srgbClr val="C00000"/>
                </a:solidFill>
                <a:latin typeface="Arial Black" pitchFamily="34" charset="0"/>
                <a:cs typeface="Arial" pitchFamily="34" charset="0"/>
              </a:endParaRPr>
            </a:p>
          </p:txBody>
        </p:sp>
      </p:grpSp>
      <p:sp>
        <p:nvSpPr>
          <p:cNvPr id="95" name="직사각형 94"/>
          <p:cNvSpPr/>
          <p:nvPr/>
        </p:nvSpPr>
        <p:spPr>
          <a:xfrm>
            <a:off x="857224" y="5119610"/>
            <a:ext cx="4857784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② 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Click confirm and the device will move to the patient positioning mode.</a:t>
            </a:r>
          </a:p>
        </p:txBody>
      </p:sp>
      <p:grpSp>
        <p:nvGrpSpPr>
          <p:cNvPr id="54" name="그룹 53"/>
          <p:cNvGrpSpPr/>
          <p:nvPr/>
        </p:nvGrpSpPr>
        <p:grpSpPr>
          <a:xfrm>
            <a:off x="1094398" y="5386325"/>
            <a:ext cx="1834642" cy="1214422"/>
            <a:chOff x="1094398" y="5311894"/>
            <a:chExt cx="1834642" cy="1214422"/>
          </a:xfrm>
        </p:grpSpPr>
        <p:pic>
          <p:nvPicPr>
            <p:cNvPr id="39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094398" y="5311894"/>
              <a:ext cx="1834642" cy="66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8" name="그룹 33"/>
            <p:cNvGrpSpPr/>
            <p:nvPr/>
          </p:nvGrpSpPr>
          <p:grpSpPr>
            <a:xfrm>
              <a:off x="1857355" y="5843686"/>
              <a:ext cx="798745" cy="682630"/>
              <a:chOff x="2397441" y="2428868"/>
              <a:chExt cx="996647" cy="1000132"/>
            </a:xfrm>
          </p:grpSpPr>
          <p:grpSp>
            <p:nvGrpSpPr>
              <p:cNvPr id="9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10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101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3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102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4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100" name="타원 99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98" name="TextBox 40"/>
              <p:cNvSpPr txBox="1"/>
              <p:nvPr/>
            </p:nvSpPr>
            <p:spPr>
              <a:xfrm>
                <a:off x="2397441" y="2978071"/>
                <a:ext cx="996647" cy="4509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sz="1400" dirty="0" smtClean="0">
                    <a:solidFill>
                      <a:srgbClr val="C00000"/>
                    </a:solidFill>
                    <a:latin typeface="Arial Black" pitchFamily="34" charset="0"/>
                    <a:cs typeface="Arial" pitchFamily="34" charset="0"/>
                  </a:rPr>
                  <a:t>Click!!</a:t>
                </a:r>
                <a:endParaRPr lang="ko-KR" altLang="en-US" sz="1400" dirty="0">
                  <a:solidFill>
                    <a:srgbClr val="C00000"/>
                  </a:solidFill>
                  <a:latin typeface="Arial Black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53" name="그룹 52"/>
          <p:cNvGrpSpPr/>
          <p:nvPr/>
        </p:nvGrpSpPr>
        <p:grpSpPr>
          <a:xfrm>
            <a:off x="2051678" y="1249314"/>
            <a:ext cx="6175829" cy="3427436"/>
            <a:chOff x="2051678" y="1142984"/>
            <a:chExt cx="6175829" cy="3427436"/>
          </a:xfrm>
        </p:grpSpPr>
        <p:grpSp>
          <p:nvGrpSpPr>
            <p:cNvPr id="51" name="그룹 50"/>
            <p:cNvGrpSpPr/>
            <p:nvPr/>
          </p:nvGrpSpPr>
          <p:grpSpPr>
            <a:xfrm>
              <a:off x="2051678" y="1142984"/>
              <a:ext cx="6175829" cy="3427436"/>
              <a:chOff x="2051678" y="1142984"/>
              <a:chExt cx="6175829" cy="3427436"/>
            </a:xfrm>
          </p:grpSpPr>
          <p:sp>
            <p:nvSpPr>
              <p:cNvPr id="104" name="직사각형 103"/>
              <p:cNvSpPr/>
              <p:nvPr/>
            </p:nvSpPr>
            <p:spPr bwMode="auto">
              <a:xfrm>
                <a:off x="4000496" y="1643050"/>
                <a:ext cx="4214842" cy="2500330"/>
              </a:xfrm>
              <a:prstGeom prst="rect">
                <a:avLst/>
              </a:prstGeom>
              <a:solidFill>
                <a:schemeClr val="accent6">
                  <a:lumMod val="75000"/>
                  <a:alpha val="30000"/>
                </a:schemeClr>
              </a:solidFill>
              <a:ln w="3175">
                <a:noFill/>
                <a:miter lim="800000"/>
                <a:headEnd/>
                <a:tailEnd/>
              </a:ln>
              <a:effectLst/>
            </p:spPr>
            <p:txBody>
              <a:bodyPr wrap="none" rtlCol="0" anchor="ctr"/>
              <a:lstStyle/>
              <a:p>
                <a:pPr algn="ctr"/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103" name="직선 연결선 102"/>
              <p:cNvCxnSpPr/>
              <p:nvPr/>
            </p:nvCxnSpPr>
            <p:spPr>
              <a:xfrm rot="5400000" flipH="1" flipV="1">
                <a:off x="2286778" y="3356768"/>
                <a:ext cx="1355734" cy="1071570"/>
              </a:xfrm>
              <a:prstGeom prst="line">
                <a:avLst/>
              </a:prstGeom>
              <a:ln>
                <a:solidFill>
                  <a:schemeClr val="accent6">
                    <a:lumMod val="75000"/>
                    <a:alpha val="70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4" name="직사각형 123"/>
              <p:cNvSpPr/>
              <p:nvPr/>
            </p:nvSpPr>
            <p:spPr>
              <a:xfrm>
                <a:off x="3941227" y="1697554"/>
                <a:ext cx="4286280" cy="2308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9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Capture the image with the same procedures as TMJ PA Open/Close mode. </a:t>
                </a:r>
              </a:p>
            </p:txBody>
          </p:sp>
          <p:pic>
            <p:nvPicPr>
              <p:cNvPr id="57347" name="Picture 3"/>
              <p:cNvPicPr>
                <a:picLocks noChangeAspect="1" noChangeArrowheads="1"/>
              </p:cNvPicPr>
              <p:nvPr/>
            </p:nvPicPr>
            <p:blipFill>
              <a:blip r:embed="rId6" cstate="screen"/>
              <a:srcRect/>
              <a:stretch>
                <a:fillRect/>
              </a:stretch>
            </p:blipFill>
            <p:spPr bwMode="auto">
              <a:xfrm>
                <a:off x="4143371" y="1972944"/>
                <a:ext cx="1432148" cy="8896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57348" name="Picture 4"/>
              <p:cNvPicPr>
                <a:picLocks noChangeAspect="1" noChangeArrowheads="1"/>
              </p:cNvPicPr>
              <p:nvPr/>
            </p:nvPicPr>
            <p:blipFill>
              <a:blip r:embed="rId7" cstate="screen"/>
              <a:srcRect/>
              <a:stretch>
                <a:fillRect/>
              </a:stretch>
            </p:blipFill>
            <p:spPr bwMode="auto">
              <a:xfrm>
                <a:off x="5857884" y="1972944"/>
                <a:ext cx="1432148" cy="8896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49" name="Picture 3"/>
              <p:cNvPicPr>
                <a:picLocks noChangeAspect="1" noChangeArrowheads="1"/>
              </p:cNvPicPr>
              <p:nvPr/>
            </p:nvPicPr>
            <p:blipFill>
              <a:blip r:embed="rId8" cstate="screen"/>
              <a:srcRect/>
              <a:stretch>
                <a:fillRect/>
              </a:stretch>
            </p:blipFill>
            <p:spPr bwMode="auto">
              <a:xfrm>
                <a:off x="4313544" y="2991482"/>
                <a:ext cx="1120865" cy="5803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50" name="Picture 4"/>
              <p:cNvPicPr>
                <a:picLocks noChangeAspect="1" noChangeArrowheads="1"/>
              </p:cNvPicPr>
              <p:nvPr/>
            </p:nvPicPr>
            <p:blipFill>
              <a:blip r:embed="rId9" cstate="screen"/>
              <a:srcRect/>
              <a:stretch>
                <a:fillRect/>
              </a:stretch>
            </p:blipFill>
            <p:spPr bwMode="auto">
              <a:xfrm>
                <a:off x="6028056" y="2982890"/>
                <a:ext cx="1137122" cy="5889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cxnSp>
            <p:nvCxnSpPr>
              <p:cNvPr id="52" name="직선 연결선 51"/>
              <p:cNvCxnSpPr/>
              <p:nvPr/>
            </p:nvCxnSpPr>
            <p:spPr>
              <a:xfrm rot="10800000">
                <a:off x="3500431" y="3214686"/>
                <a:ext cx="504000" cy="1588"/>
              </a:xfrm>
              <a:prstGeom prst="line">
                <a:avLst/>
              </a:prstGeom>
              <a:ln>
                <a:solidFill>
                  <a:schemeClr val="accent6">
                    <a:lumMod val="75000"/>
                    <a:alpha val="7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직사각형 58"/>
              <p:cNvSpPr/>
              <p:nvPr/>
            </p:nvSpPr>
            <p:spPr>
              <a:xfrm>
                <a:off x="4000496" y="3592512"/>
                <a:ext cx="4143404" cy="5539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1000" b="1" dirty="0" smtClean="0">
                    <a:solidFill>
                      <a:schemeClr val="accent6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* After completion of image acquisition in the TMJ LAT Open mode,  the mode switches automatically to the TMJ LAT Close mode with the voice over instructions. </a:t>
                </a:r>
                <a:endParaRPr lang="en-US" altLang="ko-KR" sz="900" b="1" dirty="0" smtClean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" name="직사각형 39"/>
              <p:cNvSpPr/>
              <p:nvPr/>
            </p:nvSpPr>
            <p:spPr bwMode="auto">
              <a:xfrm>
                <a:off x="4000496" y="1142984"/>
                <a:ext cx="4214842" cy="428628"/>
              </a:xfrm>
              <a:prstGeom prst="rect">
                <a:avLst/>
              </a:prstGeom>
              <a:solidFill>
                <a:schemeClr val="accent6">
                  <a:lumMod val="75000"/>
                  <a:alpha val="30000"/>
                </a:schemeClr>
              </a:solidFill>
              <a:ln w="3175">
                <a:noFill/>
                <a:miter lim="800000"/>
                <a:headEnd/>
                <a:tailEnd/>
              </a:ln>
              <a:effectLst/>
            </p:spPr>
            <p:txBody>
              <a:bodyPr wrap="none" rtlCol="0" anchor="ctr"/>
              <a:lstStyle/>
              <a:p>
                <a:pPr algn="ctr"/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41" name="직선 연결선 40"/>
              <p:cNvCxnSpPr/>
              <p:nvPr/>
            </p:nvCxnSpPr>
            <p:spPr>
              <a:xfrm flipV="1">
                <a:off x="2051678" y="1342420"/>
                <a:ext cx="1948818" cy="540066"/>
              </a:xfrm>
              <a:prstGeom prst="line">
                <a:avLst/>
              </a:prstGeom>
              <a:ln>
                <a:solidFill>
                  <a:schemeClr val="accent6">
                    <a:lumMod val="75000"/>
                    <a:alpha val="70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2" name="직사각형 41"/>
            <p:cNvSpPr/>
            <p:nvPr/>
          </p:nvSpPr>
          <p:spPr>
            <a:xfrm>
              <a:off x="4033834" y="1160914"/>
              <a:ext cx="418150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buFontTx/>
                <a:buChar char="-"/>
              </a:pPr>
              <a:r>
                <a:rPr lang="en-US" altLang="ko-KR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UHD : High resolution image </a:t>
              </a:r>
              <a:r>
                <a:rPr lang="ko-KR" altLang="en-US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ko-KR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- HD : High Definition Image</a:t>
              </a:r>
              <a:r>
                <a:rPr lang="ko-KR" altLang="en-US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  </a:t>
              </a:r>
              <a:endParaRPr lang="en-US" altLang="ko-KR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  <a:p>
              <a:pPr algn="just">
                <a:buFontTx/>
                <a:buChar char="-"/>
              </a:pPr>
              <a:r>
                <a:rPr lang="en-US" altLang="ko-KR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Normal : Normal Image</a:t>
              </a: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6546814" y="0"/>
            <a:ext cx="2597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Panorama Acquisition</a:t>
            </a:r>
            <a:endParaRPr lang="ko-KR" altLang="en-US" b="1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8" name="그룹 37"/>
          <p:cNvGrpSpPr/>
          <p:nvPr/>
        </p:nvGrpSpPr>
        <p:grpSpPr>
          <a:xfrm>
            <a:off x="7858148" y="6488692"/>
            <a:ext cx="1213034" cy="369332"/>
            <a:chOff x="383284" y="4870823"/>
            <a:chExt cx="1213034" cy="369332"/>
          </a:xfrm>
        </p:grpSpPr>
        <p:sp>
          <p:nvSpPr>
            <p:cNvPr id="45" name="줄무늬가 있는 오른쪽 화살표 44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1897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000"/>
                            </p:stCondLst>
                            <p:childTnLst>
                              <p:par>
                                <p:cTn id="4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9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611188" y="304979"/>
            <a:ext cx="4433393" cy="423684"/>
          </a:xfrm>
          <a:prstGeom prst="roundRect">
            <a:avLst>
              <a:gd name="adj" fmla="val 35315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Image Capture Procedure - TMJ Mode (2/6)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546814" y="0"/>
            <a:ext cx="2597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Panorama Acquisition</a:t>
            </a:r>
            <a:endParaRPr lang="ko-KR" altLang="en-US" b="1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5" name="그룹 24"/>
          <p:cNvGrpSpPr/>
          <p:nvPr/>
        </p:nvGrpSpPr>
        <p:grpSpPr>
          <a:xfrm>
            <a:off x="695142" y="894912"/>
            <a:ext cx="6734378" cy="4537263"/>
            <a:chOff x="695142" y="894912"/>
            <a:chExt cx="6734378" cy="4537263"/>
          </a:xfrm>
        </p:grpSpPr>
        <p:pic>
          <p:nvPicPr>
            <p:cNvPr id="75779" name="Picture 3" descr="E:\V Back up\manual\Product Image\PaX-i3D Green\PaX-i3D Green\컨텐츠\통합 바이트 자세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1797" y="1412777"/>
              <a:ext cx="2100533" cy="14557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직사각형 36"/>
            <p:cNvSpPr/>
            <p:nvPr/>
          </p:nvSpPr>
          <p:spPr>
            <a:xfrm>
              <a:off x="971600" y="894912"/>
              <a:ext cx="6457920" cy="3000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③ </a:t>
              </a: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Mount the TMJ(Sinus) bite block on the Chinrest and position the patient like the following image.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428728" y="3120094"/>
              <a:ext cx="25717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Chin Support:</a:t>
              </a:r>
            </a:p>
            <a:p>
              <a:r>
                <a:rPr lang="en-US" altLang="ko-KR" sz="1400" b="1" dirty="0" smtClean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TMJ, Sinus &amp; Edentulous</a:t>
              </a:r>
            </a:p>
          </p:txBody>
        </p:sp>
        <p:grpSp>
          <p:nvGrpSpPr>
            <p:cNvPr id="4" name="그룹 125"/>
            <p:cNvGrpSpPr/>
            <p:nvPr/>
          </p:nvGrpSpPr>
          <p:grpSpPr>
            <a:xfrm>
              <a:off x="695142" y="3927605"/>
              <a:ext cx="4324692" cy="1001593"/>
              <a:chOff x="4000495" y="2501098"/>
              <a:chExt cx="4324692" cy="1001593"/>
            </a:xfrm>
          </p:grpSpPr>
          <p:sp>
            <p:nvSpPr>
              <p:cNvPr id="53" name="직사각형 52"/>
              <p:cNvSpPr/>
              <p:nvPr/>
            </p:nvSpPr>
            <p:spPr bwMode="auto">
              <a:xfrm>
                <a:off x="4000495" y="2501098"/>
                <a:ext cx="4234048" cy="1001593"/>
              </a:xfrm>
              <a:prstGeom prst="rect">
                <a:avLst/>
              </a:prstGeom>
              <a:solidFill>
                <a:schemeClr val="accent6">
                  <a:lumMod val="75000"/>
                  <a:alpha val="30000"/>
                </a:schemeClr>
              </a:solidFill>
              <a:ln w="3175">
                <a:noFill/>
                <a:miter lim="800000"/>
                <a:headEnd/>
                <a:tailEnd/>
              </a:ln>
              <a:effectLst/>
            </p:spPr>
            <p:txBody>
              <a:bodyPr wrap="none" rtlCol="0" anchor="ctr"/>
              <a:lstStyle/>
              <a:p>
                <a:pPr algn="ctr"/>
                <a:endParaRPr lang="ko-KR" altLang="en-US" sz="16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6" name="직사각형 55"/>
              <p:cNvSpPr/>
              <p:nvPr/>
            </p:nvSpPr>
            <p:spPr>
              <a:xfrm>
                <a:off x="4019701" y="2557063"/>
                <a:ext cx="4305486" cy="8540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ko-KR" sz="11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Mid-</a:t>
                </a:r>
                <a:r>
                  <a:rPr lang="en-US" altLang="ko-KR" sz="1100" b="1" dirty="0" err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sagittal</a:t>
                </a:r>
                <a:r>
                  <a:rPr lang="en-US" altLang="ko-KR" sz="11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Plane Laser Beam : Middle of the patient’s face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ko-KR" sz="11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Frankfurt Plane Laser Beam</a:t>
                </a:r>
                <a:r>
                  <a:rPr lang="ko-KR" altLang="en-US" sz="11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altLang="ko-KR" sz="11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: On the Frankfurt line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ko-KR" sz="11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Canine Laser Beam : End of the lip line</a:t>
                </a:r>
              </a:p>
            </p:txBody>
          </p:sp>
        </p:grpSp>
        <p:grpSp>
          <p:nvGrpSpPr>
            <p:cNvPr id="20" name="그룹 19"/>
            <p:cNvGrpSpPr/>
            <p:nvPr/>
          </p:nvGrpSpPr>
          <p:grpSpPr>
            <a:xfrm>
              <a:off x="1357290" y="1228215"/>
              <a:ext cx="1785950" cy="1840928"/>
              <a:chOff x="6847481" y="3441024"/>
              <a:chExt cx="1051161" cy="1083519"/>
            </a:xfrm>
          </p:grpSpPr>
          <p:sp>
            <p:nvSpPr>
              <p:cNvPr id="22" name="모서리가 둥근 직사각형 21"/>
              <p:cNvSpPr/>
              <p:nvPr/>
            </p:nvSpPr>
            <p:spPr bwMode="auto">
              <a:xfrm>
                <a:off x="6847481" y="3473382"/>
                <a:ext cx="1051161" cy="1051161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chemeClr val="accent6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rtlCol="0" anchor="ctr"/>
              <a:lstStyle/>
              <a:p>
                <a:pPr algn="ctr"/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23" name="Picture 4" descr="D:\00. 기술지원팀 140901\Product Image\Latest\PaX-i3D Green\컨텐츠 작업\Green Complex bite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996820" y="3441024"/>
                <a:ext cx="752481" cy="1066236"/>
              </a:xfrm>
              <a:prstGeom prst="rect">
                <a:avLst/>
              </a:prstGeom>
              <a:noFill/>
            </p:spPr>
          </p:pic>
        </p:grpSp>
        <p:pic>
          <p:nvPicPr>
            <p:cNvPr id="75780" name="Picture 4" descr="E:\V Back up\manual\Product Image\PaX-i3D Green\PaX-i3D Green\컨텐츠\통합 바이트 자세_1.png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089057" y="3659228"/>
              <a:ext cx="1972186" cy="17139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직사각형 25"/>
            <p:cNvSpPr/>
            <p:nvPr/>
          </p:nvSpPr>
          <p:spPr>
            <a:xfrm>
              <a:off x="5666829" y="2806636"/>
              <a:ext cx="646268" cy="3000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ko-KR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Open</a:t>
              </a:r>
            </a:p>
          </p:txBody>
        </p:sp>
        <p:sp>
          <p:nvSpPr>
            <p:cNvPr id="27" name="직사각형 26"/>
            <p:cNvSpPr/>
            <p:nvPr/>
          </p:nvSpPr>
          <p:spPr>
            <a:xfrm>
              <a:off x="5666829" y="5132093"/>
              <a:ext cx="646268" cy="3000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ko-KR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Close</a:t>
              </a:r>
            </a:p>
          </p:txBody>
        </p:sp>
      </p:grpSp>
      <p:grpSp>
        <p:nvGrpSpPr>
          <p:cNvPr id="18" name="그룹 37"/>
          <p:cNvGrpSpPr/>
          <p:nvPr/>
        </p:nvGrpSpPr>
        <p:grpSpPr>
          <a:xfrm>
            <a:off x="7858148" y="6488692"/>
            <a:ext cx="1213034" cy="369332"/>
            <a:chOff x="383284" y="4870823"/>
            <a:chExt cx="1213034" cy="369332"/>
          </a:xfrm>
        </p:grpSpPr>
        <p:sp>
          <p:nvSpPr>
            <p:cNvPr id="19" name="줄무늬가 있는 오른쪽 화살표 18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500"/>
                            </p:stCondLst>
                            <p:childTnLst>
                              <p:par>
                                <p:cTn id="2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611188" y="304979"/>
            <a:ext cx="4433393" cy="423684"/>
          </a:xfrm>
          <a:prstGeom prst="roundRect">
            <a:avLst>
              <a:gd name="adj" fmla="val 35315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Image Capture Procedure - TMJ Mode (3/6)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546814" y="0"/>
            <a:ext cx="2597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Panorama Acquisition</a:t>
            </a:r>
            <a:endParaRPr lang="ko-KR" altLang="en-US" b="1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직사각형 37"/>
          <p:cNvSpPr/>
          <p:nvPr/>
        </p:nvSpPr>
        <p:spPr>
          <a:xfrm>
            <a:off x="971600" y="926138"/>
            <a:ext cx="50482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④ </a:t>
            </a:r>
            <a:r>
              <a:rPr lang="en-US" altLang="ko-KR" sz="1000" dirty="0" smtClean="0">
                <a:latin typeface="Arial" pitchFamily="34" charset="0"/>
                <a:cs typeface="Arial" pitchFamily="34" charset="0"/>
              </a:rPr>
              <a:t>Fix the patient’s head with the temple support, so there is no movement. </a:t>
            </a:r>
            <a:endParaRPr lang="en-US" altLang="ko-KR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직사각형 33"/>
          <p:cNvSpPr/>
          <p:nvPr/>
        </p:nvSpPr>
        <p:spPr>
          <a:xfrm>
            <a:off x="967151" y="3143248"/>
            <a:ext cx="681344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⑤ 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Check the Mid-</a:t>
            </a:r>
            <a:r>
              <a:rPr lang="en-US" altLang="ko-KR" sz="1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sagittal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plane laser beam, Frankfurt plane laser beam and the Canine laser beam again.</a:t>
            </a:r>
            <a:endParaRPr lang="en-US" altLang="ko-KR" sz="10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" name="그룹 6"/>
          <p:cNvGrpSpPr/>
          <p:nvPr/>
        </p:nvGrpSpPr>
        <p:grpSpPr>
          <a:xfrm>
            <a:off x="1220351" y="3357562"/>
            <a:ext cx="5835869" cy="1211114"/>
            <a:chOff x="1220352" y="3357562"/>
            <a:chExt cx="4923284" cy="1211114"/>
          </a:xfrm>
        </p:grpSpPr>
        <p:sp>
          <p:nvSpPr>
            <p:cNvPr id="19" name="직사각형 18"/>
            <p:cNvSpPr/>
            <p:nvPr/>
          </p:nvSpPr>
          <p:spPr>
            <a:xfrm>
              <a:off x="1331640" y="3553013"/>
              <a:ext cx="4811996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altLang="ko-K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Close eyes and remain still until the scanning is completed.</a:t>
              </a:r>
            </a:p>
            <a:p>
              <a:pPr marL="171450" indent="-1714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altLang="ko-K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Keep your mouth wide open until the capturing is completed. </a:t>
              </a:r>
            </a:p>
            <a:p>
              <a:pPr marL="171450" indent="-1714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altLang="ko-K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Notify the patient in advance that the capturing will be done twice (Open/Close)</a:t>
              </a:r>
            </a:p>
            <a:p>
              <a:pPr marL="171450" indent="-1714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altLang="ko-K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Image capturing will begin. </a:t>
              </a:r>
            </a:p>
          </p:txBody>
        </p:sp>
        <p:sp>
          <p:nvSpPr>
            <p:cNvPr id="20" name="직사각형 19"/>
            <p:cNvSpPr/>
            <p:nvPr/>
          </p:nvSpPr>
          <p:spPr>
            <a:xfrm>
              <a:off x="1220352" y="3357562"/>
              <a:ext cx="3637400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Inform the patient of the following instructions:</a:t>
              </a:r>
              <a:endParaRPr lang="en-US" altLang="ko-KR" sz="10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8" name="직사각형 27"/>
          <p:cNvSpPr/>
          <p:nvPr/>
        </p:nvSpPr>
        <p:spPr>
          <a:xfrm>
            <a:off x="970441" y="4756009"/>
            <a:ext cx="4487808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⑥ 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Click READY from the capture software.</a:t>
            </a:r>
          </a:p>
        </p:txBody>
      </p:sp>
      <p:grpSp>
        <p:nvGrpSpPr>
          <p:cNvPr id="8" name="그룹 7"/>
          <p:cNvGrpSpPr/>
          <p:nvPr/>
        </p:nvGrpSpPr>
        <p:grpSpPr>
          <a:xfrm>
            <a:off x="1243984" y="5043169"/>
            <a:ext cx="2325421" cy="1171913"/>
            <a:chOff x="1243984" y="5043169"/>
            <a:chExt cx="2325421" cy="1171913"/>
          </a:xfrm>
        </p:grpSpPr>
        <p:pic>
          <p:nvPicPr>
            <p:cNvPr id="24" name="그림 23"/>
            <p:cNvPicPr>
              <a:picLocks noChangeAspect="1"/>
            </p:cNvPicPr>
            <p:nvPr/>
          </p:nvPicPr>
          <p:blipFill rotWithShape="1">
            <a:blip r:embed="rId2" cstate="print"/>
            <a:srcRect/>
            <a:stretch/>
          </p:blipFill>
          <p:spPr>
            <a:xfrm>
              <a:off x="1243984" y="5043169"/>
              <a:ext cx="1764184" cy="623701"/>
            </a:xfrm>
            <a:prstGeom prst="rect">
              <a:avLst/>
            </a:prstGeom>
          </p:spPr>
        </p:pic>
        <p:grpSp>
          <p:nvGrpSpPr>
            <p:cNvPr id="3" name="그룹 33"/>
            <p:cNvGrpSpPr/>
            <p:nvPr/>
          </p:nvGrpSpPr>
          <p:grpSpPr>
            <a:xfrm>
              <a:off x="2770660" y="5532450"/>
              <a:ext cx="798745" cy="682632"/>
              <a:chOff x="2397441" y="2932061"/>
              <a:chExt cx="935763" cy="1000135"/>
            </a:xfrm>
          </p:grpSpPr>
          <p:grpSp>
            <p:nvGrpSpPr>
              <p:cNvPr id="4" name="그룹 67"/>
              <p:cNvGrpSpPr/>
              <p:nvPr/>
            </p:nvGrpSpPr>
            <p:grpSpPr>
              <a:xfrm>
                <a:off x="2428860" y="2932061"/>
                <a:ext cx="639748" cy="639751"/>
                <a:chOff x="4356597" y="3951435"/>
                <a:chExt cx="639748" cy="639751"/>
              </a:xfrm>
            </p:grpSpPr>
            <p:grpSp>
              <p:nvGrpSpPr>
                <p:cNvPr id="5" name="그룹 50"/>
                <p:cNvGrpSpPr/>
                <p:nvPr/>
              </p:nvGrpSpPr>
              <p:grpSpPr>
                <a:xfrm>
                  <a:off x="4356597" y="3951435"/>
                  <a:ext cx="639748" cy="639751"/>
                  <a:chOff x="5429256" y="3717879"/>
                  <a:chExt cx="639748" cy="639751"/>
                </a:xfrm>
              </p:grpSpPr>
              <p:pic>
                <p:nvPicPr>
                  <p:cNvPr id="39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3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789319"/>
                    <a:ext cx="568310" cy="568311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40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4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717879"/>
                    <a:ext cx="159318" cy="257695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37" name="타원 36"/>
                <p:cNvSpPr/>
                <p:nvPr/>
              </p:nvSpPr>
              <p:spPr bwMode="auto">
                <a:xfrm>
                  <a:off x="4670780" y="4093175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32" name="TextBox 31"/>
              <p:cNvSpPr txBox="1"/>
              <p:nvPr/>
            </p:nvSpPr>
            <p:spPr>
              <a:xfrm>
                <a:off x="2397441" y="3481267"/>
                <a:ext cx="935763" cy="4509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sz="1400" dirty="0" smtClean="0">
                    <a:solidFill>
                      <a:srgbClr val="C00000"/>
                    </a:solidFill>
                    <a:latin typeface="Arial Black" pitchFamily="34" charset="0"/>
                    <a:cs typeface="Arial" pitchFamily="34" charset="0"/>
                  </a:rPr>
                  <a:t>Click!!</a:t>
                </a:r>
                <a:endParaRPr lang="ko-KR" altLang="en-US" sz="1400" dirty="0">
                  <a:solidFill>
                    <a:srgbClr val="C00000"/>
                  </a:solidFill>
                  <a:latin typeface="Arial Black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6" name="그룹 5"/>
          <p:cNvGrpSpPr/>
          <p:nvPr/>
        </p:nvGrpSpPr>
        <p:grpSpPr>
          <a:xfrm>
            <a:off x="1714260" y="1141614"/>
            <a:ext cx="4238264" cy="1759630"/>
            <a:chOff x="1714260" y="1141614"/>
            <a:chExt cx="4238264" cy="1759630"/>
          </a:xfrm>
        </p:grpSpPr>
        <p:pic>
          <p:nvPicPr>
            <p:cNvPr id="47" name="Picture 3" descr="E:\V Back up\manual\Product Image\PaX-i3D Green\PaX-i3D Green\컨텐츠\Temple W.pn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9352" y="1141614"/>
              <a:ext cx="1453172" cy="1759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갈매기형 수장 29"/>
            <p:cNvSpPr/>
            <p:nvPr/>
          </p:nvSpPr>
          <p:spPr bwMode="auto">
            <a:xfrm>
              <a:off x="3462250" y="1919112"/>
              <a:ext cx="214314" cy="285752"/>
            </a:xfrm>
            <a:prstGeom prst="chevron">
              <a:avLst/>
            </a:prstGeom>
            <a:gradFill flip="none" rotWithShape="1">
              <a:gsLst>
                <a:gs pos="0">
                  <a:schemeClr val="tx1">
                    <a:tint val="66000"/>
                    <a:satMod val="160000"/>
                  </a:schemeClr>
                </a:gs>
                <a:gs pos="50000">
                  <a:schemeClr val="tx1">
                    <a:tint val="44500"/>
                    <a:satMod val="160000"/>
                  </a:schemeClr>
                </a:gs>
                <a:gs pos="100000">
                  <a:schemeClr val="tx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줄무늬가 있는 오른쪽 화살표 20"/>
            <p:cNvSpPr/>
            <p:nvPr/>
          </p:nvSpPr>
          <p:spPr bwMode="auto">
            <a:xfrm rot="10800000">
              <a:off x="5044202" y="1689734"/>
              <a:ext cx="275537" cy="158988"/>
            </a:xfrm>
            <a:prstGeom prst="stripedRightArrow">
              <a:avLst/>
            </a:prstGeom>
            <a:solidFill>
              <a:srgbClr val="C00000">
                <a:alpha val="69000"/>
              </a:srgbClr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줄무늬가 있는 오른쪽 화살표 21"/>
            <p:cNvSpPr/>
            <p:nvPr/>
          </p:nvSpPr>
          <p:spPr bwMode="auto">
            <a:xfrm>
              <a:off x="5572104" y="1689733"/>
              <a:ext cx="275537" cy="158988"/>
            </a:xfrm>
            <a:prstGeom prst="stripedRightArrow">
              <a:avLst/>
            </a:prstGeom>
            <a:solidFill>
              <a:srgbClr val="C00000">
                <a:alpha val="69000"/>
              </a:srgbClr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46" name="Picture 2" descr="E:\V Back up\manual\Product Image\PaX-i3D Green\PaX-i3D Green\컨텐츠\Temple S.pn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4110" y="1141614"/>
              <a:ext cx="1453172" cy="1759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2"/>
            <p:cNvPicPr>
              <a:picLocks noChangeAspect="1" noChangeArrowheads="1"/>
            </p:cNvPicPr>
            <p:nvPr/>
          </p:nvPicPr>
          <p:blipFill rotWithShape="1">
            <a:blip r:embed="rId7" cstate="screen"/>
            <a:srcRect/>
            <a:stretch/>
          </p:blipFill>
          <p:spPr bwMode="auto">
            <a:xfrm>
              <a:off x="4478500" y="1539517"/>
              <a:ext cx="415496" cy="4787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9" name="Picture 2"/>
            <p:cNvPicPr>
              <a:picLocks noChangeAspect="1" noChangeArrowheads="1"/>
            </p:cNvPicPr>
            <p:nvPr/>
          </p:nvPicPr>
          <p:blipFill rotWithShape="1">
            <a:blip r:embed="rId8" cstate="screen"/>
            <a:srcRect/>
            <a:stretch/>
          </p:blipFill>
          <p:spPr bwMode="auto">
            <a:xfrm>
              <a:off x="1714260" y="1562028"/>
              <a:ext cx="393298" cy="4787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26" name="그룹 37"/>
          <p:cNvGrpSpPr/>
          <p:nvPr/>
        </p:nvGrpSpPr>
        <p:grpSpPr>
          <a:xfrm>
            <a:off x="7858148" y="6488692"/>
            <a:ext cx="1213034" cy="369332"/>
            <a:chOff x="383284" y="4870823"/>
            <a:chExt cx="1213034" cy="369332"/>
          </a:xfrm>
        </p:grpSpPr>
        <p:sp>
          <p:nvSpPr>
            <p:cNvPr id="27" name="줄무늬가 있는 오른쪽 화살표 26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720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0"/>
                            </p:stCondLst>
                            <p:childTnLst>
                              <p:par>
                                <p:cTn id="4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000"/>
                            </p:stCondLst>
                            <p:childTnLst>
                              <p:par>
                                <p:cTn id="4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4" grpId="0"/>
      <p:bldP spid="2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Box 52"/>
          <p:cNvSpPr txBox="1"/>
          <p:nvPr/>
        </p:nvSpPr>
        <p:spPr>
          <a:xfrm>
            <a:off x="611188" y="304979"/>
            <a:ext cx="4433393" cy="423684"/>
          </a:xfrm>
          <a:prstGeom prst="roundRect">
            <a:avLst>
              <a:gd name="adj" fmla="val 35315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Image Capture Procedure - TMJ Mode (4/6)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6546814" y="0"/>
            <a:ext cx="2597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Panorama Acquisition</a:t>
            </a:r>
            <a:endParaRPr lang="ko-KR" altLang="en-US" b="1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970440" y="844853"/>
            <a:ext cx="725916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⑦ 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Proceed image capturing by pressing the exposure switch, as shown in the instructions in the Guidance Message Window.</a:t>
            </a:r>
          </a:p>
        </p:txBody>
      </p:sp>
      <p:grpSp>
        <p:nvGrpSpPr>
          <p:cNvPr id="81" name="그룹 80"/>
          <p:cNvGrpSpPr/>
          <p:nvPr/>
        </p:nvGrpSpPr>
        <p:grpSpPr>
          <a:xfrm>
            <a:off x="1071538" y="3304412"/>
            <a:ext cx="2972964" cy="3044402"/>
            <a:chOff x="1071538" y="3304412"/>
            <a:chExt cx="2972964" cy="3044402"/>
          </a:xfrm>
        </p:grpSpPr>
        <p:grpSp>
          <p:nvGrpSpPr>
            <p:cNvPr id="57" name="그룹 56"/>
            <p:cNvGrpSpPr/>
            <p:nvPr/>
          </p:nvGrpSpPr>
          <p:grpSpPr>
            <a:xfrm>
              <a:off x="1085075" y="3304412"/>
              <a:ext cx="2258480" cy="1854306"/>
              <a:chOff x="1085075" y="3304412"/>
              <a:chExt cx="2258480" cy="1854306"/>
            </a:xfrm>
          </p:grpSpPr>
          <p:grpSp>
            <p:nvGrpSpPr>
              <p:cNvPr id="6" name="그룹 80"/>
              <p:cNvGrpSpPr/>
              <p:nvPr/>
            </p:nvGrpSpPr>
            <p:grpSpPr>
              <a:xfrm>
                <a:off x="1085075" y="3304412"/>
                <a:ext cx="2258480" cy="1854306"/>
                <a:chOff x="1142976" y="3500438"/>
                <a:chExt cx="2258480" cy="1854306"/>
              </a:xfrm>
            </p:grpSpPr>
            <p:pic>
              <p:nvPicPr>
                <p:cNvPr id="74" name="Picture 3" descr="D:\02. 업무\2014년\02. 전략과제\13. EM 동영상\montor.png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1142976" y="3500438"/>
                  <a:ext cx="2258480" cy="1854306"/>
                </a:xfrm>
                <a:prstGeom prst="rect">
                  <a:avLst/>
                </a:prstGeom>
                <a:noFill/>
              </p:spPr>
            </p:pic>
            <p:pic>
              <p:nvPicPr>
                <p:cNvPr id="59398" name="Picture 6"/>
                <p:cNvPicPr>
                  <a:picLocks noChangeAspect="1" noChangeArrowheads="1"/>
                </p:cNvPicPr>
                <p:nvPr/>
              </p:nvPicPr>
              <p:blipFill>
                <a:blip r:embed="rId3" cstate="screen"/>
                <a:srcRect/>
                <a:stretch>
                  <a:fillRect/>
                </a:stretch>
              </p:blipFill>
              <p:spPr bwMode="auto">
                <a:xfrm>
                  <a:off x="1357290" y="3661744"/>
                  <a:ext cx="1836000" cy="11750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</p:grpSp>
          <p:pic>
            <p:nvPicPr>
              <p:cNvPr id="57346" name="Picture 2"/>
              <p:cNvPicPr>
                <a:picLocks noChangeAspect="1" noChangeArrowheads="1"/>
              </p:cNvPicPr>
              <p:nvPr/>
            </p:nvPicPr>
            <p:blipFill>
              <a:blip r:embed="rId4" cstate="screen"/>
              <a:srcRect/>
              <a:stretch>
                <a:fillRect/>
              </a:stretch>
            </p:blipFill>
            <p:spPr bwMode="auto">
              <a:xfrm>
                <a:off x="2800173" y="3500438"/>
                <a:ext cx="326854" cy="982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sp>
          <p:nvSpPr>
            <p:cNvPr id="82" name="갈매기형 수장 81"/>
            <p:cNvSpPr/>
            <p:nvPr/>
          </p:nvSpPr>
          <p:spPr bwMode="auto">
            <a:xfrm>
              <a:off x="3830188" y="4090230"/>
              <a:ext cx="214314" cy="285752"/>
            </a:xfrm>
            <a:prstGeom prst="chevron">
              <a:avLst/>
            </a:prstGeom>
            <a:gradFill flip="none" rotWithShape="1">
              <a:gsLst>
                <a:gs pos="0">
                  <a:schemeClr val="tx1">
                    <a:tint val="66000"/>
                    <a:satMod val="160000"/>
                  </a:schemeClr>
                </a:gs>
                <a:gs pos="50000">
                  <a:schemeClr val="tx1">
                    <a:tint val="44500"/>
                    <a:satMod val="160000"/>
                  </a:schemeClr>
                </a:gs>
                <a:gs pos="100000">
                  <a:schemeClr val="tx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scene3d>
              <a:camera prst="orthographicFront">
                <a:rot lat="0" lon="0" rev="10800000"/>
              </a:camera>
              <a:lightRig rig="threePt" dir="t"/>
            </a:scene3d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8" name="그룹 54"/>
            <p:cNvGrpSpPr/>
            <p:nvPr/>
          </p:nvGrpSpPr>
          <p:grpSpPr>
            <a:xfrm>
              <a:off x="1071538" y="5161800"/>
              <a:ext cx="2143140" cy="1187014"/>
              <a:chOff x="1071538" y="5161800"/>
              <a:chExt cx="2143140" cy="1187014"/>
            </a:xfrm>
          </p:grpSpPr>
          <p:sp>
            <p:nvSpPr>
              <p:cNvPr id="120" name="직사각형 119"/>
              <p:cNvSpPr/>
              <p:nvPr/>
            </p:nvSpPr>
            <p:spPr bwMode="auto">
              <a:xfrm>
                <a:off x="1071538" y="5161800"/>
                <a:ext cx="2143140" cy="1115712"/>
              </a:xfrm>
              <a:prstGeom prst="rect">
                <a:avLst/>
              </a:prstGeom>
              <a:solidFill>
                <a:schemeClr val="accent6">
                  <a:lumMod val="75000"/>
                  <a:alpha val="30000"/>
                </a:schemeClr>
              </a:solidFill>
              <a:ln w="3175">
                <a:noFill/>
                <a:miter lim="800000"/>
                <a:headEnd/>
                <a:tailEnd/>
              </a:ln>
              <a:effectLst/>
            </p:spPr>
            <p:txBody>
              <a:bodyPr wrap="none" rtlCol="0" anchor="ctr"/>
              <a:lstStyle/>
              <a:p>
                <a:pPr algn="ctr"/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51" name="Picture 3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237160" y="5234000"/>
                <a:ext cx="1834642" cy="666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grpSp>
            <p:nvGrpSpPr>
              <p:cNvPr id="9" name="그룹 33"/>
              <p:cNvGrpSpPr/>
              <p:nvPr/>
            </p:nvGrpSpPr>
            <p:grpSpPr>
              <a:xfrm>
                <a:off x="1844427" y="5666184"/>
                <a:ext cx="779509" cy="682630"/>
                <a:chOff x="2397441" y="2428868"/>
                <a:chExt cx="913227" cy="1000132"/>
              </a:xfrm>
            </p:grpSpPr>
            <p:grpSp>
              <p:nvGrpSpPr>
                <p:cNvPr id="10" name="그룹 67"/>
                <p:cNvGrpSpPr/>
                <p:nvPr/>
              </p:nvGrpSpPr>
              <p:grpSpPr>
                <a:xfrm>
                  <a:off x="2428860" y="2428868"/>
                  <a:ext cx="639748" cy="639748"/>
                  <a:chOff x="4356597" y="3448242"/>
                  <a:chExt cx="639748" cy="639748"/>
                </a:xfrm>
              </p:grpSpPr>
              <p:grpSp>
                <p:nvGrpSpPr>
                  <p:cNvPr id="11" name="그룹 50"/>
                  <p:cNvGrpSpPr/>
                  <p:nvPr/>
                </p:nvGrpSpPr>
                <p:grpSpPr>
                  <a:xfrm>
                    <a:off x="4356597" y="3448242"/>
                    <a:ext cx="639748" cy="639748"/>
                    <a:chOff x="5429256" y="3214686"/>
                    <a:chExt cx="639748" cy="639748"/>
                  </a:xfrm>
                </p:grpSpPr>
                <p:pic>
                  <p:nvPicPr>
                    <p:cNvPr id="118" name="Picture 17" descr="C:\Users\a00291\Desktop\kligg.com\kligg256x256.png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6" cstate="screen"/>
                    <a:srcRect/>
                    <a:stretch>
                      <a:fillRect/>
                    </a:stretch>
                  </p:blipFill>
                  <p:spPr bwMode="auto">
                    <a:xfrm>
                      <a:off x="5500694" y="3286124"/>
                      <a:ext cx="568310" cy="568310"/>
                    </a:xfrm>
                    <a:prstGeom prst="rect">
                      <a:avLst/>
                    </a:prstGeom>
                    <a:noFill/>
                  </p:spPr>
                </p:pic>
                <p:pic>
                  <p:nvPicPr>
                    <p:cNvPr id="119" name="Picture 18" descr="C:\Users\a00291\Desktop\11949837831120231634mouse_pointer_wolfram_es_01_svg_med.png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7" cstate="screen"/>
                    <a:srcRect/>
                    <a:stretch>
                      <a:fillRect/>
                    </a:stretch>
                  </p:blipFill>
                  <p:spPr bwMode="auto">
                    <a:xfrm>
                      <a:off x="5429256" y="3214686"/>
                      <a:ext cx="159318" cy="257694"/>
                    </a:xfrm>
                    <a:prstGeom prst="rect">
                      <a:avLst/>
                    </a:prstGeom>
                    <a:noFill/>
                  </p:spPr>
                </p:pic>
              </p:grpSp>
              <p:sp>
                <p:nvSpPr>
                  <p:cNvPr id="117" name="타원 116"/>
                  <p:cNvSpPr/>
                  <p:nvPr/>
                </p:nvSpPr>
                <p:spPr bwMode="auto">
                  <a:xfrm>
                    <a:off x="4670780" y="3589982"/>
                    <a:ext cx="71438" cy="142876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>
                        <a:lumMod val="85000"/>
                        <a:lumOff val="15000"/>
                      </a:schemeClr>
                    </a:solidFill>
                    <a:miter lim="800000"/>
                    <a:headEnd/>
                    <a:tailEnd/>
                  </a:ln>
                  <a:effectLst>
                    <a:outerShdw dist="35921" dir="2700000" algn="ctr" rotWithShape="0">
                      <a:schemeClr val="bg2">
                        <a:alpha val="50000"/>
                      </a:schemeClr>
                    </a:outerShdw>
                  </a:effectLst>
                </p:spPr>
                <p:txBody>
                  <a:bodyPr wrap="none" rtlCol="0" anchor="ctr"/>
                  <a:lstStyle/>
                  <a:p>
                    <a:pPr algn="ctr"/>
                    <a:endParaRPr lang="ko-KR" alt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</p:grpSp>
            <p:sp>
              <p:nvSpPr>
                <p:cNvPr id="115" name="TextBox 40"/>
                <p:cNvSpPr txBox="1"/>
                <p:nvPr/>
              </p:nvSpPr>
              <p:spPr>
                <a:xfrm>
                  <a:off x="2397441" y="2978071"/>
                  <a:ext cx="913227" cy="45092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altLang="ko-KR" sz="1400" dirty="0" smtClean="0">
                      <a:solidFill>
                        <a:srgbClr val="C00000"/>
                      </a:solidFill>
                      <a:latin typeface="Arial Black" pitchFamily="34" charset="0"/>
                      <a:cs typeface="Arial" pitchFamily="34" charset="0"/>
                    </a:rPr>
                    <a:t>Click</a:t>
                  </a:r>
                  <a:r>
                    <a:rPr lang="en-US" altLang="ko-KR" sz="1400" dirty="0" smtClean="0">
                      <a:solidFill>
                        <a:srgbClr val="C00000"/>
                      </a:solidFill>
                      <a:latin typeface="Arial" pitchFamily="34" charset="0"/>
                      <a:cs typeface="Arial" pitchFamily="34" charset="0"/>
                    </a:rPr>
                    <a:t>!!</a:t>
                  </a:r>
                  <a:endParaRPr lang="ko-KR" altLang="en-US" sz="14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</p:grpSp>
        <p:cxnSp>
          <p:nvCxnSpPr>
            <p:cNvPr id="121" name="직선 연결선 120"/>
            <p:cNvCxnSpPr/>
            <p:nvPr/>
          </p:nvCxnSpPr>
          <p:spPr>
            <a:xfrm rot="5400000">
              <a:off x="2577075" y="4870709"/>
              <a:ext cx="571504" cy="10678"/>
            </a:xfrm>
            <a:prstGeom prst="line">
              <a:avLst/>
            </a:prstGeom>
            <a:ln>
              <a:solidFill>
                <a:schemeClr val="accent6">
                  <a:lumMod val="75000"/>
                  <a:alpha val="70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3" name="Picture 3"/>
            <p:cNvPicPr>
              <a:picLocks noChangeAspect="1" noChangeArrowheads="1"/>
            </p:cNvPicPr>
            <p:nvPr/>
          </p:nvPicPr>
          <p:blipFill>
            <a:blip r:embed="rId8" cstate="screen"/>
            <a:srcRect/>
            <a:stretch>
              <a:fillRect/>
            </a:stretch>
          </p:blipFill>
          <p:spPr bwMode="auto">
            <a:xfrm>
              <a:off x="2812663" y="3661244"/>
              <a:ext cx="210310" cy="6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80" name="그룹 79"/>
          <p:cNvGrpSpPr/>
          <p:nvPr/>
        </p:nvGrpSpPr>
        <p:grpSpPr>
          <a:xfrm>
            <a:off x="3714744" y="3035234"/>
            <a:ext cx="4429156" cy="3251286"/>
            <a:chOff x="3714744" y="3035234"/>
            <a:chExt cx="4429156" cy="3251286"/>
          </a:xfrm>
        </p:grpSpPr>
        <p:grpSp>
          <p:nvGrpSpPr>
            <p:cNvPr id="79" name="그룹 78"/>
            <p:cNvGrpSpPr/>
            <p:nvPr/>
          </p:nvGrpSpPr>
          <p:grpSpPr>
            <a:xfrm>
              <a:off x="3714744" y="3035234"/>
              <a:ext cx="4429156" cy="3251286"/>
              <a:chOff x="3714744" y="3035234"/>
              <a:chExt cx="4429156" cy="3251286"/>
            </a:xfrm>
          </p:grpSpPr>
          <p:grpSp>
            <p:nvGrpSpPr>
              <p:cNvPr id="56" name="그룹 55"/>
              <p:cNvGrpSpPr/>
              <p:nvPr/>
            </p:nvGrpSpPr>
            <p:grpSpPr>
              <a:xfrm>
                <a:off x="4429124" y="3304412"/>
                <a:ext cx="2258480" cy="1854306"/>
                <a:chOff x="4429124" y="3304412"/>
                <a:chExt cx="2258480" cy="1854306"/>
              </a:xfrm>
            </p:grpSpPr>
            <p:grpSp>
              <p:nvGrpSpPr>
                <p:cNvPr id="5" name="그룹 79"/>
                <p:cNvGrpSpPr/>
                <p:nvPr/>
              </p:nvGrpSpPr>
              <p:grpSpPr>
                <a:xfrm>
                  <a:off x="4429124" y="3304412"/>
                  <a:ext cx="2258480" cy="1854306"/>
                  <a:chOff x="6069489" y="1090829"/>
                  <a:chExt cx="2258480" cy="1854306"/>
                </a:xfrm>
              </p:grpSpPr>
              <p:pic>
                <p:nvPicPr>
                  <p:cNvPr id="83" name="Picture 3" descr="D:\02. 업무\2014년\02. 전략과제\13. EM 동영상\montor.png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/>
                  <a:srcRect/>
                  <a:stretch>
                    <a:fillRect/>
                  </a:stretch>
                </p:blipFill>
                <p:spPr bwMode="auto">
                  <a:xfrm>
                    <a:off x="6069489" y="1090829"/>
                    <a:ext cx="2258480" cy="1854306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59397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9" cstate="screen"/>
                  <a:srcRect/>
                  <a:stretch>
                    <a:fillRect/>
                  </a:stretch>
                </p:blipFill>
                <p:spPr bwMode="auto">
                  <a:xfrm>
                    <a:off x="6286512" y="1275288"/>
                    <a:ext cx="1836000" cy="112984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</p:pic>
            </p:grpSp>
            <p:pic>
              <p:nvPicPr>
                <p:cNvPr id="55" name="Picture 1"/>
                <p:cNvPicPr>
                  <a:picLocks noChangeAspect="1" noChangeArrowheads="1"/>
                </p:cNvPicPr>
                <p:nvPr/>
              </p:nvPicPr>
              <p:blipFill>
                <a:blip r:embed="rId10" cstate="screen"/>
                <a:srcRect/>
                <a:stretch>
                  <a:fillRect/>
                </a:stretch>
              </p:blipFill>
              <p:spPr bwMode="auto">
                <a:xfrm>
                  <a:off x="6143636" y="3519488"/>
                  <a:ext cx="325728" cy="9828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</p:grpSp>
          <p:sp>
            <p:nvSpPr>
              <p:cNvPr id="62" name="갈매기형 수장 61"/>
              <p:cNvSpPr/>
              <p:nvPr/>
            </p:nvSpPr>
            <p:spPr bwMode="auto">
              <a:xfrm>
                <a:off x="5500694" y="3035234"/>
                <a:ext cx="214314" cy="285752"/>
              </a:xfrm>
              <a:prstGeom prst="chevron">
                <a:avLst/>
              </a:prstGeom>
              <a:gradFill flip="none" rotWithShape="1">
                <a:gsLst>
                  <a:gs pos="0">
                    <a:schemeClr val="tx1">
                      <a:tint val="66000"/>
                      <a:satMod val="160000"/>
                    </a:schemeClr>
                  </a:gs>
                  <a:gs pos="50000">
                    <a:schemeClr val="tx1">
                      <a:tint val="44500"/>
                      <a:satMod val="160000"/>
                    </a:schemeClr>
                  </a:gs>
                  <a:gs pos="100000">
                    <a:schemeClr val="tx1">
                      <a:tint val="23500"/>
                      <a:satMod val="160000"/>
                    </a:schemeClr>
                  </a:gs>
                </a:gsLst>
                <a:lin ang="2700000" scaled="1"/>
                <a:tileRect/>
              </a:gradFill>
              <a:ln w="9525">
                <a:solidFill>
                  <a:schemeClr val="tx1">
                    <a:lumMod val="50000"/>
                    <a:lumOff val="50000"/>
                  </a:schemeClr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scene3d>
                <a:camera prst="orthographicFront">
                  <a:rot lat="0" lon="0" rev="16200000"/>
                </a:camera>
                <a:lightRig rig="threePt" dir="t"/>
              </a:scene3d>
            </p:spPr>
            <p:txBody>
              <a:bodyPr wrap="none" rtlCol="0" anchor="ctr"/>
              <a:lstStyle/>
              <a:p>
                <a:pPr algn="ctr"/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105" name="직선 연결선 104"/>
              <p:cNvCxnSpPr/>
              <p:nvPr/>
            </p:nvCxnSpPr>
            <p:spPr>
              <a:xfrm rot="5400000">
                <a:off x="5560040" y="4781840"/>
                <a:ext cx="749242" cy="10678"/>
              </a:xfrm>
              <a:prstGeom prst="line">
                <a:avLst/>
              </a:prstGeom>
              <a:ln>
                <a:solidFill>
                  <a:schemeClr val="accent6">
                    <a:lumMod val="75000"/>
                    <a:alpha val="70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" name="그룹 53"/>
              <p:cNvGrpSpPr/>
              <p:nvPr/>
            </p:nvGrpSpPr>
            <p:grpSpPr>
              <a:xfrm>
                <a:off x="3714744" y="5161800"/>
                <a:ext cx="4429156" cy="1124720"/>
                <a:chOff x="3714744" y="5161800"/>
                <a:chExt cx="4429156" cy="1124720"/>
              </a:xfrm>
            </p:grpSpPr>
            <p:sp>
              <p:nvSpPr>
                <p:cNvPr id="98" name="직사각형 97"/>
                <p:cNvSpPr/>
                <p:nvPr/>
              </p:nvSpPr>
              <p:spPr bwMode="auto">
                <a:xfrm>
                  <a:off x="3714744" y="5161800"/>
                  <a:ext cx="4429156" cy="1115712"/>
                </a:xfrm>
                <a:prstGeom prst="rect">
                  <a:avLst/>
                </a:prstGeom>
                <a:solidFill>
                  <a:schemeClr val="accent6">
                    <a:lumMod val="75000"/>
                    <a:alpha val="30000"/>
                  </a:schemeClr>
                </a:solidFill>
                <a:ln w="317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rtlCol="0" anchor="ctr"/>
                <a:lstStyle/>
                <a:p>
                  <a:pPr algn="ctr"/>
                  <a:endParaRPr lang="ko-KR" alt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pic>
              <p:nvPicPr>
                <p:cNvPr id="72705" name="Picture 1"/>
                <p:cNvPicPr>
                  <a:picLocks noChangeAspect="1" noChangeArrowheads="1"/>
                </p:cNvPicPr>
                <p:nvPr/>
              </p:nvPicPr>
              <p:blipFill>
                <a:blip r:embed="rId11" cstate="print"/>
                <a:srcRect/>
                <a:stretch>
                  <a:fillRect/>
                </a:stretch>
              </p:blipFill>
              <p:spPr bwMode="auto">
                <a:xfrm>
                  <a:off x="3929058" y="5218652"/>
                  <a:ext cx="3571900" cy="7106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97" name="직사각형 96"/>
                <p:cNvSpPr/>
                <p:nvPr/>
              </p:nvSpPr>
              <p:spPr>
                <a:xfrm>
                  <a:off x="3905120" y="5917188"/>
                  <a:ext cx="4024466" cy="369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altLang="ko-KR" sz="900" b="1" dirty="0" smtClean="0">
                      <a:solidFill>
                        <a:schemeClr val="accent6">
                          <a:lumMod val="75000"/>
                        </a:schemeClr>
                      </a:solidFill>
                      <a:latin typeface="Arial" pitchFamily="34" charset="0"/>
                      <a:cs typeface="Arial" pitchFamily="34" charset="0"/>
                    </a:rPr>
                    <a:t>Click OK and the mode will be automatically switched</a:t>
                  </a:r>
                  <a:br>
                    <a:rPr lang="en-US" altLang="ko-KR" sz="900" b="1" dirty="0" smtClean="0">
                      <a:solidFill>
                        <a:schemeClr val="accent6">
                          <a:lumMod val="75000"/>
                        </a:schemeClr>
                      </a:solidFill>
                      <a:latin typeface="Arial" pitchFamily="34" charset="0"/>
                      <a:cs typeface="Arial" pitchFamily="34" charset="0"/>
                    </a:rPr>
                  </a:br>
                  <a:r>
                    <a:rPr lang="en-US" altLang="ko-KR" sz="900" b="1" dirty="0" smtClean="0">
                      <a:solidFill>
                        <a:schemeClr val="accent6">
                          <a:lumMod val="75000"/>
                        </a:schemeClr>
                      </a:solidFill>
                      <a:latin typeface="Arial" pitchFamily="34" charset="0"/>
                      <a:cs typeface="Arial" pitchFamily="34" charset="0"/>
                    </a:rPr>
                    <a:t>to LAT Close mode. </a:t>
                  </a:r>
                </a:p>
              </p:txBody>
            </p:sp>
            <p:grpSp>
              <p:nvGrpSpPr>
                <p:cNvPr id="13" name="그룹 33"/>
                <p:cNvGrpSpPr/>
                <p:nvPr/>
              </p:nvGrpSpPr>
              <p:grpSpPr>
                <a:xfrm>
                  <a:off x="7215204" y="5504404"/>
                  <a:ext cx="779509" cy="682630"/>
                  <a:chOff x="2378277" y="2329628"/>
                  <a:chExt cx="913227" cy="1000132"/>
                </a:xfrm>
              </p:grpSpPr>
              <p:grpSp>
                <p:nvGrpSpPr>
                  <p:cNvPr id="14" name="그룹 50"/>
                  <p:cNvGrpSpPr/>
                  <p:nvPr/>
                </p:nvGrpSpPr>
                <p:grpSpPr>
                  <a:xfrm>
                    <a:off x="2409693" y="2329628"/>
                    <a:ext cx="639752" cy="639750"/>
                    <a:chOff x="5410090" y="3115446"/>
                    <a:chExt cx="639752" cy="639749"/>
                  </a:xfrm>
                </p:grpSpPr>
                <p:pic>
                  <p:nvPicPr>
                    <p:cNvPr id="93" name="Picture 17" descr="C:\Users\a00291\Desktop\kligg.com\kligg256x256.png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6" cstate="screen"/>
                    <a:srcRect/>
                    <a:stretch>
                      <a:fillRect/>
                    </a:stretch>
                  </p:blipFill>
                  <p:spPr bwMode="auto">
                    <a:xfrm>
                      <a:off x="5481532" y="3186884"/>
                      <a:ext cx="568310" cy="568311"/>
                    </a:xfrm>
                    <a:prstGeom prst="rect">
                      <a:avLst/>
                    </a:prstGeom>
                    <a:noFill/>
                  </p:spPr>
                </p:pic>
                <p:pic>
                  <p:nvPicPr>
                    <p:cNvPr id="94" name="Picture 18" descr="C:\Users\a00291\Desktop\11949837831120231634mouse_pointer_wolfram_es_01_svg_med.png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7" cstate="screen"/>
                    <a:srcRect/>
                    <a:stretch>
                      <a:fillRect/>
                    </a:stretch>
                  </p:blipFill>
                  <p:spPr bwMode="auto">
                    <a:xfrm>
                      <a:off x="5410090" y="3115446"/>
                      <a:ext cx="159318" cy="257695"/>
                    </a:xfrm>
                    <a:prstGeom prst="rect">
                      <a:avLst/>
                    </a:prstGeom>
                    <a:noFill/>
                  </p:spPr>
                </p:pic>
              </p:grpSp>
              <p:sp>
                <p:nvSpPr>
                  <p:cNvPr id="90" name="TextBox 40"/>
                  <p:cNvSpPr txBox="1"/>
                  <p:nvPr/>
                </p:nvSpPr>
                <p:spPr>
                  <a:xfrm>
                    <a:off x="2378277" y="2878831"/>
                    <a:ext cx="913227" cy="45092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>
                    <a:defPPr>
                      <a:defRPr lang="ko-KR"/>
                    </a:defPPr>
                    <a:lvl1pPr marL="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en-US" altLang="ko-KR" sz="1400" dirty="0" smtClean="0">
                        <a:solidFill>
                          <a:srgbClr val="C00000"/>
                        </a:solidFill>
                        <a:latin typeface="Arial Black" pitchFamily="34" charset="0"/>
                        <a:cs typeface="Arial" pitchFamily="34" charset="0"/>
                      </a:rPr>
                      <a:t>Click</a:t>
                    </a:r>
                    <a:r>
                      <a:rPr lang="en-US" altLang="ko-KR" sz="1400" dirty="0" smtClean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rPr>
                      <a:t>!!</a:t>
                    </a:r>
                    <a:endParaRPr lang="ko-KR" altLang="en-US" sz="1400" dirty="0">
                      <a:solidFill>
                        <a:srgbClr val="C00000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</p:grpSp>
          </p:grpSp>
        </p:grpSp>
        <p:pic>
          <p:nvPicPr>
            <p:cNvPr id="64" name="Picture 3"/>
            <p:cNvPicPr>
              <a:picLocks noChangeAspect="1" noChangeArrowheads="1"/>
            </p:cNvPicPr>
            <p:nvPr/>
          </p:nvPicPr>
          <p:blipFill>
            <a:blip r:embed="rId8" cstate="screen"/>
            <a:srcRect/>
            <a:stretch>
              <a:fillRect/>
            </a:stretch>
          </p:blipFill>
          <p:spPr bwMode="auto">
            <a:xfrm>
              <a:off x="6143636" y="3679174"/>
              <a:ext cx="210310" cy="6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78" name="그룹 77"/>
          <p:cNvGrpSpPr/>
          <p:nvPr/>
        </p:nvGrpSpPr>
        <p:grpSpPr>
          <a:xfrm>
            <a:off x="1085075" y="1090829"/>
            <a:ext cx="5602529" cy="1944405"/>
            <a:chOff x="1085075" y="1090829"/>
            <a:chExt cx="5602529" cy="1944405"/>
          </a:xfrm>
        </p:grpSpPr>
        <p:grpSp>
          <p:nvGrpSpPr>
            <p:cNvPr id="54" name="그룹 53"/>
            <p:cNvGrpSpPr/>
            <p:nvPr/>
          </p:nvGrpSpPr>
          <p:grpSpPr>
            <a:xfrm>
              <a:off x="4429124" y="1090829"/>
              <a:ext cx="2258480" cy="1854306"/>
              <a:chOff x="4429124" y="1090829"/>
              <a:chExt cx="2258480" cy="1854306"/>
            </a:xfrm>
          </p:grpSpPr>
          <p:grpSp>
            <p:nvGrpSpPr>
              <p:cNvPr id="2" name="그룹 78"/>
              <p:cNvGrpSpPr/>
              <p:nvPr/>
            </p:nvGrpSpPr>
            <p:grpSpPr>
              <a:xfrm>
                <a:off x="4429124" y="1090829"/>
                <a:ext cx="2258480" cy="1854306"/>
                <a:chOff x="3577282" y="1096769"/>
                <a:chExt cx="2258480" cy="1854306"/>
              </a:xfrm>
            </p:grpSpPr>
            <p:pic>
              <p:nvPicPr>
                <p:cNvPr id="60" name="Picture 3" descr="D:\02. 업무\2014년\02. 전략과제\13. EM 동영상\montor.png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3577282" y="1096769"/>
                  <a:ext cx="2258480" cy="1854306"/>
                </a:xfrm>
                <a:prstGeom prst="rect">
                  <a:avLst/>
                </a:prstGeom>
                <a:noFill/>
              </p:spPr>
            </p:pic>
            <p:pic>
              <p:nvPicPr>
                <p:cNvPr id="59400" name="Picture 8"/>
                <p:cNvPicPr>
                  <a:picLocks noChangeAspect="1" noChangeArrowheads="1"/>
                </p:cNvPicPr>
                <p:nvPr/>
              </p:nvPicPr>
              <p:blipFill>
                <a:blip r:embed="rId12" cstate="screen"/>
                <a:srcRect/>
                <a:stretch>
                  <a:fillRect/>
                </a:stretch>
              </p:blipFill>
              <p:spPr bwMode="auto">
                <a:xfrm>
                  <a:off x="3791468" y="1246138"/>
                  <a:ext cx="1836000" cy="11750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9401" name="Picture 9"/>
                <p:cNvPicPr>
                  <a:picLocks noChangeAspect="1" noChangeArrowheads="1"/>
                </p:cNvPicPr>
                <p:nvPr/>
              </p:nvPicPr>
              <p:blipFill>
                <a:blip r:embed="rId13" cstate="screen"/>
                <a:srcRect/>
                <a:stretch>
                  <a:fillRect/>
                </a:stretch>
              </p:blipFill>
              <p:spPr bwMode="auto">
                <a:xfrm>
                  <a:off x="4829179" y="1593041"/>
                  <a:ext cx="161945" cy="3096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77" name="Picture 9"/>
                <p:cNvPicPr>
                  <a:picLocks noChangeAspect="1" noChangeArrowheads="1"/>
                </p:cNvPicPr>
                <p:nvPr/>
              </p:nvPicPr>
              <p:blipFill>
                <a:blip r:embed="rId14" cstate="screen"/>
                <a:srcRect/>
                <a:stretch>
                  <a:fillRect/>
                </a:stretch>
              </p:blipFill>
              <p:spPr bwMode="auto">
                <a:xfrm>
                  <a:off x="4718595" y="1598065"/>
                  <a:ext cx="108013" cy="3024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</p:grpSp>
          <p:pic>
            <p:nvPicPr>
              <p:cNvPr id="50" name="Picture 1"/>
              <p:cNvPicPr>
                <a:picLocks noChangeAspect="1" noChangeArrowheads="1"/>
              </p:cNvPicPr>
              <p:nvPr/>
            </p:nvPicPr>
            <p:blipFill>
              <a:blip r:embed="rId10" cstate="screen"/>
              <a:srcRect/>
              <a:stretch>
                <a:fillRect/>
              </a:stretch>
            </p:blipFill>
            <p:spPr bwMode="auto">
              <a:xfrm>
                <a:off x="6137286" y="1279510"/>
                <a:ext cx="325728" cy="982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sp>
          <p:nvSpPr>
            <p:cNvPr id="59" name="갈매기형 수장 58"/>
            <p:cNvSpPr/>
            <p:nvPr/>
          </p:nvSpPr>
          <p:spPr bwMode="auto">
            <a:xfrm>
              <a:off x="3786182" y="1901920"/>
              <a:ext cx="214314" cy="285752"/>
            </a:xfrm>
            <a:prstGeom prst="chevron">
              <a:avLst/>
            </a:prstGeom>
            <a:gradFill flip="none" rotWithShape="1">
              <a:gsLst>
                <a:gs pos="0">
                  <a:schemeClr val="tx1">
                    <a:tint val="66000"/>
                    <a:satMod val="160000"/>
                  </a:schemeClr>
                </a:gs>
                <a:gs pos="50000">
                  <a:schemeClr val="tx1">
                    <a:tint val="44500"/>
                    <a:satMod val="160000"/>
                  </a:schemeClr>
                </a:gs>
                <a:gs pos="100000">
                  <a:schemeClr val="tx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49" name="그룹 48"/>
            <p:cNvGrpSpPr/>
            <p:nvPr/>
          </p:nvGrpSpPr>
          <p:grpSpPr>
            <a:xfrm>
              <a:off x="1085075" y="1090829"/>
              <a:ext cx="2258480" cy="1854306"/>
              <a:chOff x="1085075" y="1090829"/>
              <a:chExt cx="2258480" cy="1854306"/>
            </a:xfrm>
          </p:grpSpPr>
          <p:grpSp>
            <p:nvGrpSpPr>
              <p:cNvPr id="3" name="그룹 75"/>
              <p:cNvGrpSpPr/>
              <p:nvPr/>
            </p:nvGrpSpPr>
            <p:grpSpPr>
              <a:xfrm>
                <a:off x="1085075" y="1090829"/>
                <a:ext cx="2258480" cy="1854306"/>
                <a:chOff x="1085075" y="1090829"/>
                <a:chExt cx="2258480" cy="1854306"/>
              </a:xfrm>
            </p:grpSpPr>
            <p:pic>
              <p:nvPicPr>
                <p:cNvPr id="44" name="Picture 3" descr="D:\02. 업무\2014년\02. 전략과제\13. EM 동영상\montor.png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1085075" y="1090829"/>
                  <a:ext cx="2258480" cy="1854306"/>
                </a:xfrm>
                <a:prstGeom prst="rect">
                  <a:avLst/>
                </a:prstGeom>
                <a:noFill/>
              </p:spPr>
            </p:pic>
            <p:pic>
              <p:nvPicPr>
                <p:cNvPr id="59399" name="Picture 7"/>
                <p:cNvPicPr>
                  <a:picLocks noChangeAspect="1" noChangeArrowheads="1"/>
                </p:cNvPicPr>
                <p:nvPr/>
              </p:nvPicPr>
              <p:blipFill>
                <a:blip r:embed="rId15" cstate="screen"/>
                <a:srcRect/>
                <a:stretch>
                  <a:fillRect/>
                </a:stretch>
              </p:blipFill>
              <p:spPr bwMode="auto">
                <a:xfrm>
                  <a:off x="1304430" y="1254144"/>
                  <a:ext cx="1836000" cy="11750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65" name="그림 64"/>
                <p:cNvPicPr>
                  <a:picLocks noChangeAspect="1"/>
                </p:cNvPicPr>
                <p:nvPr/>
              </p:nvPicPr>
              <p:blipFill rotWithShape="1">
                <a:blip r:embed="rId16" cstate="screen"/>
                <a:srcRect/>
                <a:stretch/>
              </p:blipFill>
              <p:spPr>
                <a:xfrm>
                  <a:off x="1777722" y="1574844"/>
                  <a:ext cx="792088" cy="540000"/>
                </a:xfrm>
                <a:prstGeom prst="rect">
                  <a:avLst/>
                </a:prstGeom>
              </p:spPr>
            </p:pic>
          </p:grpSp>
          <p:pic>
            <p:nvPicPr>
              <p:cNvPr id="57345" name="Picture 1"/>
              <p:cNvPicPr>
                <a:picLocks noChangeAspect="1" noChangeArrowheads="1"/>
              </p:cNvPicPr>
              <p:nvPr/>
            </p:nvPicPr>
            <p:blipFill>
              <a:blip r:embed="rId10" cstate="screen"/>
              <a:srcRect/>
              <a:stretch>
                <a:fillRect/>
              </a:stretch>
            </p:blipFill>
            <p:spPr bwMode="auto">
              <a:xfrm>
                <a:off x="2807478" y="1295384"/>
                <a:ext cx="325728" cy="982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pic>
          <p:nvPicPr>
            <p:cNvPr id="58" name="Picture 3"/>
            <p:cNvPicPr>
              <a:picLocks noChangeAspect="1" noChangeArrowheads="1"/>
            </p:cNvPicPr>
            <p:nvPr/>
          </p:nvPicPr>
          <p:blipFill>
            <a:blip r:embed="rId8" cstate="screen"/>
            <a:srcRect/>
            <a:stretch>
              <a:fillRect/>
            </a:stretch>
          </p:blipFill>
          <p:spPr bwMode="auto">
            <a:xfrm>
              <a:off x="2821628" y="1446384"/>
              <a:ext cx="210310" cy="6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1" name="Picture 3"/>
            <p:cNvPicPr>
              <a:picLocks noChangeAspect="1" noChangeArrowheads="1"/>
            </p:cNvPicPr>
            <p:nvPr/>
          </p:nvPicPr>
          <p:blipFill>
            <a:blip r:embed="rId8" cstate="screen"/>
            <a:srcRect/>
            <a:stretch>
              <a:fillRect/>
            </a:stretch>
          </p:blipFill>
          <p:spPr bwMode="auto">
            <a:xfrm>
              <a:off x="6143636" y="1446384"/>
              <a:ext cx="210310" cy="6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67" name="그룹 66"/>
            <p:cNvGrpSpPr/>
            <p:nvPr/>
          </p:nvGrpSpPr>
          <p:grpSpPr>
            <a:xfrm>
              <a:off x="4210349" y="1914078"/>
              <a:ext cx="871595" cy="1121156"/>
              <a:chOff x="2111079" y="4535759"/>
              <a:chExt cx="1428760" cy="1837853"/>
            </a:xfrm>
          </p:grpSpPr>
          <p:grpSp>
            <p:nvGrpSpPr>
              <p:cNvPr id="68" name="그룹 67"/>
              <p:cNvGrpSpPr/>
              <p:nvPr/>
            </p:nvGrpSpPr>
            <p:grpSpPr>
              <a:xfrm>
                <a:off x="2111079" y="4535759"/>
                <a:ext cx="1428760" cy="1835240"/>
                <a:chOff x="3214678" y="428604"/>
                <a:chExt cx="1056694" cy="1357322"/>
              </a:xfrm>
            </p:grpSpPr>
            <p:pic>
              <p:nvPicPr>
                <p:cNvPr id="70" name="Picture 1" descr="D:\00. 기술지원팀 140901\Product Image\Latest\PaX-i3D Green\컨텐츠 작업\Green Exposer SW push.png"/>
                <p:cNvPicPr>
                  <a:picLocks noChangeAspect="1" noChangeArrowheads="1"/>
                </p:cNvPicPr>
                <p:nvPr/>
              </p:nvPicPr>
              <p:blipFill>
                <a:blip r:embed="rId17" cstate="screen"/>
                <a:srcRect/>
                <a:stretch>
                  <a:fillRect/>
                </a:stretch>
              </p:blipFill>
              <p:spPr bwMode="auto">
                <a:xfrm>
                  <a:off x="3214678" y="428604"/>
                  <a:ext cx="1056694" cy="1357322"/>
                </a:xfrm>
                <a:prstGeom prst="rect">
                  <a:avLst/>
                </a:prstGeom>
                <a:noFill/>
              </p:spPr>
            </p:pic>
            <p:pic>
              <p:nvPicPr>
                <p:cNvPr id="72" name="Picture 5" descr="D:\00. 기술지원팀 140901\Product Image\Latest\PaX-i3D Green\컨텐츠 작업\주황색.png"/>
                <p:cNvPicPr>
                  <a:picLocks noChangeAspect="1" noChangeArrowheads="1"/>
                </p:cNvPicPr>
                <p:nvPr/>
              </p:nvPicPr>
              <p:blipFill>
                <a:blip r:embed="rId18" cstate="screen"/>
                <a:srcRect/>
                <a:stretch>
                  <a:fillRect/>
                </a:stretch>
              </p:blipFill>
              <p:spPr bwMode="auto">
                <a:xfrm>
                  <a:off x="3393411" y="624988"/>
                  <a:ext cx="223000" cy="144000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69" name="Picture 5" descr="D:\02. 업무\2014년\02. 전략과제\13. EM 동영상\dentist용\무제-13.png"/>
              <p:cNvPicPr>
                <a:picLocks noChangeAspect="1" noChangeArrowheads="1"/>
              </p:cNvPicPr>
              <p:nvPr/>
            </p:nvPicPr>
            <p:blipFill>
              <a:blip r:embed="rId19" cstate="screen"/>
              <a:srcRect/>
              <a:stretch>
                <a:fillRect/>
              </a:stretch>
            </p:blipFill>
            <p:spPr bwMode="auto">
              <a:xfrm>
                <a:off x="3182649" y="6018309"/>
                <a:ext cx="285752" cy="355303"/>
              </a:xfrm>
              <a:prstGeom prst="rect">
                <a:avLst/>
              </a:prstGeom>
              <a:noFill/>
              <a:effectLst/>
            </p:spPr>
          </p:pic>
        </p:grpSp>
      </p:grpSp>
      <p:grpSp>
        <p:nvGrpSpPr>
          <p:cNvPr id="71" name="그룹 37"/>
          <p:cNvGrpSpPr/>
          <p:nvPr/>
        </p:nvGrpSpPr>
        <p:grpSpPr>
          <a:xfrm>
            <a:off x="7858148" y="6488692"/>
            <a:ext cx="1213034" cy="369332"/>
            <a:chOff x="383284" y="4870823"/>
            <a:chExt cx="1213034" cy="369332"/>
          </a:xfrm>
        </p:grpSpPr>
        <p:sp>
          <p:nvSpPr>
            <p:cNvPr id="73" name="줄무늬가 있는 오른쪽 화살표 72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1925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000"/>
                            </p:stCondLst>
                            <p:childTnLst>
                              <p:par>
                                <p:cTn id="2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9000"/>
                            </p:stCondLst>
                            <p:childTnLst>
                              <p:par>
                                <p:cTn id="3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1000"/>
                            </p:stCondLst>
                            <p:childTnLst>
                              <p:par>
                                <p:cTn id="4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611188" y="304979"/>
            <a:ext cx="4433393" cy="423684"/>
          </a:xfrm>
          <a:prstGeom prst="roundRect">
            <a:avLst>
              <a:gd name="adj" fmla="val 35315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Image Capture Procedure - TMJ Mode (5/6)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6546814" y="0"/>
            <a:ext cx="2597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Panorama Acquisition</a:t>
            </a:r>
            <a:endParaRPr lang="ko-KR" altLang="en-US" b="1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5" name="직사각형 64"/>
          <p:cNvSpPr/>
          <p:nvPr/>
        </p:nvSpPr>
        <p:spPr>
          <a:xfrm>
            <a:off x="970440" y="3771860"/>
            <a:ext cx="741156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⑩ </a:t>
            </a:r>
            <a:r>
              <a:rPr lang="en-US" altLang="ko-KR" sz="1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Proceed image capturing by pressing the exposure switch  as shown in the instructions in the Guidance Message Window.</a:t>
            </a:r>
            <a:endParaRPr lang="en-US" altLang="ko-KR" sz="10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1" name="그룹 70"/>
          <p:cNvGrpSpPr/>
          <p:nvPr/>
        </p:nvGrpSpPr>
        <p:grpSpPr>
          <a:xfrm>
            <a:off x="1000100" y="4000504"/>
            <a:ext cx="7286676" cy="1989812"/>
            <a:chOff x="1000100" y="4000504"/>
            <a:chExt cx="7286676" cy="1989812"/>
          </a:xfrm>
        </p:grpSpPr>
        <p:grpSp>
          <p:nvGrpSpPr>
            <p:cNvPr id="51" name="그룹 50"/>
            <p:cNvGrpSpPr/>
            <p:nvPr/>
          </p:nvGrpSpPr>
          <p:grpSpPr>
            <a:xfrm>
              <a:off x="3514198" y="4001499"/>
              <a:ext cx="2258480" cy="1854306"/>
              <a:chOff x="3514198" y="4001499"/>
              <a:chExt cx="2258480" cy="1854306"/>
            </a:xfrm>
          </p:grpSpPr>
          <p:pic>
            <p:nvPicPr>
              <p:cNvPr id="31" name="Picture 3" descr="D:\02. 업무\2014년\02. 전략과제\13. EM 동영상\montor.pn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514198" y="4001499"/>
                <a:ext cx="2258480" cy="1854306"/>
              </a:xfrm>
              <a:prstGeom prst="rect">
                <a:avLst/>
              </a:prstGeom>
              <a:noFill/>
            </p:spPr>
          </p:pic>
          <p:grpSp>
            <p:nvGrpSpPr>
              <p:cNvPr id="50" name="그룹 49"/>
              <p:cNvGrpSpPr/>
              <p:nvPr/>
            </p:nvGrpSpPr>
            <p:grpSpPr>
              <a:xfrm>
                <a:off x="3723888" y="4152524"/>
                <a:ext cx="1836000" cy="1175040"/>
                <a:chOff x="3723888" y="4152524"/>
                <a:chExt cx="1836000" cy="1175040"/>
              </a:xfrm>
            </p:grpSpPr>
            <p:pic>
              <p:nvPicPr>
                <p:cNvPr id="62467" name="Picture 3"/>
                <p:cNvPicPr>
                  <a:picLocks noChangeAspect="1" noChangeArrowheads="1"/>
                </p:cNvPicPr>
                <p:nvPr/>
              </p:nvPicPr>
              <p:blipFill>
                <a:blip r:embed="rId3" cstate="screen"/>
                <a:srcRect/>
                <a:stretch>
                  <a:fillRect/>
                </a:stretch>
              </p:blipFill>
              <p:spPr bwMode="auto">
                <a:xfrm>
                  <a:off x="3723888" y="4152524"/>
                  <a:ext cx="1836000" cy="11750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45" name="Picture 2"/>
                <p:cNvPicPr>
                  <a:picLocks noChangeAspect="1" noChangeArrowheads="1"/>
                </p:cNvPicPr>
                <p:nvPr/>
              </p:nvPicPr>
              <p:blipFill>
                <a:blip r:embed="rId4" cstate="screen"/>
                <a:srcRect/>
                <a:stretch>
                  <a:fillRect/>
                </a:stretch>
              </p:blipFill>
              <p:spPr bwMode="auto">
                <a:xfrm>
                  <a:off x="5222562" y="4188148"/>
                  <a:ext cx="335235" cy="10080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</p:grpSp>
        </p:grpSp>
        <p:sp>
          <p:nvSpPr>
            <p:cNvPr id="47" name="갈매기형 수장 46"/>
            <p:cNvSpPr/>
            <p:nvPr/>
          </p:nvSpPr>
          <p:spPr bwMode="auto">
            <a:xfrm>
              <a:off x="3286116" y="4698310"/>
              <a:ext cx="214314" cy="285752"/>
            </a:xfrm>
            <a:prstGeom prst="chevron">
              <a:avLst/>
            </a:prstGeom>
            <a:gradFill flip="none" rotWithShape="1">
              <a:gsLst>
                <a:gs pos="0">
                  <a:schemeClr val="tx1">
                    <a:tint val="66000"/>
                    <a:satMod val="160000"/>
                  </a:schemeClr>
                </a:gs>
                <a:gs pos="50000">
                  <a:schemeClr val="tx1">
                    <a:tint val="44500"/>
                    <a:satMod val="160000"/>
                  </a:schemeClr>
                </a:gs>
                <a:gs pos="100000">
                  <a:schemeClr val="tx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6" name="갈매기형 수장 65"/>
            <p:cNvSpPr/>
            <p:nvPr/>
          </p:nvSpPr>
          <p:spPr bwMode="auto">
            <a:xfrm>
              <a:off x="5786446" y="4714884"/>
              <a:ext cx="214314" cy="285752"/>
            </a:xfrm>
            <a:prstGeom prst="chevron">
              <a:avLst/>
            </a:prstGeom>
            <a:gradFill flip="none" rotWithShape="1">
              <a:gsLst>
                <a:gs pos="0">
                  <a:schemeClr val="tx1">
                    <a:tint val="66000"/>
                    <a:satMod val="160000"/>
                  </a:schemeClr>
                </a:gs>
                <a:gs pos="50000">
                  <a:schemeClr val="tx1">
                    <a:tint val="44500"/>
                    <a:satMod val="160000"/>
                  </a:schemeClr>
                </a:gs>
                <a:gs pos="100000">
                  <a:schemeClr val="tx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41" name="Picture 9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4766095" y="4497771"/>
              <a:ext cx="161945" cy="3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2" name="Picture 9"/>
            <p:cNvPicPr>
              <a:picLocks noChangeAspect="1"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4655511" y="4502795"/>
              <a:ext cx="108013" cy="30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7" name="Picture 9"/>
            <p:cNvPicPr>
              <a:picLocks noChangeAspect="1" noChangeArrowheads="1"/>
            </p:cNvPicPr>
            <p:nvPr/>
          </p:nvPicPr>
          <p:blipFill>
            <a:blip r:embed="rId7" cstate="screen"/>
            <a:srcRect r="-34745"/>
            <a:stretch>
              <a:fillRect/>
            </a:stretch>
          </p:blipFill>
          <p:spPr bwMode="auto">
            <a:xfrm>
              <a:off x="4567251" y="4500570"/>
              <a:ext cx="138888" cy="30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54" name="그룹 53"/>
            <p:cNvGrpSpPr/>
            <p:nvPr/>
          </p:nvGrpSpPr>
          <p:grpSpPr>
            <a:xfrm>
              <a:off x="1000100" y="4001499"/>
              <a:ext cx="2258480" cy="1854306"/>
              <a:chOff x="1000100" y="4001499"/>
              <a:chExt cx="2258480" cy="1854306"/>
            </a:xfrm>
          </p:grpSpPr>
          <p:pic>
            <p:nvPicPr>
              <p:cNvPr id="44" name="Picture 3" descr="D:\02. 업무\2014년\02. 전략과제\13. EM 동영상\montor.pn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000100" y="4001499"/>
                <a:ext cx="2258480" cy="1854306"/>
              </a:xfrm>
              <a:prstGeom prst="rect">
                <a:avLst/>
              </a:prstGeom>
              <a:noFill/>
            </p:spPr>
          </p:pic>
          <p:pic>
            <p:nvPicPr>
              <p:cNvPr id="62466" name="Picture 2"/>
              <p:cNvPicPr>
                <a:picLocks noChangeAspect="1" noChangeArrowheads="1"/>
              </p:cNvPicPr>
              <p:nvPr/>
            </p:nvPicPr>
            <p:blipFill>
              <a:blip r:embed="rId8" cstate="screen"/>
              <a:srcRect/>
              <a:stretch>
                <a:fillRect/>
              </a:stretch>
            </p:blipFill>
            <p:spPr bwMode="auto">
              <a:xfrm>
                <a:off x="1212700" y="4161668"/>
                <a:ext cx="1836000" cy="11750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46" name="그림 45"/>
              <p:cNvPicPr>
                <a:picLocks noChangeAspect="1"/>
              </p:cNvPicPr>
              <p:nvPr/>
            </p:nvPicPr>
            <p:blipFill rotWithShape="1">
              <a:blip r:embed="rId9" cstate="screen"/>
              <a:srcRect/>
              <a:stretch/>
            </p:blipFill>
            <p:spPr>
              <a:xfrm>
                <a:off x="1692747" y="4485514"/>
                <a:ext cx="792088" cy="540000"/>
              </a:xfrm>
              <a:prstGeom prst="rect">
                <a:avLst/>
              </a:prstGeom>
            </p:spPr>
          </p:pic>
          <p:pic>
            <p:nvPicPr>
              <p:cNvPr id="43" name="Picture 2"/>
              <p:cNvPicPr>
                <a:picLocks noChangeAspect="1" noChangeArrowheads="1"/>
              </p:cNvPicPr>
              <p:nvPr/>
            </p:nvPicPr>
            <p:blipFill>
              <a:blip r:embed="rId4" cstate="screen"/>
              <a:srcRect/>
              <a:stretch>
                <a:fillRect/>
              </a:stretch>
            </p:blipFill>
            <p:spPr bwMode="auto">
              <a:xfrm>
                <a:off x="2709849" y="4195768"/>
                <a:ext cx="335235" cy="1008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grpSp>
          <p:nvGrpSpPr>
            <p:cNvPr id="49" name="그룹 48"/>
            <p:cNvGrpSpPr/>
            <p:nvPr/>
          </p:nvGrpSpPr>
          <p:grpSpPr>
            <a:xfrm>
              <a:off x="6028296" y="4000504"/>
              <a:ext cx="2258480" cy="1854306"/>
              <a:chOff x="6028296" y="4000504"/>
              <a:chExt cx="2258480" cy="1854306"/>
            </a:xfrm>
          </p:grpSpPr>
          <p:grpSp>
            <p:nvGrpSpPr>
              <p:cNvPr id="7" name="그룹 68"/>
              <p:cNvGrpSpPr/>
              <p:nvPr/>
            </p:nvGrpSpPr>
            <p:grpSpPr>
              <a:xfrm>
                <a:off x="6028296" y="4000504"/>
                <a:ext cx="2258480" cy="1854306"/>
                <a:chOff x="6028296" y="4000504"/>
                <a:chExt cx="2258480" cy="1854306"/>
              </a:xfrm>
            </p:grpSpPr>
            <p:pic>
              <p:nvPicPr>
                <p:cNvPr id="53" name="Picture 3" descr="D:\02. 업무\2014년\02. 전략과제\13. EM 동영상\montor.png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6028296" y="4000504"/>
                  <a:ext cx="2258480" cy="1854306"/>
                </a:xfrm>
                <a:prstGeom prst="rect">
                  <a:avLst/>
                </a:prstGeom>
                <a:noFill/>
              </p:spPr>
            </p:pic>
            <p:pic>
              <p:nvPicPr>
                <p:cNvPr id="62468" name="Picture 4"/>
                <p:cNvPicPr>
                  <a:picLocks noChangeAspect="1" noChangeArrowheads="1"/>
                </p:cNvPicPr>
                <p:nvPr/>
              </p:nvPicPr>
              <p:blipFill>
                <a:blip r:embed="rId10" cstate="screen"/>
                <a:srcRect/>
                <a:stretch>
                  <a:fillRect/>
                </a:stretch>
              </p:blipFill>
              <p:spPr bwMode="auto">
                <a:xfrm>
                  <a:off x="6242506" y="4169098"/>
                  <a:ext cx="1836000" cy="11750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62469" name="Picture 5" descr="C:\Users\a00291\Desktop\e887c629_c5ceb0fcc0fd.jpg"/>
                <p:cNvPicPr>
                  <a:picLocks noChangeArrowheads="1"/>
                </p:cNvPicPr>
                <p:nvPr/>
              </p:nvPicPr>
              <p:blipFill>
                <a:blip r:embed="rId11" cstate="screen"/>
                <a:srcRect/>
                <a:stretch>
                  <a:fillRect/>
                </a:stretch>
              </p:blipFill>
              <p:spPr bwMode="auto">
                <a:xfrm>
                  <a:off x="6259081" y="4309388"/>
                  <a:ext cx="1458000" cy="720000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48" name="Picture 2"/>
              <p:cNvPicPr>
                <a:picLocks noChangeAspect="1" noChangeArrowheads="1"/>
              </p:cNvPicPr>
              <p:nvPr/>
            </p:nvPicPr>
            <p:blipFill>
              <a:blip r:embed="rId4" cstate="screen"/>
              <a:srcRect/>
              <a:stretch>
                <a:fillRect/>
              </a:stretch>
            </p:blipFill>
            <p:spPr bwMode="auto">
              <a:xfrm>
                <a:off x="7738132" y="4195768"/>
                <a:ext cx="335235" cy="1008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pic>
          <p:nvPicPr>
            <p:cNvPr id="55" name="Picture 3"/>
            <p:cNvPicPr>
              <a:picLocks noChangeAspect="1" noChangeArrowheads="1"/>
            </p:cNvPicPr>
            <p:nvPr/>
          </p:nvPicPr>
          <p:blipFill>
            <a:blip r:embed="rId12" cstate="screen"/>
            <a:srcRect/>
            <a:stretch>
              <a:fillRect/>
            </a:stretch>
          </p:blipFill>
          <p:spPr bwMode="auto">
            <a:xfrm>
              <a:off x="2723577" y="4366659"/>
              <a:ext cx="210310" cy="6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8" name="Picture 3"/>
            <p:cNvPicPr>
              <a:picLocks noChangeAspect="1" noChangeArrowheads="1"/>
            </p:cNvPicPr>
            <p:nvPr/>
          </p:nvPicPr>
          <p:blipFill>
            <a:blip r:embed="rId12" cstate="screen"/>
            <a:srcRect/>
            <a:stretch>
              <a:fillRect/>
            </a:stretch>
          </p:blipFill>
          <p:spPr bwMode="auto">
            <a:xfrm>
              <a:off x="5232872" y="4357694"/>
              <a:ext cx="210310" cy="6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9" name="Picture 3"/>
            <p:cNvPicPr>
              <a:picLocks noChangeAspect="1" noChangeArrowheads="1"/>
            </p:cNvPicPr>
            <p:nvPr/>
          </p:nvPicPr>
          <p:blipFill>
            <a:blip r:embed="rId13" cstate="screen"/>
            <a:srcRect/>
            <a:stretch>
              <a:fillRect/>
            </a:stretch>
          </p:blipFill>
          <p:spPr bwMode="auto">
            <a:xfrm>
              <a:off x="7750850" y="4366659"/>
              <a:ext cx="210310" cy="6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52" name="그룹 51"/>
            <p:cNvGrpSpPr/>
            <p:nvPr/>
          </p:nvGrpSpPr>
          <p:grpSpPr>
            <a:xfrm>
              <a:off x="3572213" y="4869160"/>
              <a:ext cx="871595" cy="1121156"/>
              <a:chOff x="2111079" y="4535759"/>
              <a:chExt cx="1428760" cy="1837853"/>
            </a:xfrm>
          </p:grpSpPr>
          <p:grpSp>
            <p:nvGrpSpPr>
              <p:cNvPr id="61" name="그룹 60"/>
              <p:cNvGrpSpPr/>
              <p:nvPr/>
            </p:nvGrpSpPr>
            <p:grpSpPr>
              <a:xfrm>
                <a:off x="2111079" y="4535759"/>
                <a:ext cx="1428760" cy="1835240"/>
                <a:chOff x="3214678" y="428604"/>
                <a:chExt cx="1056694" cy="1357322"/>
              </a:xfrm>
            </p:grpSpPr>
            <p:pic>
              <p:nvPicPr>
                <p:cNvPr id="63" name="Picture 1" descr="D:\00. 기술지원팀 140901\Product Image\Latest\PaX-i3D Green\컨텐츠 작업\Green Exposer SW push.png"/>
                <p:cNvPicPr>
                  <a:picLocks noChangeAspect="1" noChangeArrowheads="1"/>
                </p:cNvPicPr>
                <p:nvPr/>
              </p:nvPicPr>
              <p:blipFill>
                <a:blip r:embed="rId14" cstate="screen"/>
                <a:srcRect/>
                <a:stretch>
                  <a:fillRect/>
                </a:stretch>
              </p:blipFill>
              <p:spPr bwMode="auto">
                <a:xfrm>
                  <a:off x="3214678" y="428604"/>
                  <a:ext cx="1056694" cy="1357322"/>
                </a:xfrm>
                <a:prstGeom prst="rect">
                  <a:avLst/>
                </a:prstGeom>
                <a:noFill/>
              </p:spPr>
            </p:pic>
            <p:pic>
              <p:nvPicPr>
                <p:cNvPr id="64" name="Picture 5" descr="D:\00. 기술지원팀 140901\Product Image\Latest\PaX-i3D Green\컨텐츠 작업\주황색.png"/>
                <p:cNvPicPr>
                  <a:picLocks noChangeAspect="1" noChangeArrowheads="1"/>
                </p:cNvPicPr>
                <p:nvPr/>
              </p:nvPicPr>
              <p:blipFill>
                <a:blip r:embed="rId15" cstate="screen"/>
                <a:srcRect/>
                <a:stretch>
                  <a:fillRect/>
                </a:stretch>
              </p:blipFill>
              <p:spPr bwMode="auto">
                <a:xfrm>
                  <a:off x="3393411" y="624988"/>
                  <a:ext cx="223000" cy="144000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62" name="Picture 5" descr="D:\02. 업무\2014년\02. 전략과제\13. EM 동영상\dentist용\무제-13.png"/>
              <p:cNvPicPr>
                <a:picLocks noChangeAspect="1" noChangeArrowheads="1"/>
              </p:cNvPicPr>
              <p:nvPr/>
            </p:nvPicPr>
            <p:blipFill>
              <a:blip r:embed="rId16" cstate="screen"/>
              <a:srcRect/>
              <a:stretch>
                <a:fillRect/>
              </a:stretch>
            </p:blipFill>
            <p:spPr bwMode="auto">
              <a:xfrm>
                <a:off x="3182649" y="6018309"/>
                <a:ext cx="285752" cy="355303"/>
              </a:xfrm>
              <a:prstGeom prst="rect">
                <a:avLst/>
              </a:prstGeom>
              <a:noFill/>
              <a:effectLst/>
            </p:spPr>
          </p:pic>
        </p:grpSp>
      </p:grpSp>
      <p:grpSp>
        <p:nvGrpSpPr>
          <p:cNvPr id="70" name="그룹 69"/>
          <p:cNvGrpSpPr/>
          <p:nvPr/>
        </p:nvGrpSpPr>
        <p:grpSpPr>
          <a:xfrm>
            <a:off x="967151" y="969795"/>
            <a:ext cx="5533675" cy="2611964"/>
            <a:chOff x="967151" y="969795"/>
            <a:chExt cx="5533675" cy="2611964"/>
          </a:xfrm>
        </p:grpSpPr>
        <p:sp>
          <p:nvSpPr>
            <p:cNvPr id="34" name="직사각형 33"/>
            <p:cNvSpPr/>
            <p:nvPr/>
          </p:nvSpPr>
          <p:spPr>
            <a:xfrm>
              <a:off x="967151" y="969795"/>
              <a:ext cx="5533675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⑧ </a:t>
              </a:r>
              <a:r>
                <a:rPr lang="en-US" altLang="ko-K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Check the Mid-</a:t>
              </a:r>
              <a:r>
                <a:rPr lang="en-US" altLang="ko-KR" sz="1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sagittal</a:t>
              </a:r>
              <a:r>
                <a:rPr lang="en-US" altLang="ko-K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plane laser beam, Frankfurt plane laser beam and Canine laser beam again.</a:t>
              </a:r>
              <a:endParaRPr lang="en-US" altLang="ko-KR" sz="1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직사각형 18"/>
            <p:cNvSpPr/>
            <p:nvPr/>
          </p:nvSpPr>
          <p:spPr>
            <a:xfrm>
              <a:off x="1331640" y="1502407"/>
              <a:ext cx="4383368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altLang="ko-K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Close eyes and remain still until the scanning is completed.</a:t>
              </a:r>
            </a:p>
            <a:p>
              <a:pPr marL="171450" indent="-1714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altLang="ko-K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Keep your mouth closed until the scanning is completed. </a:t>
              </a:r>
            </a:p>
            <a:p>
              <a:pPr marL="171450" indent="-1714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altLang="ko-K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Image capturing will begin. </a:t>
              </a:r>
            </a:p>
          </p:txBody>
        </p:sp>
        <p:sp>
          <p:nvSpPr>
            <p:cNvPr id="20" name="직사각형 19"/>
            <p:cNvSpPr/>
            <p:nvPr/>
          </p:nvSpPr>
          <p:spPr>
            <a:xfrm>
              <a:off x="1220352" y="1306956"/>
              <a:ext cx="3423086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Notify these following instructions to the patient.</a:t>
              </a:r>
            </a:p>
          </p:txBody>
        </p:sp>
        <p:pic>
          <p:nvPicPr>
            <p:cNvPr id="24" name="그림 23"/>
            <p:cNvPicPr>
              <a:picLocks noChangeAspect="1"/>
            </p:cNvPicPr>
            <p:nvPr/>
          </p:nvPicPr>
          <p:blipFill rotWithShape="1">
            <a:blip r:embed="rId17" cstate="print"/>
            <a:srcRect/>
            <a:stretch/>
          </p:blipFill>
          <p:spPr>
            <a:xfrm>
              <a:off x="1243984" y="2471401"/>
              <a:ext cx="1764184" cy="623701"/>
            </a:xfrm>
            <a:prstGeom prst="rect">
              <a:avLst/>
            </a:prstGeom>
          </p:spPr>
        </p:pic>
        <p:sp>
          <p:nvSpPr>
            <p:cNvPr id="28" name="직사각형 27"/>
            <p:cNvSpPr/>
            <p:nvPr/>
          </p:nvSpPr>
          <p:spPr>
            <a:xfrm>
              <a:off x="970441" y="2184241"/>
              <a:ext cx="3786026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ko-KR" altLang="en-US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⑨ </a:t>
              </a:r>
              <a:r>
                <a:rPr lang="en-US" altLang="ko-K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Click READY from the capture software.</a:t>
              </a:r>
            </a:p>
          </p:txBody>
        </p:sp>
        <p:grpSp>
          <p:nvGrpSpPr>
            <p:cNvPr id="3" name="그룹 33"/>
            <p:cNvGrpSpPr/>
            <p:nvPr/>
          </p:nvGrpSpPr>
          <p:grpSpPr>
            <a:xfrm>
              <a:off x="2770661" y="2960686"/>
              <a:ext cx="627095" cy="621073"/>
              <a:chOff x="2397443" y="2428868"/>
              <a:chExt cx="734668" cy="909943"/>
            </a:xfrm>
          </p:grpSpPr>
          <p:grpSp>
            <p:nvGrpSpPr>
              <p:cNvPr id="4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5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39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18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40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19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37" name="타원 36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 sz="100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32" name="TextBox 31"/>
              <p:cNvSpPr txBox="1"/>
              <p:nvPr/>
            </p:nvSpPr>
            <p:spPr>
              <a:xfrm>
                <a:off x="2397443" y="2978069"/>
                <a:ext cx="734668" cy="3607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sz="1000" dirty="0" smtClean="0">
                    <a:solidFill>
                      <a:srgbClr val="C00000"/>
                    </a:solidFill>
                    <a:latin typeface="Arial Black" pitchFamily="34" charset="0"/>
                    <a:cs typeface="Arial" pitchFamily="34" charset="0"/>
                  </a:rPr>
                  <a:t>Click!!</a:t>
                </a:r>
                <a:endParaRPr lang="ko-KR" altLang="en-US" sz="1000" dirty="0">
                  <a:solidFill>
                    <a:srgbClr val="C00000"/>
                  </a:solidFill>
                  <a:latin typeface="Arial Black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56" name="그룹 37"/>
          <p:cNvGrpSpPr/>
          <p:nvPr/>
        </p:nvGrpSpPr>
        <p:grpSpPr>
          <a:xfrm>
            <a:off x="7858148" y="6488692"/>
            <a:ext cx="1213034" cy="369332"/>
            <a:chOff x="383284" y="4870823"/>
            <a:chExt cx="1213034" cy="369332"/>
          </a:xfrm>
        </p:grpSpPr>
        <p:sp>
          <p:nvSpPr>
            <p:cNvPr id="57" name="줄무늬가 있는 오른쪽 화살표 56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720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0"/>
                            </p:stCondLst>
                            <p:childTnLst>
                              <p:par>
                                <p:cTn id="2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00"/>
                            </p:stCondLst>
                            <p:childTnLst>
                              <p:par>
                                <p:cTn id="3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Box 52"/>
          <p:cNvSpPr txBox="1"/>
          <p:nvPr/>
        </p:nvSpPr>
        <p:spPr>
          <a:xfrm>
            <a:off x="611188" y="304979"/>
            <a:ext cx="4433393" cy="423684"/>
          </a:xfrm>
          <a:prstGeom prst="roundRect">
            <a:avLst>
              <a:gd name="adj" fmla="val 35315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Image Capture Procedure - TMJ Mode (6/6)</a:t>
            </a:r>
          </a:p>
        </p:txBody>
      </p:sp>
      <p:sp>
        <p:nvSpPr>
          <p:cNvPr id="37" name="직사각형 36"/>
          <p:cNvSpPr/>
          <p:nvPr/>
        </p:nvSpPr>
        <p:spPr>
          <a:xfrm>
            <a:off x="970440" y="888966"/>
            <a:ext cx="6530517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⑪ 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After saving the acquired image, check whether it is saved in </a:t>
            </a:r>
            <a:r>
              <a:rPr lang="en-US" altLang="ko-KR" sz="1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EasyDent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V4 or not.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546814" y="0"/>
            <a:ext cx="2597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Panorama Acquisition</a:t>
            </a:r>
            <a:endParaRPr lang="ko-KR" altLang="en-US" b="1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7" name="그룹 37"/>
          <p:cNvGrpSpPr/>
          <p:nvPr/>
        </p:nvGrpSpPr>
        <p:grpSpPr>
          <a:xfrm>
            <a:off x="7858148" y="6488692"/>
            <a:ext cx="1213034" cy="369332"/>
            <a:chOff x="383284" y="4870823"/>
            <a:chExt cx="1213034" cy="369332"/>
          </a:xfrm>
        </p:grpSpPr>
        <p:sp>
          <p:nvSpPr>
            <p:cNvPr id="48" name="줄무늬가 있는 오른쪽 화살표 47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</a:endParaRPr>
            </a:p>
          </p:txBody>
        </p:sp>
      </p:grpSp>
      <p:grpSp>
        <p:nvGrpSpPr>
          <p:cNvPr id="67" name="그룹 66"/>
          <p:cNvGrpSpPr/>
          <p:nvPr/>
        </p:nvGrpSpPr>
        <p:grpSpPr>
          <a:xfrm>
            <a:off x="4357686" y="1360002"/>
            <a:ext cx="3258730" cy="2286016"/>
            <a:chOff x="4357686" y="1360002"/>
            <a:chExt cx="3258730" cy="2286016"/>
          </a:xfrm>
        </p:grpSpPr>
        <p:sp>
          <p:nvSpPr>
            <p:cNvPr id="71" name="갈매기형 수장 70"/>
            <p:cNvSpPr/>
            <p:nvPr/>
          </p:nvSpPr>
          <p:spPr bwMode="auto">
            <a:xfrm>
              <a:off x="4357686" y="2214554"/>
              <a:ext cx="214314" cy="285752"/>
            </a:xfrm>
            <a:prstGeom prst="chevron">
              <a:avLst/>
            </a:prstGeom>
            <a:gradFill flip="none" rotWithShape="1">
              <a:gsLst>
                <a:gs pos="0">
                  <a:schemeClr val="tx1">
                    <a:tint val="66000"/>
                    <a:satMod val="160000"/>
                  </a:schemeClr>
                </a:gs>
                <a:gs pos="50000">
                  <a:schemeClr val="tx1">
                    <a:tint val="44500"/>
                    <a:satMod val="160000"/>
                  </a:schemeClr>
                </a:gs>
                <a:gs pos="100000">
                  <a:schemeClr val="tx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>
                <a:latin typeface="+mn-ea"/>
              </a:endParaRPr>
            </a:p>
          </p:txBody>
        </p:sp>
        <p:grpSp>
          <p:nvGrpSpPr>
            <p:cNvPr id="100" name="그룹 99"/>
            <p:cNvGrpSpPr/>
            <p:nvPr/>
          </p:nvGrpSpPr>
          <p:grpSpPr>
            <a:xfrm>
              <a:off x="4914129" y="1360002"/>
              <a:ext cx="2702287" cy="2286016"/>
              <a:chOff x="4914129" y="1360002"/>
              <a:chExt cx="2702287" cy="2286016"/>
            </a:xfrm>
          </p:grpSpPr>
          <p:pic>
            <p:nvPicPr>
              <p:cNvPr id="101" name="Picture 1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5043490" y="1485886"/>
                <a:ext cx="2430544" cy="1548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02" name="그림 101" descr="Monitor Frame.pn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4914129" y="1360002"/>
                <a:ext cx="2702287" cy="2286016"/>
              </a:xfrm>
              <a:prstGeom prst="rect">
                <a:avLst/>
              </a:prstGeom>
            </p:spPr>
          </p:pic>
        </p:grpSp>
      </p:grpSp>
      <p:grpSp>
        <p:nvGrpSpPr>
          <p:cNvPr id="62" name="그룹 61"/>
          <p:cNvGrpSpPr/>
          <p:nvPr/>
        </p:nvGrpSpPr>
        <p:grpSpPr>
          <a:xfrm>
            <a:off x="1071538" y="1214422"/>
            <a:ext cx="3142800" cy="2502000"/>
            <a:chOff x="1071538" y="1214422"/>
            <a:chExt cx="3142800" cy="2502000"/>
          </a:xfrm>
        </p:grpSpPr>
        <p:pic>
          <p:nvPicPr>
            <p:cNvPr id="99" name="Picture 3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3481936" y="1721126"/>
              <a:ext cx="292098" cy="9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45" name="그룹 44"/>
            <p:cNvGrpSpPr/>
            <p:nvPr/>
          </p:nvGrpSpPr>
          <p:grpSpPr>
            <a:xfrm>
              <a:off x="1071538" y="1214422"/>
              <a:ext cx="3142800" cy="2502000"/>
              <a:chOff x="1071538" y="1214422"/>
              <a:chExt cx="3142800" cy="2502000"/>
            </a:xfrm>
          </p:grpSpPr>
          <p:grpSp>
            <p:nvGrpSpPr>
              <p:cNvPr id="51" name="그룹 43"/>
              <p:cNvGrpSpPr/>
              <p:nvPr/>
            </p:nvGrpSpPr>
            <p:grpSpPr>
              <a:xfrm>
                <a:off x="1071538" y="1214422"/>
                <a:ext cx="3142800" cy="2502000"/>
                <a:chOff x="1071538" y="1214422"/>
                <a:chExt cx="3142800" cy="2502000"/>
              </a:xfrm>
            </p:grpSpPr>
            <p:grpSp>
              <p:nvGrpSpPr>
                <p:cNvPr id="55" name="그룹 32"/>
                <p:cNvGrpSpPr/>
                <p:nvPr/>
              </p:nvGrpSpPr>
              <p:grpSpPr>
                <a:xfrm>
                  <a:off x="1071538" y="1214422"/>
                  <a:ext cx="3142800" cy="2502000"/>
                  <a:chOff x="6028296" y="4000504"/>
                  <a:chExt cx="2258480" cy="1854306"/>
                </a:xfrm>
              </p:grpSpPr>
              <p:pic>
                <p:nvPicPr>
                  <p:cNvPr id="58" name="Picture 3" descr="D:\02. 업무\2014년\02. 전략과제\13. EM 동영상\montor.png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/>
                  <a:srcRect/>
                  <a:stretch>
                    <a:fillRect/>
                  </a:stretch>
                </p:blipFill>
                <p:spPr bwMode="auto">
                  <a:xfrm>
                    <a:off x="6028296" y="4000504"/>
                    <a:ext cx="2258480" cy="1854306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59" name="Picture 4"/>
                  <p:cNvPicPr>
                    <a:picLocks noChangeAspect="1" noChangeArrowheads="1"/>
                  </p:cNvPicPr>
                  <p:nvPr/>
                </p:nvPicPr>
                <p:blipFill>
                  <a:blip r:embed="rId6" cstate="screen"/>
                  <a:srcRect/>
                  <a:stretch>
                    <a:fillRect/>
                  </a:stretch>
                </p:blipFill>
                <p:spPr bwMode="auto">
                  <a:xfrm>
                    <a:off x="6242506" y="4169098"/>
                    <a:ext cx="1836000" cy="117504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</p:pic>
            </p:grpSp>
            <p:pic>
              <p:nvPicPr>
                <p:cNvPr id="56" name="Picture 2"/>
                <p:cNvPicPr>
                  <a:picLocks noChangeAspect="1" noChangeArrowheads="1"/>
                </p:cNvPicPr>
                <p:nvPr/>
              </p:nvPicPr>
              <p:blipFill>
                <a:blip r:embed="rId7" cstate="screen"/>
                <a:srcRect/>
                <a:stretch>
                  <a:fillRect/>
                </a:stretch>
              </p:blipFill>
              <p:spPr bwMode="auto">
                <a:xfrm>
                  <a:off x="3459467" y="1484934"/>
                  <a:ext cx="454965" cy="13680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</p:grpSp>
          <p:pic>
            <p:nvPicPr>
              <p:cNvPr id="54" name="Picture 2" descr="D:\00. 기술지원팀 140901\Sample Image\PaX-i\Pano\TMJ (from Vatech Korea_20120611)\TMJ_VK_20120418 (1).bmp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416028" y="1624000"/>
                <a:ext cx="2000264" cy="972000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68" name="그룹 65"/>
          <p:cNvGrpSpPr/>
          <p:nvPr/>
        </p:nvGrpSpPr>
        <p:grpSpPr>
          <a:xfrm>
            <a:off x="3311856" y="2680648"/>
            <a:ext cx="849172" cy="822513"/>
            <a:chOff x="6275861" y="3143248"/>
            <a:chExt cx="975780" cy="942108"/>
          </a:xfrm>
        </p:grpSpPr>
        <p:grpSp>
          <p:nvGrpSpPr>
            <p:cNvPr id="75" name="그룹 33"/>
            <p:cNvGrpSpPr/>
            <p:nvPr/>
          </p:nvGrpSpPr>
          <p:grpSpPr>
            <a:xfrm>
              <a:off x="6275861" y="3143248"/>
              <a:ext cx="975780" cy="942108"/>
              <a:chOff x="2346771" y="2428868"/>
              <a:chExt cx="975780" cy="942108"/>
            </a:xfrm>
          </p:grpSpPr>
          <p:grpSp>
            <p:nvGrpSpPr>
              <p:cNvPr id="81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87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103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9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104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10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89" name="타원 88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82" name="TextBox 40"/>
              <p:cNvSpPr txBox="1"/>
              <p:nvPr/>
            </p:nvSpPr>
            <p:spPr>
              <a:xfrm>
                <a:off x="2346771" y="3001644"/>
                <a:ext cx="9757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76" name="TextBox 75"/>
            <p:cNvSpPr txBox="1"/>
            <p:nvPr/>
          </p:nvSpPr>
          <p:spPr>
            <a:xfrm>
              <a:off x="6484412" y="3340621"/>
              <a:ext cx="212274" cy="4230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ko-KR" altLang="en-US" b="1" dirty="0"/>
            </a:p>
          </p:txBody>
        </p:sp>
      </p:grpSp>
      <p:grpSp>
        <p:nvGrpSpPr>
          <p:cNvPr id="107" name="그룹 106"/>
          <p:cNvGrpSpPr/>
          <p:nvPr/>
        </p:nvGrpSpPr>
        <p:grpSpPr>
          <a:xfrm>
            <a:off x="4314748" y="3760472"/>
            <a:ext cx="3641628" cy="2526048"/>
            <a:chOff x="4314748" y="3760472"/>
            <a:chExt cx="3641628" cy="2526048"/>
          </a:xfrm>
        </p:grpSpPr>
        <p:grpSp>
          <p:nvGrpSpPr>
            <p:cNvPr id="105" name="그룹 104"/>
            <p:cNvGrpSpPr/>
            <p:nvPr/>
          </p:nvGrpSpPr>
          <p:grpSpPr>
            <a:xfrm>
              <a:off x="4314748" y="3760472"/>
              <a:ext cx="3641628" cy="2526048"/>
              <a:chOff x="4314748" y="3760472"/>
              <a:chExt cx="3641628" cy="2526048"/>
            </a:xfrm>
          </p:grpSpPr>
          <p:sp>
            <p:nvSpPr>
              <p:cNvPr id="50" name="직사각형 49"/>
              <p:cNvSpPr/>
              <p:nvPr/>
            </p:nvSpPr>
            <p:spPr bwMode="auto">
              <a:xfrm>
                <a:off x="4314748" y="3786190"/>
                <a:ext cx="3641628" cy="2500330"/>
              </a:xfrm>
              <a:prstGeom prst="rect">
                <a:avLst/>
              </a:prstGeom>
              <a:solidFill>
                <a:schemeClr val="accent6">
                  <a:lumMod val="75000"/>
                  <a:alpha val="30000"/>
                </a:schemeClr>
              </a:solidFill>
              <a:ln w="3175">
                <a:noFill/>
                <a:miter lim="800000"/>
                <a:headEnd/>
                <a:tailEnd/>
              </a:ln>
              <a:effectLst/>
            </p:spPr>
            <p:txBody>
              <a:bodyPr wrap="none" rtlCol="0" anchor="ctr"/>
              <a:lstStyle/>
              <a:p>
                <a:pPr algn="ctr"/>
                <a:endParaRPr lang="ko-KR" altLang="en-US">
                  <a:latin typeface="+mn-ea"/>
                </a:endParaRPr>
              </a:p>
            </p:txBody>
          </p:sp>
          <p:pic>
            <p:nvPicPr>
              <p:cNvPr id="57" name="Picture 2" descr="D:\00. 기술지원팀 140901\Sample Image\PaX-i\Pano\TMJ (from Vatech Korea_20120611)\TMJ_VK_20120418 (1).bmp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4786314" y="4214818"/>
                <a:ext cx="2940223" cy="1428760"/>
              </a:xfrm>
              <a:prstGeom prst="rect">
                <a:avLst/>
              </a:prstGeom>
              <a:noFill/>
            </p:spPr>
          </p:pic>
          <p:grpSp>
            <p:nvGrpSpPr>
              <p:cNvPr id="72" name="그룹 59"/>
              <p:cNvGrpSpPr/>
              <p:nvPr/>
            </p:nvGrpSpPr>
            <p:grpSpPr>
              <a:xfrm>
                <a:off x="6029260" y="5356238"/>
                <a:ext cx="716762" cy="579854"/>
                <a:chOff x="3713950" y="5287182"/>
                <a:chExt cx="716762" cy="579854"/>
              </a:xfrm>
            </p:grpSpPr>
            <p:cxnSp>
              <p:nvCxnSpPr>
                <p:cNvPr id="73" name="직선 연결선 72"/>
                <p:cNvCxnSpPr/>
                <p:nvPr/>
              </p:nvCxnSpPr>
              <p:spPr>
                <a:xfrm rot="5400000">
                  <a:off x="3428992" y="5572140"/>
                  <a:ext cx="571504" cy="1588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  <a:alpha val="70000"/>
                    </a:schemeClr>
                  </a:solidFill>
                  <a:head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직선 연결선 73"/>
                <p:cNvCxnSpPr/>
                <p:nvPr/>
              </p:nvCxnSpPr>
              <p:spPr>
                <a:xfrm>
                  <a:off x="3714744" y="5857892"/>
                  <a:ext cx="714380" cy="1588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  <a:alpha val="70000"/>
                    </a:schemeClr>
                  </a:solidFill>
                  <a:head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직선 연결선 76"/>
                <p:cNvCxnSpPr/>
                <p:nvPr/>
              </p:nvCxnSpPr>
              <p:spPr>
                <a:xfrm rot="5400000">
                  <a:off x="4144166" y="5580490"/>
                  <a:ext cx="571504" cy="1588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  <a:alpha val="70000"/>
                    </a:schemeClr>
                  </a:solidFill>
                  <a:head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8" name="그룹 64"/>
              <p:cNvGrpSpPr/>
              <p:nvPr/>
            </p:nvGrpSpPr>
            <p:grpSpPr>
              <a:xfrm rot="10800000">
                <a:off x="5314880" y="4070354"/>
                <a:ext cx="2143140" cy="579854"/>
                <a:chOff x="3713950" y="5287182"/>
                <a:chExt cx="716762" cy="579854"/>
              </a:xfrm>
            </p:grpSpPr>
            <p:cxnSp>
              <p:nvCxnSpPr>
                <p:cNvPr id="79" name="직선 연결선 78"/>
                <p:cNvCxnSpPr/>
                <p:nvPr/>
              </p:nvCxnSpPr>
              <p:spPr>
                <a:xfrm rot="5400000">
                  <a:off x="3428992" y="5572140"/>
                  <a:ext cx="571504" cy="1588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  <a:alpha val="70000"/>
                    </a:schemeClr>
                  </a:solidFill>
                  <a:head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직선 연결선 79"/>
                <p:cNvCxnSpPr/>
                <p:nvPr/>
              </p:nvCxnSpPr>
              <p:spPr>
                <a:xfrm>
                  <a:off x="3714744" y="5857892"/>
                  <a:ext cx="714380" cy="1588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  <a:alpha val="70000"/>
                    </a:schemeClr>
                  </a:solidFill>
                  <a:head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직선 연결선 82"/>
                <p:cNvCxnSpPr/>
                <p:nvPr/>
              </p:nvCxnSpPr>
              <p:spPr>
                <a:xfrm rot="5400000">
                  <a:off x="4144166" y="5580490"/>
                  <a:ext cx="571504" cy="1588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  <a:alpha val="70000"/>
                    </a:schemeClr>
                  </a:solidFill>
                  <a:head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84" name="직선 연결선 83"/>
              <p:cNvCxnSpPr/>
              <p:nvPr/>
            </p:nvCxnSpPr>
            <p:spPr>
              <a:xfrm>
                <a:off x="5672070" y="6142056"/>
                <a:ext cx="714380" cy="1588"/>
              </a:xfrm>
              <a:prstGeom prst="line">
                <a:avLst/>
              </a:prstGeom>
              <a:ln>
                <a:solidFill>
                  <a:schemeClr val="accent6">
                    <a:lumMod val="75000"/>
                    <a:alpha val="70000"/>
                  </a:schemeClr>
                </a:solidFill>
                <a:head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직선 연결선 84"/>
              <p:cNvCxnSpPr/>
              <p:nvPr/>
            </p:nvCxnSpPr>
            <p:spPr>
              <a:xfrm rot="5400000">
                <a:off x="6280087" y="6034105"/>
                <a:ext cx="214314" cy="1588"/>
              </a:xfrm>
              <a:prstGeom prst="line">
                <a:avLst/>
              </a:prstGeom>
              <a:ln>
                <a:solidFill>
                  <a:schemeClr val="accent6">
                    <a:lumMod val="75000"/>
                    <a:alpha val="70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직선 연결선 87"/>
              <p:cNvCxnSpPr/>
              <p:nvPr/>
            </p:nvCxnSpPr>
            <p:spPr>
              <a:xfrm rot="10800000">
                <a:off x="5800180" y="3929066"/>
                <a:ext cx="731520" cy="1588"/>
              </a:xfrm>
              <a:prstGeom prst="line">
                <a:avLst/>
              </a:prstGeom>
              <a:ln>
                <a:solidFill>
                  <a:schemeClr val="accent6">
                    <a:lumMod val="75000"/>
                    <a:alpha val="70000"/>
                  </a:schemeClr>
                </a:solidFill>
                <a:head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0" name="TextBox 89"/>
              <p:cNvSpPr txBox="1"/>
              <p:nvPr/>
            </p:nvSpPr>
            <p:spPr>
              <a:xfrm>
                <a:off x="4314748" y="3760472"/>
                <a:ext cx="154773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400" b="1" dirty="0" smtClean="0">
                    <a:solidFill>
                      <a:schemeClr val="accent6">
                        <a:lumMod val="75000"/>
                      </a:schemeClr>
                    </a:solidFill>
                    <a:latin typeface="+mn-ea"/>
                  </a:rPr>
                  <a:t>TMJ LAT Closed</a:t>
                </a:r>
              </a:p>
            </p:txBody>
          </p:sp>
          <p:sp>
            <p:nvSpPr>
              <p:cNvPr id="91" name="TextBox 90"/>
              <p:cNvSpPr txBox="1"/>
              <p:nvPr/>
            </p:nvSpPr>
            <p:spPr>
              <a:xfrm>
                <a:off x="4314748" y="5960455"/>
                <a:ext cx="143712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400" b="1" dirty="0" smtClean="0">
                    <a:solidFill>
                      <a:schemeClr val="accent6">
                        <a:lumMod val="75000"/>
                      </a:schemeClr>
                    </a:solidFill>
                    <a:latin typeface="+mn-ea"/>
                  </a:rPr>
                  <a:t>TMJ LAT Open</a:t>
                </a:r>
              </a:p>
            </p:txBody>
          </p:sp>
        </p:grpSp>
        <p:cxnSp>
          <p:nvCxnSpPr>
            <p:cNvPr id="106" name="직선 연결선 105"/>
            <p:cNvCxnSpPr/>
            <p:nvPr/>
          </p:nvCxnSpPr>
          <p:spPr>
            <a:xfrm rot="5400000" flipH="1" flipV="1">
              <a:off x="6457888" y="3998916"/>
              <a:ext cx="142876" cy="1588"/>
            </a:xfrm>
            <a:prstGeom prst="line">
              <a:avLst/>
            </a:prstGeom>
            <a:ln>
              <a:solidFill>
                <a:schemeClr val="accent6">
                  <a:lumMod val="75000"/>
                  <a:alpha val="70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91925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0"/>
                            </p:stCondLst>
                            <p:childTnLst>
                              <p:par>
                                <p:cTn id="4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500"/>
                            </p:stCondLst>
                            <p:childTnLst>
                              <p:par>
                                <p:cTn id="5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507674" y="374301"/>
            <a:ext cx="61597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Composition of Image Acquiring System</a:t>
            </a:r>
          </a:p>
        </p:txBody>
      </p:sp>
      <p:pic>
        <p:nvPicPr>
          <p:cNvPr id="38" name="Picture 4" descr="D:\00. 기술지원팀 140901\Product Image\Latest\PaX-i3D Green\컨텐츠 작업\Green_OS_wide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376472" y="1119171"/>
            <a:ext cx="2350311" cy="3133747"/>
          </a:xfrm>
          <a:prstGeom prst="rect">
            <a:avLst/>
          </a:prstGeom>
          <a:noFill/>
        </p:spPr>
      </p:pic>
      <p:grpSp>
        <p:nvGrpSpPr>
          <p:cNvPr id="56" name="그룹 55"/>
          <p:cNvGrpSpPr/>
          <p:nvPr/>
        </p:nvGrpSpPr>
        <p:grpSpPr>
          <a:xfrm>
            <a:off x="19050" y="1000108"/>
            <a:ext cx="8767792" cy="5715040"/>
            <a:chOff x="19050" y="1000108"/>
            <a:chExt cx="8767792" cy="5715040"/>
          </a:xfrm>
        </p:grpSpPr>
        <p:cxnSp>
          <p:nvCxnSpPr>
            <p:cNvPr id="41" name="직선 연결선 40"/>
            <p:cNvCxnSpPr/>
            <p:nvPr/>
          </p:nvCxnSpPr>
          <p:spPr>
            <a:xfrm>
              <a:off x="3723206" y="3214686"/>
              <a:ext cx="3492000" cy="1588"/>
            </a:xfrm>
            <a:prstGeom prst="line">
              <a:avLst/>
            </a:prstGeom>
            <a:ln w="12700">
              <a:solidFill>
                <a:schemeClr val="accent6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모서리가 둥근 사각형 설명선 2"/>
            <p:cNvSpPr/>
            <p:nvPr/>
          </p:nvSpPr>
          <p:spPr bwMode="auto">
            <a:xfrm>
              <a:off x="6715140" y="4214818"/>
              <a:ext cx="2071702" cy="2500330"/>
            </a:xfrm>
            <a:prstGeom prst="wedgeRoundRectCallout">
              <a:avLst>
                <a:gd name="adj1" fmla="val -10951"/>
                <a:gd name="adj2" fmla="val -71231"/>
                <a:gd name="adj3" fmla="val 16667"/>
              </a:avLst>
            </a:prstGeom>
            <a:solidFill>
              <a:schemeClr val="bg1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  <a:prstDash val="solid"/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모서리가 둥근 직사각형 3"/>
            <p:cNvSpPr/>
            <p:nvPr/>
          </p:nvSpPr>
          <p:spPr bwMode="auto">
            <a:xfrm>
              <a:off x="430230" y="4481342"/>
              <a:ext cx="3071834" cy="1357323"/>
            </a:xfrm>
            <a:prstGeom prst="roundRect">
              <a:avLst/>
            </a:prstGeom>
            <a:solidFill>
              <a:schemeClr val="bg1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prstDash val="solid"/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5" name="Picture 7" descr="C:\Users\a00291\Desktop\thinkcentre_m82.png"/>
            <p:cNvPicPr>
              <a:picLocks noChangeAspect="1" noChangeArrowheads="1"/>
            </p:cNvPicPr>
            <p:nvPr/>
          </p:nvPicPr>
          <p:blipFill>
            <a:blip r:embed="rId3" cstate="print"/>
            <a:srcRect b="13102"/>
            <a:stretch>
              <a:fillRect/>
            </a:stretch>
          </p:blipFill>
          <p:spPr bwMode="auto">
            <a:xfrm>
              <a:off x="7143768" y="2650081"/>
              <a:ext cx="1214446" cy="1055326"/>
            </a:xfrm>
            <a:prstGeom prst="rect">
              <a:avLst/>
            </a:prstGeom>
            <a:noFill/>
            <a:effectLst/>
          </p:spPr>
        </p:pic>
        <p:cxnSp>
          <p:nvCxnSpPr>
            <p:cNvPr id="6" name="직선 연결선 5"/>
            <p:cNvCxnSpPr/>
            <p:nvPr/>
          </p:nvCxnSpPr>
          <p:spPr>
            <a:xfrm>
              <a:off x="3723206" y="3364461"/>
              <a:ext cx="3492000" cy="1588"/>
            </a:xfrm>
            <a:prstGeom prst="line">
              <a:avLst/>
            </a:prstGeom>
            <a:ln w="12700">
              <a:solidFill>
                <a:schemeClr val="accent6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직선 연결선 6"/>
            <p:cNvCxnSpPr/>
            <p:nvPr/>
          </p:nvCxnSpPr>
          <p:spPr>
            <a:xfrm>
              <a:off x="1520430" y="3334627"/>
              <a:ext cx="1980000" cy="926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직선 연결선 7"/>
            <p:cNvCxnSpPr/>
            <p:nvPr/>
          </p:nvCxnSpPr>
          <p:spPr>
            <a:xfrm rot="5400000" flipH="1" flipV="1">
              <a:off x="1276252" y="3070905"/>
              <a:ext cx="504000" cy="978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직선 연결선 8"/>
            <p:cNvCxnSpPr/>
            <p:nvPr/>
          </p:nvCxnSpPr>
          <p:spPr>
            <a:xfrm>
              <a:off x="1900271" y="3501782"/>
              <a:ext cx="1548000" cy="926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직선 연결선 10"/>
            <p:cNvCxnSpPr/>
            <p:nvPr/>
          </p:nvCxnSpPr>
          <p:spPr>
            <a:xfrm rot="16200000" flipV="1">
              <a:off x="1659132" y="3757370"/>
              <a:ext cx="500065" cy="1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직선 연결선 11"/>
            <p:cNvCxnSpPr/>
            <p:nvPr/>
          </p:nvCxnSpPr>
          <p:spPr>
            <a:xfrm rot="5400000" flipH="1" flipV="1">
              <a:off x="1448486" y="4473228"/>
              <a:ext cx="864000" cy="978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직선 연결선 12"/>
            <p:cNvCxnSpPr/>
            <p:nvPr/>
          </p:nvCxnSpPr>
          <p:spPr>
            <a:xfrm rot="5400000" flipH="1" flipV="1">
              <a:off x="1536774" y="4473228"/>
              <a:ext cx="864000" cy="978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그림 1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07" t="12201" r="21107" b="14301"/>
            <a:stretch/>
          </p:blipFill>
          <p:spPr>
            <a:xfrm>
              <a:off x="1800252" y="3725994"/>
              <a:ext cx="261480" cy="333127"/>
            </a:xfrm>
            <a:prstGeom prst="rect">
              <a:avLst/>
            </a:prstGeom>
          </p:spPr>
        </p:pic>
        <p:cxnSp>
          <p:nvCxnSpPr>
            <p:cNvPr id="15" name="직선 연결선 14"/>
            <p:cNvCxnSpPr/>
            <p:nvPr/>
          </p:nvCxnSpPr>
          <p:spPr>
            <a:xfrm>
              <a:off x="1389189" y="4896247"/>
              <a:ext cx="487796" cy="926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직선 연결선 15"/>
            <p:cNvCxnSpPr/>
            <p:nvPr/>
          </p:nvCxnSpPr>
          <p:spPr>
            <a:xfrm>
              <a:off x="1980695" y="4896247"/>
              <a:ext cx="487796" cy="926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7" descr="C:\Users\a00291\Desktop\thumb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44544" y="4721783"/>
              <a:ext cx="877000" cy="38307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pic>
          <p:nvPicPr>
            <p:cNvPr id="18" name="Picture 4" descr="C:\Users\a00291\Desktop\교육장\IMG_6747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398821" y="4572784"/>
              <a:ext cx="674615" cy="82999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sp>
          <p:nvSpPr>
            <p:cNvPr id="21" name="TextBox 20"/>
            <p:cNvSpPr txBox="1"/>
            <p:nvPr/>
          </p:nvSpPr>
          <p:spPr>
            <a:xfrm>
              <a:off x="7099327" y="2496546"/>
              <a:ext cx="1141659" cy="307777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altLang="ko-KR" sz="1400" dirty="0" smtClean="0">
                  <a:latin typeface="Arial" pitchFamily="34" charset="0"/>
                  <a:cs typeface="Arial" pitchFamily="34" charset="0"/>
                </a:rPr>
                <a:t>Console PC</a:t>
              </a:r>
              <a:endParaRPr lang="ko-KR" alt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656284" y="3177146"/>
              <a:ext cx="1532792" cy="2462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altLang="ko-KR" sz="1000" dirty="0" smtClean="0">
                  <a:latin typeface="Arial" pitchFamily="34" charset="0"/>
                  <a:cs typeface="Arial" pitchFamily="34" charset="0"/>
                </a:rPr>
                <a:t>Fiber Optic Cable(10m)</a:t>
              </a:r>
              <a:endParaRPr lang="ko-KR" altLang="en-US" sz="1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20531" y="4121355"/>
              <a:ext cx="2808461" cy="307777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altLang="ko-KR" sz="1400" dirty="0" smtClean="0">
                  <a:latin typeface="Arial" pitchFamily="34" charset="0"/>
                  <a:cs typeface="Arial" pitchFamily="34" charset="0"/>
                </a:rPr>
                <a:t>Warning system panel(Optional)</a:t>
              </a:r>
              <a:endParaRPr lang="ko-KR" alt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01668" y="5436163"/>
              <a:ext cx="137460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dirty="0" smtClean="0">
                  <a:latin typeface="Arial" pitchFamily="34" charset="0"/>
                  <a:cs typeface="Arial" pitchFamily="34" charset="0"/>
                </a:rPr>
                <a:t>Warning Lamp</a:t>
              </a:r>
              <a:endParaRPr lang="ko-KR" alt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062959" y="5459450"/>
              <a:ext cx="12987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dirty="0" smtClean="0">
                  <a:latin typeface="Arial" pitchFamily="34" charset="0"/>
                  <a:cs typeface="Arial" pitchFamily="34" charset="0"/>
                </a:rPr>
                <a:t>Door Interlock</a:t>
              </a:r>
              <a:endParaRPr lang="ko-KR" alt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56000" y="1214422"/>
              <a:ext cx="1353704" cy="276999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altLang="ko-KR" sz="1200" dirty="0" smtClean="0">
                  <a:latin typeface="Arial" pitchFamily="34" charset="0"/>
                  <a:cs typeface="Arial" pitchFamily="34" charset="0"/>
                </a:rPr>
                <a:t>Up/Down Switch</a:t>
              </a:r>
              <a:endParaRPr lang="ko-KR" altLang="en-US" sz="12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430261" y="3000372"/>
              <a:ext cx="2013693" cy="2462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altLang="ko-KR" sz="1000" dirty="0" smtClean="0">
                  <a:latin typeface="Arial" pitchFamily="34" charset="0"/>
                  <a:cs typeface="Arial" pitchFamily="34" charset="0"/>
                </a:rPr>
                <a:t>Ethernet Cable(</a:t>
              </a:r>
              <a:r>
                <a:rPr lang="en-US" altLang="ko-KR" sz="1000" dirty="0" err="1" smtClean="0">
                  <a:latin typeface="Arial" pitchFamily="34" charset="0"/>
                  <a:cs typeface="Arial" pitchFamily="34" charset="0"/>
                </a:rPr>
                <a:t>OneShot</a:t>
              </a:r>
              <a:r>
                <a:rPr lang="en-US" altLang="ko-KR" sz="1000" dirty="0" smtClean="0">
                  <a:latin typeface="Arial" pitchFamily="34" charset="0"/>
                  <a:cs typeface="Arial" pitchFamily="34" charset="0"/>
                </a:rPr>
                <a:t> CEPH)</a:t>
              </a:r>
              <a:endParaRPr lang="ko-KR" altLang="en-US" sz="100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6900879" y="4443420"/>
              <a:ext cx="1714512" cy="20574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3" name="TextBox 42"/>
            <p:cNvSpPr txBox="1"/>
            <p:nvPr/>
          </p:nvSpPr>
          <p:spPr>
            <a:xfrm>
              <a:off x="5689874" y="4572008"/>
              <a:ext cx="61747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00" dirty="0" smtClean="0">
                  <a:latin typeface="Arial" pitchFamily="34" charset="0"/>
                  <a:cs typeface="Arial" pitchFamily="34" charset="0"/>
                </a:rPr>
                <a:t>RS-232</a:t>
              </a:r>
              <a:endParaRPr lang="ko-KR" altLang="en-US" sz="1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462594" y="6049824"/>
              <a:ext cx="104227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00" dirty="0" smtClean="0">
                  <a:latin typeface="Arial" pitchFamily="34" charset="0"/>
                  <a:cs typeface="Arial" pitchFamily="34" charset="0"/>
                </a:rPr>
                <a:t>Ethernet Cable</a:t>
              </a:r>
              <a:endParaRPr lang="ko-KR" altLang="en-US" sz="1000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45" name="직선 연결선 44"/>
            <p:cNvCxnSpPr/>
            <p:nvPr/>
          </p:nvCxnSpPr>
          <p:spPr>
            <a:xfrm>
              <a:off x="6438913" y="6171293"/>
              <a:ext cx="1080000" cy="926"/>
            </a:xfrm>
            <a:prstGeom prst="line">
              <a:avLst/>
            </a:prstGeom>
            <a:ln w="12700"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직선 연결선 45"/>
            <p:cNvCxnSpPr/>
            <p:nvPr/>
          </p:nvCxnSpPr>
          <p:spPr>
            <a:xfrm>
              <a:off x="6438913" y="5929330"/>
              <a:ext cx="1332000" cy="926"/>
            </a:xfrm>
            <a:prstGeom prst="line">
              <a:avLst/>
            </a:prstGeom>
            <a:ln w="12700"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직선 연결선 46"/>
            <p:cNvCxnSpPr/>
            <p:nvPr/>
          </p:nvCxnSpPr>
          <p:spPr>
            <a:xfrm>
              <a:off x="6438913" y="4714884"/>
              <a:ext cx="792000" cy="926"/>
            </a:xfrm>
            <a:prstGeom prst="line">
              <a:avLst/>
            </a:prstGeom>
            <a:ln w="12700"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/>
            <p:cNvSpPr txBox="1"/>
            <p:nvPr/>
          </p:nvSpPr>
          <p:spPr>
            <a:xfrm>
              <a:off x="5295905" y="5829317"/>
              <a:ext cx="120257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00" dirty="0" smtClean="0">
                  <a:latin typeface="Arial" pitchFamily="34" charset="0"/>
                  <a:cs typeface="Arial" pitchFamily="34" charset="0"/>
                </a:rPr>
                <a:t>Fiber Optic Cable</a:t>
              </a:r>
              <a:endParaRPr lang="ko-KR" altLang="en-US" sz="1000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52" name="직선 연결선 51"/>
            <p:cNvCxnSpPr/>
            <p:nvPr/>
          </p:nvCxnSpPr>
          <p:spPr>
            <a:xfrm>
              <a:off x="3723206" y="3524251"/>
              <a:ext cx="3492000" cy="1588"/>
            </a:xfrm>
            <a:prstGeom prst="line">
              <a:avLst/>
            </a:prstGeom>
            <a:ln w="12700">
              <a:solidFill>
                <a:schemeClr val="accent6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/>
            <p:cNvSpPr txBox="1"/>
            <p:nvPr/>
          </p:nvSpPr>
          <p:spPr>
            <a:xfrm>
              <a:off x="4593767" y="3345901"/>
              <a:ext cx="1683474" cy="2462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altLang="ko-KR" sz="1000" dirty="0" smtClean="0">
                  <a:latin typeface="Arial" pitchFamily="34" charset="0"/>
                  <a:cs typeface="Arial" pitchFamily="34" charset="0"/>
                </a:rPr>
                <a:t>RS-232 Serial Cable(10m)</a:t>
              </a:r>
              <a:endParaRPr lang="ko-KR" altLang="en-US" sz="100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5602" name="Picture 2" descr="D:\00. 기술지원팀 140901\00. 신제품 출시\AP(PaX-i3D Smart) 출시 준비\사진 파일\Green Exposer sw.png"/>
            <p:cNvPicPr>
              <a:picLocks noChangeAspect="1" noChangeArrowheads="1"/>
            </p:cNvPicPr>
            <p:nvPr/>
          </p:nvPicPr>
          <p:blipFill>
            <a:blip r:embed="rId8" cstate="screen"/>
            <a:srcRect/>
            <a:stretch>
              <a:fillRect/>
            </a:stretch>
          </p:blipFill>
          <p:spPr bwMode="auto">
            <a:xfrm>
              <a:off x="1285852" y="2000240"/>
              <a:ext cx="428628" cy="931470"/>
            </a:xfrm>
            <a:prstGeom prst="rect">
              <a:avLst/>
            </a:prstGeom>
            <a:noFill/>
          </p:spPr>
        </p:pic>
        <p:pic>
          <p:nvPicPr>
            <p:cNvPr id="25603" name="Picture 3" descr="D:\00. 기술지원팀 140901\00. 신제품 출시\AP(PaX-i3D Smart) 출시 준비\사진 파일\Green UDsw.png"/>
            <p:cNvPicPr>
              <a:picLocks noChangeAspect="1" noChangeArrowheads="1"/>
            </p:cNvPicPr>
            <p:nvPr/>
          </p:nvPicPr>
          <p:blipFill>
            <a:blip r:embed="rId9" cstate="screen"/>
            <a:srcRect/>
            <a:stretch>
              <a:fillRect/>
            </a:stretch>
          </p:blipFill>
          <p:spPr bwMode="auto">
            <a:xfrm>
              <a:off x="1643042" y="1000108"/>
              <a:ext cx="249401" cy="893758"/>
            </a:xfrm>
            <a:prstGeom prst="rect">
              <a:avLst/>
            </a:prstGeom>
            <a:noFill/>
          </p:spPr>
        </p:pic>
        <p:sp>
          <p:nvSpPr>
            <p:cNvPr id="42" name="TextBox 41"/>
            <p:cNvSpPr txBox="1"/>
            <p:nvPr/>
          </p:nvSpPr>
          <p:spPr>
            <a:xfrm>
              <a:off x="19050" y="2214554"/>
              <a:ext cx="1327608" cy="276999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altLang="ko-KR" sz="1200" dirty="0" smtClean="0">
                  <a:latin typeface="Arial" pitchFamily="34" charset="0"/>
                  <a:cs typeface="Arial" pitchFamily="34" charset="0"/>
                </a:rPr>
                <a:t>Exposure Switch</a:t>
              </a:r>
              <a:endParaRPr lang="ko-KR" altLang="en-US" sz="1200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49" name="직선 연결선 48"/>
            <p:cNvCxnSpPr/>
            <p:nvPr/>
          </p:nvCxnSpPr>
          <p:spPr>
            <a:xfrm>
              <a:off x="1757343" y="2357430"/>
              <a:ext cx="1980000" cy="926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직선 연결선 49"/>
            <p:cNvCxnSpPr/>
            <p:nvPr/>
          </p:nvCxnSpPr>
          <p:spPr>
            <a:xfrm rot="5400000" flipH="1" flipV="1">
              <a:off x="1513165" y="2093708"/>
              <a:ext cx="504000" cy="978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그룹 37"/>
          <p:cNvGrpSpPr/>
          <p:nvPr/>
        </p:nvGrpSpPr>
        <p:grpSpPr>
          <a:xfrm>
            <a:off x="7859560" y="357166"/>
            <a:ext cx="1213034" cy="369332"/>
            <a:chOff x="383284" y="4870823"/>
            <a:chExt cx="1213034" cy="369332"/>
          </a:xfrm>
        </p:grpSpPr>
        <p:sp>
          <p:nvSpPr>
            <p:cNvPr id="54" name="줄무늬가 있는 오른쪽 화살표 53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Arial Black" pitchFamily="34" charset="0"/>
                <a:ea typeface="+mj-ea"/>
                <a:cs typeface="Arial" pitchFamily="34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  <a:cs typeface="Arial" pitchFamily="34" charset="0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500"/>
                            </p:stCondLst>
                            <p:childTnLst>
                              <p:par>
                                <p:cTn id="3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1" descr="C:\Users\Vatech\Desktop\image - Cop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208540"/>
            <a:ext cx="1764130" cy="4020690"/>
          </a:xfrm>
          <a:prstGeom prst="rect">
            <a:avLst/>
          </a:prstGeom>
          <a:noFill/>
        </p:spPr>
      </p:pic>
      <p:sp>
        <p:nvSpPr>
          <p:cNvPr id="36" name="TextBox 35"/>
          <p:cNvSpPr txBox="1"/>
          <p:nvPr/>
        </p:nvSpPr>
        <p:spPr>
          <a:xfrm>
            <a:off x="611188" y="304979"/>
            <a:ext cx="4540233" cy="423684"/>
          </a:xfrm>
          <a:prstGeom prst="roundRect">
            <a:avLst>
              <a:gd name="adj" fmla="val 35315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Image Capture Procedure - Sinus Mode (1/4)</a:t>
            </a:r>
          </a:p>
        </p:txBody>
      </p:sp>
      <p:sp>
        <p:nvSpPr>
          <p:cNvPr id="37" name="직사각형 36"/>
          <p:cNvSpPr/>
          <p:nvPr/>
        </p:nvSpPr>
        <p:spPr>
          <a:xfrm>
            <a:off x="857224" y="728948"/>
            <a:ext cx="48577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① 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Click the buttons in the following order. </a:t>
            </a:r>
            <a:b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    • PANO -&gt; HD/Normal -&gt; Sinus LAT</a:t>
            </a:r>
          </a:p>
        </p:txBody>
      </p:sp>
      <p:grpSp>
        <p:nvGrpSpPr>
          <p:cNvPr id="3" name="그룹 33"/>
          <p:cNvGrpSpPr/>
          <p:nvPr/>
        </p:nvGrpSpPr>
        <p:grpSpPr>
          <a:xfrm>
            <a:off x="1857359" y="4929199"/>
            <a:ext cx="835322" cy="648392"/>
            <a:chOff x="2397445" y="3475518"/>
            <a:chExt cx="978614" cy="949969"/>
          </a:xfrm>
        </p:grpSpPr>
        <p:grpSp>
          <p:nvGrpSpPr>
            <p:cNvPr id="4" name="그룹 67"/>
            <p:cNvGrpSpPr/>
            <p:nvPr/>
          </p:nvGrpSpPr>
          <p:grpSpPr>
            <a:xfrm>
              <a:off x="2397445" y="3475518"/>
              <a:ext cx="735696" cy="571688"/>
              <a:chOff x="4325182" y="4494892"/>
              <a:chExt cx="735696" cy="571688"/>
            </a:xfrm>
          </p:grpSpPr>
          <p:grpSp>
            <p:nvGrpSpPr>
              <p:cNvPr id="5" name="그룹 50"/>
              <p:cNvGrpSpPr/>
              <p:nvPr/>
            </p:nvGrpSpPr>
            <p:grpSpPr>
              <a:xfrm>
                <a:off x="4325182" y="4494892"/>
                <a:ext cx="735696" cy="571688"/>
                <a:chOff x="5397841" y="4261336"/>
                <a:chExt cx="735696" cy="571688"/>
              </a:xfrm>
            </p:grpSpPr>
            <p:pic>
              <p:nvPicPr>
                <p:cNvPr id="77" name="Picture 17" descr="C:\Users\a00291\Desktop\kligg.com\kligg256x256.png"/>
                <p:cNvPicPr>
                  <a:picLocks noChangeAspect="1" noChangeArrowheads="1"/>
                </p:cNvPicPr>
                <p:nvPr/>
              </p:nvPicPr>
              <p:blipFill>
                <a:blip r:embed="rId3" cstate="screen"/>
                <a:srcRect/>
                <a:stretch>
                  <a:fillRect/>
                </a:stretch>
              </p:blipFill>
              <p:spPr bwMode="auto">
                <a:xfrm>
                  <a:off x="5565226" y="4261336"/>
                  <a:ext cx="568311" cy="568311"/>
                </a:xfrm>
                <a:prstGeom prst="rect">
                  <a:avLst/>
                </a:prstGeom>
                <a:noFill/>
              </p:spPr>
            </p:pic>
            <p:pic>
              <p:nvPicPr>
                <p:cNvPr id="78" name="Picture 18" descr="C:\Users\a00291\Desktop\11949837831120231634mouse_pointer_wolfram_es_01_svg_med.png"/>
                <p:cNvPicPr>
                  <a:picLocks noChangeAspect="1" noChangeArrowheads="1"/>
                </p:cNvPicPr>
                <p:nvPr/>
              </p:nvPicPr>
              <p:blipFill>
                <a:blip r:embed="rId4" cstate="screen"/>
                <a:srcRect/>
                <a:stretch>
                  <a:fillRect/>
                </a:stretch>
              </p:blipFill>
              <p:spPr bwMode="auto">
                <a:xfrm>
                  <a:off x="5397841" y="4575329"/>
                  <a:ext cx="159318" cy="257695"/>
                </a:xfrm>
                <a:prstGeom prst="rect">
                  <a:avLst/>
                </a:prstGeom>
                <a:noFill/>
              </p:spPr>
            </p:pic>
          </p:grpSp>
          <p:sp>
            <p:nvSpPr>
              <p:cNvPr id="76" name="타원 75"/>
              <p:cNvSpPr/>
              <p:nvPr/>
            </p:nvSpPr>
            <p:spPr bwMode="auto">
              <a:xfrm>
                <a:off x="4735312" y="4565194"/>
                <a:ext cx="71438" cy="14287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>
                    <a:lumMod val="85000"/>
                    <a:lumOff val="15000"/>
                  </a:schemeClr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rtlCol="0" anchor="ctr"/>
              <a:lstStyle/>
              <a:p>
                <a:pPr algn="ctr"/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72" name="TextBox 40"/>
            <p:cNvSpPr txBox="1"/>
            <p:nvPr/>
          </p:nvSpPr>
          <p:spPr>
            <a:xfrm>
              <a:off x="2440296" y="3974558"/>
              <a:ext cx="935763" cy="4509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400" dirty="0" smtClean="0">
                  <a:solidFill>
                    <a:srgbClr val="C00000"/>
                  </a:solidFill>
                  <a:latin typeface="Arial Black" pitchFamily="34" charset="0"/>
                  <a:cs typeface="Arial" pitchFamily="34" charset="0"/>
                </a:rPr>
                <a:t>Click!!</a:t>
              </a:r>
              <a:endParaRPr lang="ko-KR" altLang="en-US" sz="1400" dirty="0">
                <a:solidFill>
                  <a:srgbClr val="C00000"/>
                </a:solidFill>
                <a:latin typeface="Arial Black" pitchFamily="34" charset="0"/>
                <a:cs typeface="Arial" pitchFamily="34" charset="0"/>
              </a:endParaRPr>
            </a:p>
          </p:txBody>
        </p:sp>
      </p:grpSp>
      <p:sp>
        <p:nvSpPr>
          <p:cNvPr id="95" name="직사각형 94"/>
          <p:cNvSpPr/>
          <p:nvPr/>
        </p:nvSpPr>
        <p:spPr>
          <a:xfrm>
            <a:off x="857224" y="5429264"/>
            <a:ext cx="564360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② 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Click CONFIRM, and then the device will turn to the patient positioning mode.</a:t>
            </a:r>
          </a:p>
        </p:txBody>
      </p:sp>
      <p:grpSp>
        <p:nvGrpSpPr>
          <p:cNvPr id="53" name="그룹 52"/>
          <p:cNvGrpSpPr/>
          <p:nvPr/>
        </p:nvGrpSpPr>
        <p:grpSpPr>
          <a:xfrm>
            <a:off x="1071538" y="5715016"/>
            <a:ext cx="1834642" cy="1142984"/>
            <a:chOff x="1071538" y="5715016"/>
            <a:chExt cx="1834642" cy="1142984"/>
          </a:xfrm>
        </p:grpSpPr>
        <p:pic>
          <p:nvPicPr>
            <p:cNvPr id="38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071538" y="5715016"/>
              <a:ext cx="1834642" cy="66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6" name="그룹 33"/>
            <p:cNvGrpSpPr/>
            <p:nvPr/>
          </p:nvGrpSpPr>
          <p:grpSpPr>
            <a:xfrm>
              <a:off x="1857354" y="6175370"/>
              <a:ext cx="798745" cy="682630"/>
              <a:chOff x="2397441" y="2428868"/>
              <a:chExt cx="935763" cy="1000132"/>
            </a:xfrm>
          </p:grpSpPr>
          <p:grpSp>
            <p:nvGrpSpPr>
              <p:cNvPr id="7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8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101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3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102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4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100" name="타원 99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98" name="TextBox 40"/>
              <p:cNvSpPr txBox="1"/>
              <p:nvPr/>
            </p:nvSpPr>
            <p:spPr>
              <a:xfrm>
                <a:off x="2397441" y="2978071"/>
                <a:ext cx="935763" cy="4509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sz="1400" dirty="0" smtClean="0">
                    <a:solidFill>
                      <a:srgbClr val="C00000"/>
                    </a:solidFill>
                    <a:latin typeface="Arial Black" pitchFamily="34" charset="0"/>
                    <a:cs typeface="Arial" pitchFamily="34" charset="0"/>
                  </a:rPr>
                  <a:t>Click!!</a:t>
                </a:r>
                <a:endParaRPr lang="ko-KR" altLang="en-US" sz="1400" dirty="0">
                  <a:solidFill>
                    <a:srgbClr val="C00000"/>
                  </a:solidFill>
                  <a:latin typeface="Arial Black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51" name="그룹 50"/>
          <p:cNvGrpSpPr/>
          <p:nvPr/>
        </p:nvGrpSpPr>
        <p:grpSpPr>
          <a:xfrm>
            <a:off x="2000232" y="1889263"/>
            <a:ext cx="6215106" cy="2928958"/>
            <a:chOff x="2000232" y="1857364"/>
            <a:chExt cx="6215106" cy="2928958"/>
          </a:xfrm>
        </p:grpSpPr>
        <p:sp>
          <p:nvSpPr>
            <p:cNvPr id="28" name="직사각형 27"/>
            <p:cNvSpPr/>
            <p:nvPr/>
          </p:nvSpPr>
          <p:spPr bwMode="auto">
            <a:xfrm>
              <a:off x="4039978" y="1865623"/>
              <a:ext cx="4175360" cy="357190"/>
            </a:xfrm>
            <a:prstGeom prst="rect">
              <a:avLst/>
            </a:prstGeom>
            <a:solidFill>
              <a:schemeClr val="accent6">
                <a:lumMod val="75000"/>
                <a:alpha val="30000"/>
              </a:schemeClr>
            </a:solidFill>
            <a:ln w="3175">
              <a:noFill/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50" name="그룹 49"/>
            <p:cNvGrpSpPr/>
            <p:nvPr/>
          </p:nvGrpSpPr>
          <p:grpSpPr>
            <a:xfrm>
              <a:off x="2000232" y="1857364"/>
              <a:ext cx="6215106" cy="2928958"/>
              <a:chOff x="2000232" y="1857364"/>
              <a:chExt cx="6215106" cy="2928958"/>
            </a:xfrm>
          </p:grpSpPr>
          <p:cxnSp>
            <p:nvCxnSpPr>
              <p:cNvPr id="52" name="직선 연결선 51"/>
              <p:cNvCxnSpPr/>
              <p:nvPr/>
            </p:nvCxnSpPr>
            <p:spPr>
              <a:xfrm rot="10800000">
                <a:off x="3212431" y="3787778"/>
                <a:ext cx="792000" cy="1588"/>
              </a:xfrm>
              <a:prstGeom prst="line">
                <a:avLst/>
              </a:prstGeom>
              <a:ln>
                <a:solidFill>
                  <a:schemeClr val="accent6">
                    <a:lumMod val="75000"/>
                    <a:alpha val="7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9" name="그룹 48"/>
              <p:cNvGrpSpPr/>
              <p:nvPr/>
            </p:nvGrpSpPr>
            <p:grpSpPr>
              <a:xfrm>
                <a:off x="2000232" y="1857364"/>
                <a:ext cx="6215106" cy="2928958"/>
                <a:chOff x="2000232" y="1857364"/>
                <a:chExt cx="6215106" cy="2928958"/>
              </a:xfrm>
            </p:grpSpPr>
            <p:cxnSp>
              <p:nvCxnSpPr>
                <p:cNvPr id="30" name="직선 연결선 29"/>
                <p:cNvCxnSpPr/>
                <p:nvPr/>
              </p:nvCxnSpPr>
              <p:spPr>
                <a:xfrm>
                  <a:off x="2000232" y="2043424"/>
                  <a:ext cx="2027560" cy="1588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  <a:alpha val="70000"/>
                    </a:schemeClr>
                  </a:solidFill>
                  <a:head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직선 연결선 102"/>
                <p:cNvCxnSpPr/>
                <p:nvPr/>
              </p:nvCxnSpPr>
              <p:spPr>
                <a:xfrm flipV="1">
                  <a:off x="2051678" y="3786190"/>
                  <a:ext cx="1163000" cy="871072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  <a:alpha val="70000"/>
                    </a:schemeClr>
                  </a:solidFill>
                  <a:head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9" name="그룹 41"/>
                <p:cNvGrpSpPr/>
                <p:nvPr/>
              </p:nvGrpSpPr>
              <p:grpSpPr>
                <a:xfrm>
                  <a:off x="4000496" y="2643182"/>
                  <a:ext cx="4000528" cy="2143140"/>
                  <a:chOff x="4000496" y="2643182"/>
                  <a:chExt cx="4000528" cy="2143140"/>
                </a:xfrm>
              </p:grpSpPr>
              <p:sp>
                <p:nvSpPr>
                  <p:cNvPr id="104" name="직사각형 103"/>
                  <p:cNvSpPr/>
                  <p:nvPr/>
                </p:nvSpPr>
                <p:spPr bwMode="auto">
                  <a:xfrm>
                    <a:off x="4000496" y="2643182"/>
                    <a:ext cx="3786214" cy="2143140"/>
                  </a:xfrm>
                  <a:prstGeom prst="rect">
                    <a:avLst/>
                  </a:prstGeom>
                  <a:solidFill>
                    <a:schemeClr val="accent6">
                      <a:lumMod val="75000"/>
                      <a:alpha val="30000"/>
                    </a:schemeClr>
                  </a:solidFill>
                  <a:ln w="317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rtlCol="0" anchor="ctr"/>
                  <a:lstStyle/>
                  <a:p>
                    <a:pPr algn="ctr"/>
                    <a:endParaRPr lang="ko-KR" alt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24" name="직사각형 123"/>
                  <p:cNvSpPr/>
                  <p:nvPr/>
                </p:nvSpPr>
                <p:spPr>
                  <a:xfrm>
                    <a:off x="4000496" y="2714620"/>
                    <a:ext cx="4000528" cy="230832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just"/>
                    <a:r>
                      <a:rPr lang="en-US" altLang="ko-KR" sz="900" b="1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rPr>
                      <a:t>In Sinus PA mode, capture the image with the same procedure.</a:t>
                    </a:r>
                  </a:p>
                </p:txBody>
              </p:sp>
              <p:pic>
                <p:nvPicPr>
                  <p:cNvPr id="43" name="Picture 3"/>
                  <p:cNvPicPr>
                    <a:picLocks noChangeAspect="1" noChangeArrowheads="1"/>
                  </p:cNvPicPr>
                  <p:nvPr/>
                </p:nvPicPr>
                <p:blipFill>
                  <a:blip r:embed="rId6" cstate="screen"/>
                  <a:srcRect/>
                  <a:stretch>
                    <a:fillRect/>
                  </a:stretch>
                </p:blipFill>
                <p:spPr bwMode="auto">
                  <a:xfrm>
                    <a:off x="4500562" y="3929067"/>
                    <a:ext cx="857256" cy="66368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</p:pic>
              <p:pic>
                <p:nvPicPr>
                  <p:cNvPr id="69635" name="Picture 3"/>
                  <p:cNvPicPr>
                    <a:picLocks noChangeAspect="1" noChangeArrowheads="1"/>
                  </p:cNvPicPr>
                  <p:nvPr/>
                </p:nvPicPr>
                <p:blipFill>
                  <a:blip r:embed="rId7" cstate="screen"/>
                  <a:srcRect/>
                  <a:stretch>
                    <a:fillRect/>
                  </a:stretch>
                </p:blipFill>
                <p:spPr bwMode="auto">
                  <a:xfrm>
                    <a:off x="4238625" y="2933697"/>
                    <a:ext cx="1391888" cy="85725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</p:pic>
            </p:grpSp>
            <p:sp>
              <p:nvSpPr>
                <p:cNvPr id="41" name="직사각형 40"/>
                <p:cNvSpPr/>
                <p:nvPr/>
              </p:nvSpPr>
              <p:spPr>
                <a:xfrm>
                  <a:off x="4033834" y="1857364"/>
                  <a:ext cx="4181504" cy="369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>
                    <a:buFontTx/>
                    <a:buChar char="-"/>
                  </a:pPr>
                  <a:r>
                    <a:rPr lang="en-US" altLang="ko-KR" sz="900" b="1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itchFamily="34" charset="0"/>
                      <a:cs typeface="Arial" pitchFamily="34" charset="0"/>
                    </a:rPr>
                    <a:t> UHD : High resolution image </a:t>
                  </a:r>
                  <a:r>
                    <a:rPr lang="ko-KR" altLang="en-US" sz="900" b="1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itchFamily="34" charset="0"/>
                      <a:cs typeface="Arial" pitchFamily="34" charset="0"/>
                    </a:rPr>
                    <a:t> </a:t>
                  </a:r>
                  <a:r>
                    <a:rPr lang="en-US" altLang="ko-KR" sz="900" b="1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itchFamily="34" charset="0"/>
                      <a:cs typeface="Arial" pitchFamily="34" charset="0"/>
                    </a:rPr>
                    <a:t>- HD : High Definition Image</a:t>
                  </a:r>
                  <a:r>
                    <a:rPr lang="ko-KR" altLang="en-US" sz="900" b="1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itchFamily="34" charset="0"/>
                      <a:cs typeface="Arial" pitchFamily="34" charset="0"/>
                    </a:rPr>
                    <a:t>   </a:t>
                  </a:r>
                  <a:endParaRPr lang="en-US" altLang="ko-KR" sz="9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endParaRPr>
                </a:p>
                <a:p>
                  <a:pPr algn="just">
                    <a:buFontTx/>
                    <a:buChar char="-"/>
                  </a:pPr>
                  <a:r>
                    <a:rPr lang="en-US" altLang="ko-KR" sz="900" b="1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itchFamily="34" charset="0"/>
                      <a:cs typeface="Arial" pitchFamily="34" charset="0"/>
                    </a:rPr>
                    <a:t> Normal : Normal Image</a:t>
                  </a:r>
                </a:p>
              </p:txBody>
            </p:sp>
          </p:grpSp>
        </p:grpSp>
      </p:grpSp>
      <p:sp>
        <p:nvSpPr>
          <p:cNvPr id="44" name="TextBox 43"/>
          <p:cNvSpPr txBox="1"/>
          <p:nvPr/>
        </p:nvSpPr>
        <p:spPr>
          <a:xfrm>
            <a:off x="6546814" y="0"/>
            <a:ext cx="2597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Panorama Acquisition</a:t>
            </a:r>
            <a:endParaRPr lang="ko-KR" altLang="en-US" b="1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9" name="그룹 37"/>
          <p:cNvGrpSpPr/>
          <p:nvPr/>
        </p:nvGrpSpPr>
        <p:grpSpPr>
          <a:xfrm>
            <a:off x="7858148" y="6488692"/>
            <a:ext cx="1213034" cy="369332"/>
            <a:chOff x="383284" y="4870823"/>
            <a:chExt cx="1213034" cy="369332"/>
          </a:xfrm>
        </p:grpSpPr>
        <p:sp>
          <p:nvSpPr>
            <p:cNvPr id="40" name="줄무늬가 있는 오른쪽 화살표 39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1897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000"/>
                            </p:stCondLst>
                            <p:childTnLst>
                              <p:par>
                                <p:cTn id="4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9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611188" y="304979"/>
            <a:ext cx="4540233" cy="423684"/>
          </a:xfrm>
          <a:prstGeom prst="roundRect">
            <a:avLst>
              <a:gd name="adj" fmla="val 35315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Image Capture Procedure - Sinus Mode (2/4)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546814" y="0"/>
            <a:ext cx="2597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Panorama Acquisition</a:t>
            </a:r>
            <a:endParaRPr lang="ko-KR" altLang="en-US" b="1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9" name="그룹 28"/>
          <p:cNvGrpSpPr/>
          <p:nvPr/>
        </p:nvGrpSpPr>
        <p:grpSpPr>
          <a:xfrm>
            <a:off x="971600" y="894912"/>
            <a:ext cx="6978475" cy="5177294"/>
            <a:chOff x="971600" y="894912"/>
            <a:chExt cx="6978475" cy="5177294"/>
          </a:xfrm>
        </p:grpSpPr>
        <p:sp>
          <p:nvSpPr>
            <p:cNvPr id="26" name="모서리가 둥근 직사각형 25"/>
            <p:cNvSpPr/>
            <p:nvPr/>
          </p:nvSpPr>
          <p:spPr bwMode="auto">
            <a:xfrm>
              <a:off x="1357290" y="3912605"/>
              <a:ext cx="1785950" cy="1785951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accent6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76802" name="Picture 2" descr="E:\V Back up\manual\Product Image\PaX-i3D Green\PaX-i3D Green\컨텐츠\통합바이트.png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9992" y="1491825"/>
              <a:ext cx="2520280" cy="2821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직사각형 36"/>
            <p:cNvSpPr/>
            <p:nvPr/>
          </p:nvSpPr>
          <p:spPr>
            <a:xfrm>
              <a:off x="971600" y="894912"/>
              <a:ext cx="638648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ko-KR" altLang="en-US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③ </a:t>
              </a:r>
              <a:r>
                <a:rPr lang="en-US" altLang="ko-K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Mount the bite block on the Chinrest and position the patient like the following image. </a:t>
              </a:r>
            </a:p>
          </p:txBody>
        </p:sp>
        <p:cxnSp>
          <p:nvCxnSpPr>
            <p:cNvPr id="14" name="직선 연결선 13"/>
            <p:cNvCxnSpPr/>
            <p:nvPr/>
          </p:nvCxnSpPr>
          <p:spPr>
            <a:xfrm rot="10800000">
              <a:off x="4275570" y="1928802"/>
              <a:ext cx="1153686" cy="785818"/>
            </a:xfrm>
            <a:prstGeom prst="line">
              <a:avLst/>
            </a:prstGeom>
            <a:ln>
              <a:solidFill>
                <a:schemeClr val="accent6">
                  <a:lumMod val="75000"/>
                  <a:alpha val="70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1525566" y="3095822"/>
              <a:ext cx="26863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Chin Support:</a:t>
              </a:r>
            </a:p>
            <a:p>
              <a:r>
                <a:rPr lang="en-US" altLang="ko-KR" sz="1400" b="1" dirty="0" smtClean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TMJ, Sinus &amp; Edentulous </a:t>
              </a:r>
            </a:p>
          </p:txBody>
        </p:sp>
        <p:cxnSp>
          <p:nvCxnSpPr>
            <p:cNvPr id="42" name="직선 연결선 41"/>
            <p:cNvCxnSpPr/>
            <p:nvPr/>
          </p:nvCxnSpPr>
          <p:spPr>
            <a:xfrm rot="10800000">
              <a:off x="3179772" y="1928802"/>
              <a:ext cx="1116000" cy="9526"/>
            </a:xfrm>
            <a:prstGeom prst="line">
              <a:avLst/>
            </a:prstGeom>
            <a:ln>
              <a:solidFill>
                <a:schemeClr val="accent6">
                  <a:lumMod val="75000"/>
                  <a:alpha val="70000"/>
                </a:schemeClr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직선 연결선 44"/>
            <p:cNvCxnSpPr/>
            <p:nvPr/>
          </p:nvCxnSpPr>
          <p:spPr>
            <a:xfrm flipH="1">
              <a:off x="4852413" y="2848812"/>
              <a:ext cx="755016" cy="1464420"/>
            </a:xfrm>
            <a:prstGeom prst="line">
              <a:avLst/>
            </a:prstGeom>
            <a:ln>
              <a:solidFill>
                <a:schemeClr val="accent6">
                  <a:lumMod val="75000"/>
                  <a:alpha val="70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직선 연결선 46"/>
            <p:cNvCxnSpPr/>
            <p:nvPr/>
          </p:nvCxnSpPr>
          <p:spPr>
            <a:xfrm rot="10800000">
              <a:off x="3143240" y="4293340"/>
              <a:ext cx="1714512" cy="1588"/>
            </a:xfrm>
            <a:prstGeom prst="line">
              <a:avLst/>
            </a:prstGeom>
            <a:ln>
              <a:solidFill>
                <a:schemeClr val="accent6">
                  <a:lumMod val="75000"/>
                  <a:alpha val="70000"/>
                </a:schemeClr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그룹 125"/>
            <p:cNvGrpSpPr/>
            <p:nvPr/>
          </p:nvGrpSpPr>
          <p:grpSpPr>
            <a:xfrm>
              <a:off x="4143373" y="4710295"/>
              <a:ext cx="3806702" cy="1361911"/>
              <a:chOff x="4000497" y="2496509"/>
              <a:chExt cx="2934234" cy="1361911"/>
            </a:xfrm>
          </p:grpSpPr>
          <p:sp>
            <p:nvSpPr>
              <p:cNvPr id="53" name="직사각형 52"/>
              <p:cNvSpPr/>
              <p:nvPr/>
            </p:nvSpPr>
            <p:spPr bwMode="auto">
              <a:xfrm>
                <a:off x="4000497" y="2501098"/>
                <a:ext cx="2918442" cy="1357322"/>
              </a:xfrm>
              <a:prstGeom prst="rect">
                <a:avLst/>
              </a:prstGeom>
              <a:solidFill>
                <a:schemeClr val="accent6">
                  <a:lumMod val="75000"/>
                  <a:alpha val="30000"/>
                </a:schemeClr>
              </a:solidFill>
              <a:ln w="3175">
                <a:noFill/>
                <a:miter lim="800000"/>
                <a:headEnd/>
                <a:tailEnd/>
              </a:ln>
              <a:effectLst/>
            </p:spPr>
            <p:txBody>
              <a:bodyPr wrap="none" rtlCol="0" anchor="ctr"/>
              <a:lstStyle/>
              <a:p>
                <a:pPr algn="ctr"/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6" name="직사각형 55"/>
              <p:cNvSpPr/>
              <p:nvPr/>
            </p:nvSpPr>
            <p:spPr>
              <a:xfrm>
                <a:off x="4049035" y="2496509"/>
                <a:ext cx="2885696" cy="12772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11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Mid-</a:t>
                </a:r>
                <a:r>
                  <a:rPr lang="en-US" altLang="ko-KR" sz="1100" b="1" dirty="0" err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sagittal</a:t>
                </a:r>
                <a:r>
                  <a:rPr lang="en-US" altLang="ko-KR" sz="11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plane laser beam : on the center of the face of the patient</a:t>
                </a:r>
              </a:p>
              <a:p>
                <a:endParaRPr lang="en-US" altLang="ko-KR" sz="11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  <a:p>
                <a:r>
                  <a:rPr lang="en-US" altLang="ko-KR" sz="11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Frankfurt Laser Beam : on the tip of the nose when the patient’s head is bent back 10° ~ 15°</a:t>
                </a:r>
              </a:p>
              <a:p>
                <a:endParaRPr lang="en-US" altLang="ko-KR" sz="11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  <a:p>
                <a:r>
                  <a:rPr lang="en-US" altLang="ko-KR" sz="11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Canine Beam : corner of lip</a:t>
                </a:r>
              </a:p>
            </p:txBody>
          </p:sp>
        </p:grpSp>
        <p:grpSp>
          <p:nvGrpSpPr>
            <p:cNvPr id="21" name="그룹 20"/>
            <p:cNvGrpSpPr/>
            <p:nvPr/>
          </p:nvGrpSpPr>
          <p:grpSpPr>
            <a:xfrm>
              <a:off x="1357290" y="1228215"/>
              <a:ext cx="1785950" cy="1840928"/>
              <a:chOff x="6847481" y="3441024"/>
              <a:chExt cx="1051161" cy="1083519"/>
            </a:xfrm>
          </p:grpSpPr>
          <p:sp>
            <p:nvSpPr>
              <p:cNvPr id="22" name="모서리가 둥근 직사각형 21"/>
              <p:cNvSpPr/>
              <p:nvPr/>
            </p:nvSpPr>
            <p:spPr bwMode="auto">
              <a:xfrm>
                <a:off x="6847481" y="3473382"/>
                <a:ext cx="1051161" cy="1051161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chemeClr val="accent6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rtlCol="0" anchor="ctr"/>
              <a:lstStyle/>
              <a:p>
                <a:pPr algn="ctr"/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24" name="Picture 4" descr="D:\00. 기술지원팀 140901\Product Image\Latest\PaX-i3D Green\컨텐츠 작업\Green Complex bite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996820" y="3441024"/>
                <a:ext cx="752481" cy="1066236"/>
              </a:xfrm>
              <a:prstGeom prst="rect">
                <a:avLst/>
              </a:prstGeom>
              <a:noFill/>
            </p:spPr>
          </p:pic>
        </p:grpSp>
        <p:pic>
          <p:nvPicPr>
            <p:cNvPr id="57346" name="Picture 2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1508633" y="4071942"/>
              <a:ext cx="1500198" cy="1500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25" name="그룹 37"/>
          <p:cNvGrpSpPr/>
          <p:nvPr/>
        </p:nvGrpSpPr>
        <p:grpSpPr>
          <a:xfrm>
            <a:off x="7858148" y="6488692"/>
            <a:ext cx="1213034" cy="369332"/>
            <a:chOff x="383284" y="4870823"/>
            <a:chExt cx="1213034" cy="369332"/>
          </a:xfrm>
        </p:grpSpPr>
        <p:sp>
          <p:nvSpPr>
            <p:cNvPr id="27" name="줄무늬가 있는 오른쪽 화살표 26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500"/>
                            </p:stCondLst>
                            <p:childTnLst>
                              <p:par>
                                <p:cTn id="2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611188" y="304979"/>
            <a:ext cx="4540233" cy="423684"/>
          </a:xfrm>
          <a:prstGeom prst="roundRect">
            <a:avLst>
              <a:gd name="adj" fmla="val 35315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Image Capture Procedure - Sinus Mode (3/4)</a:t>
            </a:r>
          </a:p>
        </p:txBody>
      </p:sp>
      <p:sp>
        <p:nvSpPr>
          <p:cNvPr id="38" name="직사각형 37"/>
          <p:cNvSpPr/>
          <p:nvPr/>
        </p:nvSpPr>
        <p:spPr>
          <a:xfrm>
            <a:off x="971600" y="926138"/>
            <a:ext cx="5353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④ 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Position </a:t>
            </a:r>
            <a:r>
              <a:rPr lang="en-US" altLang="ko-KR" sz="1000" dirty="0" smtClean="0">
                <a:latin typeface="Arial" pitchFamily="34" charset="0"/>
                <a:cs typeface="Arial" pitchFamily="34" charset="0"/>
              </a:rPr>
              <a:t>patient’s head with the temple support, so there is no movement. </a:t>
            </a:r>
            <a:endParaRPr lang="en-US" altLang="ko-KR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직사각형 33"/>
          <p:cNvSpPr/>
          <p:nvPr/>
        </p:nvSpPr>
        <p:spPr>
          <a:xfrm>
            <a:off x="967151" y="3143248"/>
            <a:ext cx="839212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⑤ 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Check the Mid-</a:t>
            </a:r>
            <a:r>
              <a:rPr lang="en-US" altLang="ko-KR" sz="1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sagittal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plane laser beam, Frankfurt plane laser beam and the Canine laser beam again.</a:t>
            </a:r>
            <a:endParaRPr lang="en-US" altLang="ko-KR" sz="10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" name="그룹 6"/>
          <p:cNvGrpSpPr/>
          <p:nvPr/>
        </p:nvGrpSpPr>
        <p:grpSpPr>
          <a:xfrm>
            <a:off x="1220352" y="3357562"/>
            <a:ext cx="5829056" cy="749449"/>
            <a:chOff x="1220352" y="3357562"/>
            <a:chExt cx="4637532" cy="749449"/>
          </a:xfrm>
        </p:grpSpPr>
        <p:sp>
          <p:nvSpPr>
            <p:cNvPr id="19" name="직사각형 18"/>
            <p:cNvSpPr/>
            <p:nvPr/>
          </p:nvSpPr>
          <p:spPr>
            <a:xfrm>
              <a:off x="1331640" y="3553013"/>
              <a:ext cx="4526244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altLang="ko-K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Keep eyes closed and do not move until the scanning is completed. </a:t>
              </a:r>
            </a:p>
            <a:p>
              <a:pPr marL="171450" indent="-1714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altLang="ko-K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Image capturing will begin. </a:t>
              </a:r>
            </a:p>
          </p:txBody>
        </p:sp>
        <p:sp>
          <p:nvSpPr>
            <p:cNvPr id="20" name="직사각형 19"/>
            <p:cNvSpPr/>
            <p:nvPr/>
          </p:nvSpPr>
          <p:spPr>
            <a:xfrm>
              <a:off x="1220352" y="3357562"/>
              <a:ext cx="3280210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Notify the following instructions to the patient:</a:t>
              </a:r>
              <a:endParaRPr lang="en-US" altLang="ko-KR" sz="10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8" name="직사각형 27"/>
          <p:cNvSpPr/>
          <p:nvPr/>
        </p:nvSpPr>
        <p:spPr>
          <a:xfrm>
            <a:off x="970441" y="4412558"/>
            <a:ext cx="475877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⑥ 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Click READY from the capture software. </a:t>
            </a:r>
          </a:p>
        </p:txBody>
      </p:sp>
      <p:grpSp>
        <p:nvGrpSpPr>
          <p:cNvPr id="8" name="그룹 7"/>
          <p:cNvGrpSpPr/>
          <p:nvPr/>
        </p:nvGrpSpPr>
        <p:grpSpPr>
          <a:xfrm>
            <a:off x="1357290" y="4702320"/>
            <a:ext cx="2212115" cy="1169311"/>
            <a:chOff x="1357290" y="4702320"/>
            <a:chExt cx="2212115" cy="1169311"/>
          </a:xfrm>
        </p:grpSpPr>
        <p:pic>
          <p:nvPicPr>
            <p:cNvPr id="67585" name="Picture 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57290" y="4702320"/>
              <a:ext cx="1785949" cy="6316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3" name="그룹 33"/>
            <p:cNvGrpSpPr/>
            <p:nvPr/>
          </p:nvGrpSpPr>
          <p:grpSpPr>
            <a:xfrm>
              <a:off x="2770660" y="5189001"/>
              <a:ext cx="798745" cy="682630"/>
              <a:chOff x="2397441" y="2428868"/>
              <a:chExt cx="935763" cy="1000132"/>
            </a:xfrm>
          </p:grpSpPr>
          <p:grpSp>
            <p:nvGrpSpPr>
              <p:cNvPr id="4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5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39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3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40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4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37" name="타원 36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32" name="TextBox 31"/>
              <p:cNvSpPr txBox="1"/>
              <p:nvPr/>
            </p:nvSpPr>
            <p:spPr>
              <a:xfrm>
                <a:off x="2397441" y="2978071"/>
                <a:ext cx="935763" cy="4509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sz="1400" dirty="0" smtClean="0">
                    <a:solidFill>
                      <a:srgbClr val="C00000"/>
                    </a:solidFill>
                    <a:latin typeface="Arial Black" pitchFamily="34" charset="0"/>
                    <a:cs typeface="Arial" pitchFamily="34" charset="0"/>
                  </a:rPr>
                  <a:t>Click!!</a:t>
                </a:r>
                <a:endParaRPr lang="ko-KR" altLang="en-US" sz="1400" dirty="0">
                  <a:solidFill>
                    <a:srgbClr val="C00000"/>
                  </a:solidFill>
                  <a:latin typeface="Arial Black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6" name="그룹 5"/>
          <p:cNvGrpSpPr/>
          <p:nvPr/>
        </p:nvGrpSpPr>
        <p:grpSpPr>
          <a:xfrm>
            <a:off x="1619672" y="790248"/>
            <a:ext cx="4464496" cy="2178478"/>
            <a:chOff x="1619672" y="790248"/>
            <a:chExt cx="4464496" cy="2178478"/>
          </a:xfrm>
        </p:grpSpPr>
        <p:pic>
          <p:nvPicPr>
            <p:cNvPr id="77826" name="Picture 2" descr="E:\V Back up\manual\Product Image\PaX-i3D Green\PaX-i3D Green\컨텐츠\Temple S.pn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6439" y="808726"/>
              <a:ext cx="1783813" cy="21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27" name="Picture 3" descr="E:\V Back up\manual\Product Image\PaX-i3D Green\PaX-i3D Green\컨텐츠\Temple W.pn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790248"/>
              <a:ext cx="1783813" cy="21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갈매기형 수장 32"/>
            <p:cNvSpPr/>
            <p:nvPr/>
          </p:nvSpPr>
          <p:spPr bwMode="auto">
            <a:xfrm>
              <a:off x="3637606" y="1844824"/>
              <a:ext cx="214314" cy="285752"/>
            </a:xfrm>
            <a:prstGeom prst="chevron">
              <a:avLst/>
            </a:prstGeom>
            <a:gradFill flip="none" rotWithShape="1">
              <a:gsLst>
                <a:gs pos="0">
                  <a:schemeClr val="tx1">
                    <a:tint val="66000"/>
                    <a:satMod val="160000"/>
                  </a:schemeClr>
                </a:gs>
                <a:gs pos="50000">
                  <a:schemeClr val="tx1">
                    <a:tint val="44500"/>
                    <a:satMod val="160000"/>
                  </a:schemeClr>
                </a:gs>
                <a:gs pos="100000">
                  <a:schemeClr val="tx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" name="줄무늬가 있는 오른쪽 화살표 40"/>
            <p:cNvSpPr/>
            <p:nvPr/>
          </p:nvSpPr>
          <p:spPr bwMode="auto">
            <a:xfrm rot="10800000">
              <a:off x="5808631" y="1484785"/>
              <a:ext cx="275537" cy="158988"/>
            </a:xfrm>
            <a:prstGeom prst="stripedRightArrow">
              <a:avLst/>
            </a:prstGeom>
            <a:solidFill>
              <a:srgbClr val="C00000">
                <a:alpha val="69000"/>
              </a:srgbClr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" name="줄무늬가 있는 오른쪽 화살표 41"/>
            <p:cNvSpPr/>
            <p:nvPr/>
          </p:nvSpPr>
          <p:spPr bwMode="auto">
            <a:xfrm>
              <a:off x="4728511" y="1484784"/>
              <a:ext cx="275537" cy="158988"/>
            </a:xfrm>
            <a:prstGeom prst="stripedRightArrow">
              <a:avLst/>
            </a:prstGeom>
            <a:solidFill>
              <a:srgbClr val="C00000">
                <a:alpha val="69000"/>
              </a:srgbClr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6546814" y="0"/>
            <a:ext cx="2597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Panorama Acquisition</a:t>
            </a:r>
            <a:endParaRPr lang="ko-KR" altLang="en-US" b="1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4" name="그룹 37"/>
          <p:cNvGrpSpPr/>
          <p:nvPr/>
        </p:nvGrpSpPr>
        <p:grpSpPr>
          <a:xfrm>
            <a:off x="7858148" y="6488692"/>
            <a:ext cx="1213034" cy="369332"/>
            <a:chOff x="383284" y="4870823"/>
            <a:chExt cx="1213034" cy="369332"/>
          </a:xfrm>
        </p:grpSpPr>
        <p:sp>
          <p:nvSpPr>
            <p:cNvPr id="25" name="줄무늬가 있는 오른쪽 화살표 24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720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5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0"/>
                            </p:stCondLst>
                            <p:childTnLst>
                              <p:par>
                                <p:cTn id="4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4" grpId="0"/>
      <p:bldP spid="2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Box 52"/>
          <p:cNvSpPr txBox="1"/>
          <p:nvPr/>
        </p:nvSpPr>
        <p:spPr>
          <a:xfrm>
            <a:off x="611188" y="304979"/>
            <a:ext cx="4540233" cy="423684"/>
          </a:xfrm>
          <a:prstGeom prst="roundRect">
            <a:avLst>
              <a:gd name="adj" fmla="val 35315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Image Capture Procedure - Sinus Mode (4/4)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546814" y="0"/>
            <a:ext cx="2597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Panorama Acquisition</a:t>
            </a:r>
            <a:endParaRPr lang="ko-KR" altLang="en-US" b="1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970440" y="914340"/>
            <a:ext cx="67448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ko-KR" altLang="en-US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⑦ </a:t>
            </a:r>
            <a:r>
              <a:rPr lang="en-US" altLang="ko-KR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Proceed image capturing by pressing the exposure switch, as the instructions are displayed </a:t>
            </a:r>
          </a:p>
          <a:p>
            <a:pPr algn="just"/>
            <a:r>
              <a:rPr lang="en-US" altLang="ko-KR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    on the capture software screen. </a:t>
            </a:r>
          </a:p>
        </p:txBody>
      </p:sp>
      <p:sp>
        <p:nvSpPr>
          <p:cNvPr id="66" name="직사각형 65"/>
          <p:cNvSpPr/>
          <p:nvPr/>
        </p:nvSpPr>
        <p:spPr>
          <a:xfrm>
            <a:off x="990600" y="3505200"/>
            <a:ext cx="553038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⑧ </a:t>
            </a:r>
            <a:r>
              <a:rPr lang="en-US" altLang="ko-KR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After saving the acquired image, check whether it is saved in </a:t>
            </a:r>
            <a:r>
              <a:rPr lang="en-US" altLang="ko-KR" sz="1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EasyDent</a:t>
            </a:r>
            <a:r>
              <a:rPr lang="en-US" altLang="ko-KR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V4 or not.</a:t>
            </a:r>
          </a:p>
        </p:txBody>
      </p:sp>
      <p:grpSp>
        <p:nvGrpSpPr>
          <p:cNvPr id="70" name="그룹 69"/>
          <p:cNvGrpSpPr/>
          <p:nvPr/>
        </p:nvGrpSpPr>
        <p:grpSpPr>
          <a:xfrm>
            <a:off x="1091698" y="3830656"/>
            <a:ext cx="3142800" cy="2502000"/>
            <a:chOff x="1091698" y="3830656"/>
            <a:chExt cx="3142800" cy="2502000"/>
          </a:xfrm>
        </p:grpSpPr>
        <p:grpSp>
          <p:nvGrpSpPr>
            <p:cNvPr id="10" name="그룹 72"/>
            <p:cNvGrpSpPr/>
            <p:nvPr/>
          </p:nvGrpSpPr>
          <p:grpSpPr>
            <a:xfrm>
              <a:off x="1091698" y="3830656"/>
              <a:ext cx="3142800" cy="2502000"/>
              <a:chOff x="6028296" y="4000504"/>
              <a:chExt cx="2258480" cy="1854306"/>
            </a:xfrm>
          </p:grpSpPr>
          <p:pic>
            <p:nvPicPr>
              <p:cNvPr id="74" name="Picture 3" descr="D:\02. 업무\2014년\02. 전략과제\13. EM 동영상\montor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028296" y="4000504"/>
                <a:ext cx="2258480" cy="1854306"/>
              </a:xfrm>
              <a:prstGeom prst="rect">
                <a:avLst/>
              </a:prstGeom>
              <a:noFill/>
            </p:spPr>
          </p:pic>
          <p:pic>
            <p:nvPicPr>
              <p:cNvPr id="75" name="Picture 4"/>
              <p:cNvPicPr>
                <a:picLocks noChangeAspect="1" noChangeArrowheads="1"/>
              </p:cNvPicPr>
              <p:nvPr/>
            </p:nvPicPr>
            <p:blipFill>
              <a:blip r:embed="rId4" cstate="screen"/>
              <a:srcRect/>
              <a:stretch>
                <a:fillRect/>
              </a:stretch>
            </p:blipFill>
            <p:spPr bwMode="auto">
              <a:xfrm>
                <a:off x="6242506" y="4169098"/>
                <a:ext cx="1836000" cy="11750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pic>
          <p:nvPicPr>
            <p:cNvPr id="79" name="Picture 6" descr="C:\Users\a00291\Desktop\713c0005_sinus.jpg"/>
            <p:cNvPicPr>
              <a:picLocks noChangeArrowheads="1"/>
            </p:cNvPicPr>
            <p:nvPr/>
          </p:nvPicPr>
          <p:blipFill>
            <a:blip r:embed="rId5" cstate="screen">
              <a:lum bright="-3000" contrast="20000"/>
            </a:blip>
            <a:stretch>
              <a:fillRect/>
            </a:stretch>
          </p:blipFill>
          <p:spPr bwMode="auto">
            <a:xfrm>
              <a:off x="1421456" y="4251729"/>
              <a:ext cx="2027696" cy="94698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1" name="Picture 4"/>
            <p:cNvPicPr>
              <a:picLocks noChangeAspect="1"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3492689" y="4218462"/>
              <a:ext cx="421200" cy="11575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77" name="그룹 76"/>
          <p:cNvGrpSpPr/>
          <p:nvPr/>
        </p:nvGrpSpPr>
        <p:grpSpPr>
          <a:xfrm>
            <a:off x="1085075" y="1371600"/>
            <a:ext cx="7242894" cy="1950078"/>
            <a:chOff x="1085075" y="1143979"/>
            <a:chExt cx="7242894" cy="1950078"/>
          </a:xfrm>
        </p:grpSpPr>
        <p:pic>
          <p:nvPicPr>
            <p:cNvPr id="44" name="Picture 3" descr="D:\02. 업무\2014년\02. 전략과제\13. EM 동영상\montor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85075" y="1143979"/>
              <a:ext cx="2258480" cy="1854306"/>
            </a:xfrm>
            <a:prstGeom prst="rect">
              <a:avLst/>
            </a:prstGeom>
            <a:noFill/>
          </p:spPr>
        </p:pic>
        <p:pic>
          <p:nvPicPr>
            <p:cNvPr id="66564" name="Picture 4"/>
            <p:cNvPicPr>
              <a:picLocks noChangeAspect="1" noChangeArrowheads="1"/>
            </p:cNvPicPr>
            <p:nvPr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1294996" y="1295004"/>
              <a:ext cx="1839375" cy="117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9" name="갈매기형 수장 58"/>
            <p:cNvSpPr/>
            <p:nvPr/>
          </p:nvSpPr>
          <p:spPr bwMode="auto">
            <a:xfrm>
              <a:off x="3388456" y="1955070"/>
              <a:ext cx="214314" cy="285752"/>
            </a:xfrm>
            <a:prstGeom prst="chevron">
              <a:avLst/>
            </a:prstGeom>
            <a:gradFill flip="none" rotWithShape="1">
              <a:gsLst>
                <a:gs pos="0">
                  <a:schemeClr val="tx1">
                    <a:tint val="66000"/>
                    <a:satMod val="160000"/>
                  </a:schemeClr>
                </a:gs>
                <a:gs pos="50000">
                  <a:schemeClr val="tx1">
                    <a:tint val="44500"/>
                    <a:satMod val="160000"/>
                  </a:schemeClr>
                </a:gs>
                <a:gs pos="100000">
                  <a:schemeClr val="tx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2" name="갈매기형 수장 61"/>
            <p:cNvSpPr/>
            <p:nvPr/>
          </p:nvSpPr>
          <p:spPr bwMode="auto">
            <a:xfrm>
              <a:off x="5864444" y="1953375"/>
              <a:ext cx="214314" cy="285752"/>
            </a:xfrm>
            <a:prstGeom prst="chevron">
              <a:avLst/>
            </a:prstGeom>
            <a:gradFill flip="none" rotWithShape="1">
              <a:gsLst>
                <a:gs pos="0">
                  <a:schemeClr val="tx1">
                    <a:tint val="66000"/>
                    <a:satMod val="160000"/>
                  </a:schemeClr>
                </a:gs>
                <a:gs pos="50000">
                  <a:schemeClr val="tx1">
                    <a:tint val="44500"/>
                    <a:satMod val="160000"/>
                  </a:schemeClr>
                </a:gs>
                <a:gs pos="100000">
                  <a:schemeClr val="tx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65" name="그림 64"/>
            <p:cNvPicPr>
              <a:picLocks noChangeAspect="1"/>
            </p:cNvPicPr>
            <p:nvPr/>
          </p:nvPicPr>
          <p:blipFill rotWithShape="1">
            <a:blip r:embed="rId8" cstate="screen"/>
            <a:srcRect/>
            <a:stretch/>
          </p:blipFill>
          <p:spPr>
            <a:xfrm>
              <a:off x="1777722" y="1627994"/>
              <a:ext cx="792088" cy="540000"/>
            </a:xfrm>
            <a:prstGeom prst="rect">
              <a:avLst/>
            </a:prstGeom>
          </p:spPr>
        </p:pic>
        <p:grpSp>
          <p:nvGrpSpPr>
            <p:cNvPr id="3" name="그룹 63"/>
            <p:cNvGrpSpPr/>
            <p:nvPr/>
          </p:nvGrpSpPr>
          <p:grpSpPr>
            <a:xfrm>
              <a:off x="6069489" y="1143979"/>
              <a:ext cx="2258480" cy="1854306"/>
              <a:chOff x="6069489" y="1143979"/>
              <a:chExt cx="2258480" cy="1854306"/>
            </a:xfrm>
          </p:grpSpPr>
          <p:pic>
            <p:nvPicPr>
              <p:cNvPr id="83" name="Picture 3" descr="D:\02. 업무\2014년\02. 전략과제\13. EM 동영상\montor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069489" y="1143979"/>
                <a:ext cx="2258480" cy="1854306"/>
              </a:xfrm>
              <a:prstGeom prst="rect">
                <a:avLst/>
              </a:prstGeom>
              <a:noFill/>
            </p:spPr>
          </p:pic>
          <p:pic>
            <p:nvPicPr>
              <p:cNvPr id="66565" name="Picture 5"/>
              <p:cNvPicPr>
                <a:picLocks noChangeAspect="1" noChangeArrowheads="1"/>
              </p:cNvPicPr>
              <p:nvPr/>
            </p:nvPicPr>
            <p:blipFill>
              <a:blip r:embed="rId9" cstate="screen"/>
              <a:srcRect/>
              <a:stretch>
                <a:fillRect/>
              </a:stretch>
            </p:blipFill>
            <p:spPr bwMode="auto">
              <a:xfrm>
                <a:off x="6295656" y="1304148"/>
                <a:ext cx="1818000" cy="11635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56" name="Picture 6" descr="C:\Users\a00291\Desktop\713c0005_sinus.jpg"/>
              <p:cNvPicPr>
                <a:picLocks noChangeArrowheads="1"/>
              </p:cNvPicPr>
              <p:nvPr/>
            </p:nvPicPr>
            <p:blipFill>
              <a:blip r:embed="rId10" cstate="screen">
                <a:lum bright="-3000" contrast="20000"/>
              </a:blip>
              <a:stretch>
                <a:fillRect/>
              </a:stretch>
            </p:blipFill>
            <p:spPr bwMode="auto">
              <a:xfrm>
                <a:off x="6313944" y="1437881"/>
                <a:ext cx="1440000" cy="691029"/>
              </a:xfrm>
              <a:prstGeom prst="rect">
                <a:avLst/>
              </a:prstGeom>
              <a:ln>
                <a:noFill/>
              </a:ln>
              <a:effectLst/>
            </p:spPr>
          </p:pic>
        </p:grpSp>
        <p:grpSp>
          <p:nvGrpSpPr>
            <p:cNvPr id="4" name="그룹 62"/>
            <p:cNvGrpSpPr/>
            <p:nvPr/>
          </p:nvGrpSpPr>
          <p:grpSpPr>
            <a:xfrm>
              <a:off x="3577282" y="1149919"/>
              <a:ext cx="2258480" cy="1854306"/>
              <a:chOff x="3577282" y="1149919"/>
              <a:chExt cx="2258480" cy="1854306"/>
            </a:xfrm>
          </p:grpSpPr>
          <p:grpSp>
            <p:nvGrpSpPr>
              <p:cNvPr id="5" name="그룹 23"/>
              <p:cNvGrpSpPr/>
              <p:nvPr/>
            </p:nvGrpSpPr>
            <p:grpSpPr>
              <a:xfrm>
                <a:off x="3577282" y="1149919"/>
                <a:ext cx="2258480" cy="1854306"/>
                <a:chOff x="3563888" y="2519023"/>
                <a:chExt cx="2258480" cy="1854306"/>
              </a:xfrm>
            </p:grpSpPr>
            <p:grpSp>
              <p:nvGrpSpPr>
                <p:cNvPr id="6" name="그룹 18"/>
                <p:cNvGrpSpPr/>
                <p:nvPr/>
              </p:nvGrpSpPr>
              <p:grpSpPr>
                <a:xfrm>
                  <a:off x="3563888" y="2519023"/>
                  <a:ext cx="2258480" cy="1854306"/>
                  <a:chOff x="5769904" y="2564904"/>
                  <a:chExt cx="2258480" cy="1854306"/>
                </a:xfrm>
              </p:grpSpPr>
              <p:grpSp>
                <p:nvGrpSpPr>
                  <p:cNvPr id="7" name="그룹 55"/>
                  <p:cNvGrpSpPr/>
                  <p:nvPr/>
                </p:nvGrpSpPr>
                <p:grpSpPr>
                  <a:xfrm>
                    <a:off x="5769904" y="2564904"/>
                    <a:ext cx="2258480" cy="1854306"/>
                    <a:chOff x="2809988" y="3922132"/>
                    <a:chExt cx="4066268" cy="3107268"/>
                  </a:xfrm>
                </p:grpSpPr>
                <p:grpSp>
                  <p:nvGrpSpPr>
                    <p:cNvPr id="8" name="그룹 56"/>
                    <p:cNvGrpSpPr/>
                    <p:nvPr/>
                  </p:nvGrpSpPr>
                  <p:grpSpPr>
                    <a:xfrm>
                      <a:off x="2809988" y="3922132"/>
                      <a:ext cx="4066268" cy="3107268"/>
                      <a:chOff x="2809988" y="3571876"/>
                      <a:chExt cx="2071702" cy="1714512"/>
                    </a:xfrm>
                  </p:grpSpPr>
                  <p:pic>
                    <p:nvPicPr>
                      <p:cNvPr id="60" name="Picture 3" descr="D:\02. 업무\2014년\02. 전략과제\13. EM 동영상\montor.png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09988" y="3571876"/>
                        <a:ext cx="2071702" cy="1714512"/>
                      </a:xfrm>
                      <a:prstGeom prst="rect">
                        <a:avLst/>
                      </a:prstGeom>
                      <a:noFill/>
                    </p:spPr>
                  </p:pic>
                  <p:pic>
                    <p:nvPicPr>
                      <p:cNvPr id="61" name="Picture 2"/>
                      <p:cNvPicPr>
                        <a:picLocks noChangeAspect="1" noChangeArrowheads="1"/>
                      </p:cNvPicPr>
                      <p:nvPr/>
                    </p:nvPicPr>
                    <p:blipFill rotWithShape="1">
                      <a:blip r:embed="rId11" cstate="screen"/>
                      <a:srcRect/>
                      <a:stretch/>
                    </p:blipFill>
                    <p:spPr bwMode="auto">
                      <a:xfrm>
                        <a:off x="3037038" y="3745106"/>
                        <a:ext cx="1637400" cy="1053805"/>
                      </a:xfrm>
                      <a:prstGeom prst="rect">
                        <a:avLst/>
                      </a:prstGeom>
                      <a:ln>
                        <a:noFill/>
                      </a:ln>
                      <a:effectLst/>
                    </p:spPr>
                  </p:pic>
                </p:grpSp>
                <p:graphicFrame>
                  <p:nvGraphicFramePr>
                    <p:cNvPr id="58" name="개체 57"/>
                    <p:cNvGraphicFramePr>
                      <a:graphicFrameLocks noChangeAspect="1"/>
                    </p:cNvGraphicFramePr>
                    <p:nvPr>
                      <p:extLst>
                        <p:ext uri="{D42A27DB-BD31-4B8C-83A1-F6EECF244321}">
                          <p14:modId xmlns:p14="http://schemas.microsoft.com/office/powerpoint/2010/main" val="3409247755"/>
                        </p:ext>
                      </p:extLst>
                    </p:nvPr>
                  </p:nvGraphicFramePr>
                  <p:xfrm>
                    <a:off x="3239268" y="4220295"/>
                    <a:ext cx="3276948" cy="1959309"/>
                  </p:xfrm>
                  <a:graphic>
                    <a:graphicData uri="http://schemas.openxmlformats.org/presentationml/2006/ole">
                      <mc:AlternateContent xmlns:mc="http://schemas.openxmlformats.org/markup-compatibility/2006">
                        <mc:Choice xmlns:v="urn:schemas-microsoft-com:vml" Requires="v">
                          <p:oleObj spid="_x0000_s9256" name="Image" r:id="rId12" imgW="20317460" imgH="13003175" progId="Photoshop.Image.13">
                            <p:embed/>
                          </p:oleObj>
                        </mc:Choice>
                        <mc:Fallback>
                          <p:oleObj name="Image" r:id="rId12" imgW="20317460" imgH="13003175" progId="Photoshop.Image.13">
                            <p:embed/>
                            <p:pic>
                              <p:nvPicPr>
                                <p:cNvPr id="0" name="Picture 39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3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3239268" y="4220295"/>
                                  <a:ext cx="3276948" cy="1959309"/>
                                </a:xfrm>
                                <a:prstGeom prst="rect">
                                  <a:avLst/>
                                </a:prstGeom>
                                <a:noFill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p:grpSp>
              <p:pic>
                <p:nvPicPr>
                  <p:cNvPr id="18" name="그림 17"/>
                  <p:cNvPicPr>
                    <a:picLocks noChangeAspect="1"/>
                  </p:cNvPicPr>
                  <p:nvPr/>
                </p:nvPicPr>
                <p:blipFill>
                  <a:blip r:embed="rId14" cstate="screen"/>
                  <a:stretch>
                    <a:fillRect/>
                  </a:stretch>
                </p:blipFill>
                <p:spPr>
                  <a:xfrm>
                    <a:off x="5991128" y="2733805"/>
                    <a:ext cx="1841057" cy="1178277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68" name="Picture 5" descr="C:\Users\a00291\Desktop\a70cccb3_pano.jpg"/>
                <p:cNvPicPr>
                  <a:picLocks noChangeAspect="1" noChangeArrowheads="1"/>
                </p:cNvPicPr>
                <p:nvPr/>
              </p:nvPicPr>
              <p:blipFill rotWithShape="1">
                <a:blip r:embed="rId15" cstate="screen">
                  <a:lum bright="1000" contrast="20000"/>
                </a:blip>
                <a:srcRect/>
                <a:stretch/>
              </p:blipFill>
              <p:spPr bwMode="auto">
                <a:xfrm>
                  <a:off x="4644008" y="3045791"/>
                  <a:ext cx="344164" cy="295200"/>
                </a:xfrm>
                <a:prstGeom prst="rect">
                  <a:avLst/>
                </a:prstGeom>
                <a:ln>
                  <a:noFill/>
                </a:ln>
                <a:effectLst/>
              </p:spPr>
            </p:pic>
          </p:grpSp>
          <p:pic>
            <p:nvPicPr>
              <p:cNvPr id="57" name="Picture 4"/>
              <p:cNvPicPr>
                <a:picLocks noChangeAspect="1" noChangeArrowheads="1"/>
              </p:cNvPicPr>
              <p:nvPr/>
            </p:nvPicPr>
            <p:blipFill>
              <a:blip r:embed="rId16" cstate="screen"/>
              <a:srcRect/>
              <a:stretch>
                <a:fillRect/>
              </a:stretch>
            </p:blipFill>
            <p:spPr bwMode="auto">
              <a:xfrm>
                <a:off x="5214942" y="1320722"/>
                <a:ext cx="410615" cy="1177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pic>
          <p:nvPicPr>
            <p:cNvPr id="47" name="Picture 1"/>
            <p:cNvPicPr>
              <a:picLocks noChangeAspect="1" noChangeArrowheads="1"/>
            </p:cNvPicPr>
            <p:nvPr/>
          </p:nvPicPr>
          <p:blipFill>
            <a:blip r:embed="rId17" cstate="screen"/>
            <a:srcRect/>
            <a:stretch>
              <a:fillRect/>
            </a:stretch>
          </p:blipFill>
          <p:spPr bwMode="auto">
            <a:xfrm>
              <a:off x="2795575" y="1331898"/>
              <a:ext cx="334694" cy="97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8" name="Picture 1"/>
            <p:cNvPicPr>
              <a:picLocks noChangeAspect="1" noChangeArrowheads="1"/>
            </p:cNvPicPr>
            <p:nvPr/>
          </p:nvPicPr>
          <p:blipFill>
            <a:blip r:embed="rId17" cstate="screen"/>
            <a:srcRect/>
            <a:stretch>
              <a:fillRect/>
            </a:stretch>
          </p:blipFill>
          <p:spPr bwMode="auto">
            <a:xfrm>
              <a:off x="5286380" y="1331898"/>
              <a:ext cx="334694" cy="97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219" name="Picture 3"/>
            <p:cNvPicPr>
              <a:picLocks noChangeAspect="1" noChangeArrowheads="1"/>
            </p:cNvPicPr>
            <p:nvPr/>
          </p:nvPicPr>
          <p:blipFill>
            <a:blip r:embed="rId18" cstate="screen"/>
            <a:srcRect/>
            <a:stretch>
              <a:fillRect/>
            </a:stretch>
          </p:blipFill>
          <p:spPr bwMode="auto">
            <a:xfrm>
              <a:off x="2807478" y="1500174"/>
              <a:ext cx="210310" cy="6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9" name="Picture 3"/>
            <p:cNvPicPr>
              <a:picLocks noChangeAspect="1" noChangeArrowheads="1"/>
            </p:cNvPicPr>
            <p:nvPr/>
          </p:nvPicPr>
          <p:blipFill>
            <a:blip r:embed="rId18" cstate="screen"/>
            <a:srcRect/>
            <a:stretch>
              <a:fillRect/>
            </a:stretch>
          </p:blipFill>
          <p:spPr bwMode="auto">
            <a:xfrm>
              <a:off x="5299080" y="1500174"/>
              <a:ext cx="210310" cy="6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220" name="Picture 4"/>
            <p:cNvPicPr>
              <a:picLocks noChangeAspect="1" noChangeArrowheads="1"/>
            </p:cNvPicPr>
            <p:nvPr/>
          </p:nvPicPr>
          <p:blipFill>
            <a:blip r:embed="rId19" cstate="screen"/>
            <a:srcRect/>
            <a:stretch>
              <a:fillRect/>
            </a:stretch>
          </p:blipFill>
          <p:spPr bwMode="auto">
            <a:xfrm>
              <a:off x="7784747" y="1423455"/>
              <a:ext cx="313200" cy="8607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55" name="그룹 54"/>
            <p:cNvGrpSpPr/>
            <p:nvPr/>
          </p:nvGrpSpPr>
          <p:grpSpPr>
            <a:xfrm>
              <a:off x="3719638" y="1972901"/>
              <a:ext cx="871595" cy="1121156"/>
              <a:chOff x="2111079" y="4535759"/>
              <a:chExt cx="1428760" cy="1837853"/>
            </a:xfrm>
          </p:grpSpPr>
          <p:grpSp>
            <p:nvGrpSpPr>
              <p:cNvPr id="63" name="그룹 62"/>
              <p:cNvGrpSpPr/>
              <p:nvPr/>
            </p:nvGrpSpPr>
            <p:grpSpPr>
              <a:xfrm>
                <a:off x="2111079" y="4535759"/>
                <a:ext cx="1428760" cy="1835240"/>
                <a:chOff x="3214678" y="428604"/>
                <a:chExt cx="1056694" cy="1357322"/>
              </a:xfrm>
            </p:grpSpPr>
            <p:pic>
              <p:nvPicPr>
                <p:cNvPr id="69" name="Picture 1" descr="D:\00. 기술지원팀 140901\Product Image\Latest\PaX-i3D Green\컨텐츠 작업\Green Exposer SW push.png"/>
                <p:cNvPicPr>
                  <a:picLocks noChangeAspect="1" noChangeArrowheads="1"/>
                </p:cNvPicPr>
                <p:nvPr/>
              </p:nvPicPr>
              <p:blipFill>
                <a:blip r:embed="rId20" cstate="screen"/>
                <a:srcRect/>
                <a:stretch>
                  <a:fillRect/>
                </a:stretch>
              </p:blipFill>
              <p:spPr bwMode="auto">
                <a:xfrm>
                  <a:off x="3214678" y="428604"/>
                  <a:ext cx="1056694" cy="1357322"/>
                </a:xfrm>
                <a:prstGeom prst="rect">
                  <a:avLst/>
                </a:prstGeom>
                <a:noFill/>
              </p:spPr>
            </p:pic>
            <p:pic>
              <p:nvPicPr>
                <p:cNvPr id="73" name="Picture 5" descr="D:\00. 기술지원팀 140901\Product Image\Latest\PaX-i3D Green\컨텐츠 작업\주황색.png"/>
                <p:cNvPicPr>
                  <a:picLocks noChangeAspect="1" noChangeArrowheads="1"/>
                </p:cNvPicPr>
                <p:nvPr/>
              </p:nvPicPr>
              <p:blipFill>
                <a:blip r:embed="rId21" cstate="screen"/>
                <a:srcRect/>
                <a:stretch>
                  <a:fillRect/>
                </a:stretch>
              </p:blipFill>
              <p:spPr bwMode="auto">
                <a:xfrm>
                  <a:off x="3393411" y="624988"/>
                  <a:ext cx="223000" cy="144000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64" name="Picture 5" descr="D:\02. 업무\2014년\02. 전략과제\13. EM 동영상\dentist용\무제-13.png"/>
              <p:cNvPicPr>
                <a:picLocks noChangeAspect="1" noChangeArrowheads="1"/>
              </p:cNvPicPr>
              <p:nvPr/>
            </p:nvPicPr>
            <p:blipFill>
              <a:blip r:embed="rId22" cstate="screen"/>
              <a:srcRect/>
              <a:stretch>
                <a:fillRect/>
              </a:stretch>
            </p:blipFill>
            <p:spPr bwMode="auto">
              <a:xfrm>
                <a:off x="3182649" y="6018309"/>
                <a:ext cx="285752" cy="355303"/>
              </a:xfrm>
              <a:prstGeom prst="rect">
                <a:avLst/>
              </a:prstGeom>
              <a:noFill/>
              <a:effectLst/>
            </p:spPr>
          </p:pic>
        </p:grpSp>
      </p:grpSp>
      <p:grpSp>
        <p:nvGrpSpPr>
          <p:cNvPr id="71" name="그룹 37"/>
          <p:cNvGrpSpPr/>
          <p:nvPr/>
        </p:nvGrpSpPr>
        <p:grpSpPr>
          <a:xfrm>
            <a:off x="7858148" y="6488692"/>
            <a:ext cx="1213034" cy="369332"/>
            <a:chOff x="383284" y="4870823"/>
            <a:chExt cx="1213034" cy="369332"/>
          </a:xfrm>
        </p:grpSpPr>
        <p:sp>
          <p:nvSpPr>
            <p:cNvPr id="76" name="줄무늬가 있는 오른쪽 화살표 75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</a:endParaRPr>
            </a:p>
          </p:txBody>
        </p:sp>
      </p:grpSp>
      <p:grpSp>
        <p:nvGrpSpPr>
          <p:cNvPr id="72" name="그룹 71"/>
          <p:cNvGrpSpPr/>
          <p:nvPr/>
        </p:nvGrpSpPr>
        <p:grpSpPr>
          <a:xfrm>
            <a:off x="4377846" y="3956071"/>
            <a:ext cx="3297601" cy="2286016"/>
            <a:chOff x="4377846" y="3956071"/>
            <a:chExt cx="3297601" cy="2286016"/>
          </a:xfrm>
        </p:grpSpPr>
        <p:sp>
          <p:nvSpPr>
            <p:cNvPr id="67" name="갈매기형 수장 66"/>
            <p:cNvSpPr/>
            <p:nvPr/>
          </p:nvSpPr>
          <p:spPr bwMode="auto">
            <a:xfrm>
              <a:off x="4377846" y="4830788"/>
              <a:ext cx="214314" cy="285752"/>
            </a:xfrm>
            <a:prstGeom prst="chevron">
              <a:avLst/>
            </a:prstGeom>
            <a:gradFill flip="none" rotWithShape="1">
              <a:gsLst>
                <a:gs pos="0">
                  <a:schemeClr val="tx1">
                    <a:tint val="66000"/>
                    <a:satMod val="160000"/>
                  </a:schemeClr>
                </a:gs>
                <a:gs pos="50000">
                  <a:schemeClr val="tx1">
                    <a:tint val="44500"/>
                    <a:satMod val="160000"/>
                  </a:schemeClr>
                </a:gs>
                <a:gs pos="100000">
                  <a:schemeClr val="tx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80" name="그룹 79"/>
            <p:cNvGrpSpPr/>
            <p:nvPr/>
          </p:nvGrpSpPr>
          <p:grpSpPr>
            <a:xfrm>
              <a:off x="4973160" y="3956071"/>
              <a:ext cx="2702287" cy="2286016"/>
              <a:chOff x="4914902" y="3500438"/>
              <a:chExt cx="2702287" cy="2286016"/>
            </a:xfrm>
          </p:grpSpPr>
          <p:pic>
            <p:nvPicPr>
              <p:cNvPr id="82" name="Picture 4"/>
              <p:cNvPicPr>
                <a:picLocks noChangeAspect="1" noChangeArrowheads="1"/>
              </p:cNvPicPr>
              <p:nvPr/>
            </p:nvPicPr>
            <p:blipFill>
              <a:blip r:embed="rId23" cstate="print"/>
              <a:srcRect/>
              <a:stretch>
                <a:fillRect/>
              </a:stretch>
            </p:blipFill>
            <p:spPr bwMode="auto">
              <a:xfrm>
                <a:off x="5038728" y="3643315"/>
                <a:ext cx="2484000" cy="1536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84" name="그림 83" descr="Monitor Frame.png"/>
              <p:cNvPicPr>
                <a:picLocks noChangeAspect="1"/>
              </p:cNvPicPr>
              <p:nvPr/>
            </p:nvPicPr>
            <p:blipFill>
              <a:blip r:embed="rId24" cstate="print"/>
              <a:stretch>
                <a:fillRect/>
              </a:stretch>
            </p:blipFill>
            <p:spPr>
              <a:xfrm>
                <a:off x="4914902" y="3500438"/>
                <a:ext cx="2702287" cy="2286016"/>
              </a:xfrm>
              <a:prstGeom prst="rect">
                <a:avLst/>
              </a:prstGeom>
            </p:spPr>
          </p:pic>
        </p:grpSp>
      </p:grpSp>
      <p:grpSp>
        <p:nvGrpSpPr>
          <p:cNvPr id="81" name="그룹 65"/>
          <p:cNvGrpSpPr/>
          <p:nvPr/>
        </p:nvGrpSpPr>
        <p:grpSpPr>
          <a:xfrm>
            <a:off x="3290248" y="5312392"/>
            <a:ext cx="849172" cy="822513"/>
            <a:chOff x="6275861" y="3143248"/>
            <a:chExt cx="975780" cy="942108"/>
          </a:xfrm>
        </p:grpSpPr>
        <p:grpSp>
          <p:nvGrpSpPr>
            <p:cNvPr id="85" name="그룹 33"/>
            <p:cNvGrpSpPr/>
            <p:nvPr/>
          </p:nvGrpSpPr>
          <p:grpSpPr>
            <a:xfrm>
              <a:off x="6275861" y="3143248"/>
              <a:ext cx="975780" cy="942108"/>
              <a:chOff x="2346771" y="2428868"/>
              <a:chExt cx="975780" cy="942108"/>
            </a:xfrm>
          </p:grpSpPr>
          <p:grpSp>
            <p:nvGrpSpPr>
              <p:cNvPr id="87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89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91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25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92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26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90" name="타원 89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88" name="TextBox 40"/>
              <p:cNvSpPr txBox="1"/>
              <p:nvPr/>
            </p:nvSpPr>
            <p:spPr>
              <a:xfrm>
                <a:off x="2346771" y="3001644"/>
                <a:ext cx="9757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86" name="TextBox 85"/>
            <p:cNvSpPr txBox="1"/>
            <p:nvPr/>
          </p:nvSpPr>
          <p:spPr>
            <a:xfrm>
              <a:off x="6484412" y="3340621"/>
              <a:ext cx="212274" cy="4230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ko-KR" alt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391925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0"/>
                            </p:stCondLst>
                            <p:childTnLst>
                              <p:par>
                                <p:cTn id="4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000"/>
                            </p:stCondLst>
                            <p:childTnLst>
                              <p:par>
                                <p:cTn id="5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9000"/>
                            </p:stCondLst>
                            <p:childTnLst>
                              <p:par>
                                <p:cTn id="5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6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/>
          <p:cNvSpPr txBox="1"/>
          <p:nvPr/>
        </p:nvSpPr>
        <p:spPr>
          <a:xfrm>
            <a:off x="6756808" y="0"/>
            <a:ext cx="2387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Cephalo</a:t>
            </a:r>
            <a:r>
              <a:rPr lang="en-US" altLang="ko-KR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Acquisition</a:t>
            </a:r>
            <a:endParaRPr lang="ko-KR" altLang="en-US" b="1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9" name="그룹 37"/>
          <p:cNvGrpSpPr/>
          <p:nvPr/>
        </p:nvGrpSpPr>
        <p:grpSpPr>
          <a:xfrm>
            <a:off x="7858148" y="6488692"/>
            <a:ext cx="1213034" cy="369332"/>
            <a:chOff x="383284" y="4870823"/>
            <a:chExt cx="1213034" cy="369332"/>
          </a:xfrm>
        </p:grpSpPr>
        <p:sp>
          <p:nvSpPr>
            <p:cNvPr id="40" name="줄무늬가 있는 오른쪽 화살표 39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</a:endParaRP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611188" y="304979"/>
            <a:ext cx="4364764" cy="423684"/>
          </a:xfrm>
          <a:prstGeom prst="roundRect">
            <a:avLst>
              <a:gd name="adj" fmla="val 35315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Execution of Capture Software (CEPH)</a:t>
            </a:r>
          </a:p>
        </p:txBody>
      </p:sp>
      <p:pic>
        <p:nvPicPr>
          <p:cNvPr id="46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9475" y="349548"/>
            <a:ext cx="357190" cy="3365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47" name="직사각형 46"/>
          <p:cNvSpPr/>
          <p:nvPr/>
        </p:nvSpPr>
        <p:spPr>
          <a:xfrm>
            <a:off x="857224" y="5791200"/>
            <a:ext cx="378602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Select the patient, and then click “Dental CT”, capture software appears.</a:t>
            </a:r>
          </a:p>
        </p:txBody>
      </p:sp>
      <p:pic>
        <p:nvPicPr>
          <p:cNvPr id="49" name="그림 48" descr="Monitor Fram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3504" y="2143116"/>
            <a:ext cx="3643338" cy="3010516"/>
          </a:xfrm>
          <a:prstGeom prst="rect">
            <a:avLst/>
          </a:prstGeom>
        </p:spPr>
      </p:pic>
      <p:sp>
        <p:nvSpPr>
          <p:cNvPr id="50" name="갈매기형 수장 49"/>
          <p:cNvSpPr/>
          <p:nvPr/>
        </p:nvSpPr>
        <p:spPr bwMode="auto">
          <a:xfrm>
            <a:off x="4500562" y="3286124"/>
            <a:ext cx="357190" cy="500066"/>
          </a:xfrm>
          <a:prstGeom prst="chevron">
            <a:avLst/>
          </a:prstGeom>
          <a:gradFill flip="none" rotWithShape="1">
            <a:gsLst>
              <a:gs pos="0">
                <a:schemeClr val="tx1">
                  <a:tint val="66000"/>
                  <a:satMod val="160000"/>
                </a:schemeClr>
              </a:gs>
              <a:gs pos="50000">
                <a:schemeClr val="tx1">
                  <a:tint val="44500"/>
                  <a:satMod val="160000"/>
                </a:schemeClr>
              </a:gs>
              <a:gs pos="100000">
                <a:schemeClr val="tx1">
                  <a:tint val="23500"/>
                  <a:satMod val="160000"/>
                </a:schemeClr>
              </a:gs>
            </a:gsLst>
            <a:lin ang="2700000" scaled="1"/>
            <a:tileRect/>
          </a:gradFill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rtlCol="0" anchor="ctr"/>
          <a:lstStyle/>
          <a:p>
            <a:pPr algn="ctr"/>
            <a:endParaRPr lang="ko-KR" altLang="en-US"/>
          </a:p>
        </p:txBody>
      </p:sp>
      <p:pic>
        <p:nvPicPr>
          <p:cNvPr id="51" name="Picture 3"/>
          <p:cNvPicPr>
            <a:picLocks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287728" y="2310706"/>
            <a:ext cx="3348000" cy="20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" name="Picture 1"/>
          <p:cNvPicPr>
            <a:picLocks noChangeAspect="1" noChangeArrowheads="1"/>
          </p:cNvPicPr>
          <p:nvPr/>
        </p:nvPicPr>
        <p:blipFill>
          <a:blip r:embed="rId5" cstate="print"/>
          <a:srcRect r="7961"/>
          <a:stretch>
            <a:fillRect/>
          </a:stretch>
        </p:blipFill>
        <p:spPr bwMode="auto">
          <a:xfrm>
            <a:off x="785786" y="2285992"/>
            <a:ext cx="3357586" cy="20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" name="그림 52" descr="Monitor Fram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10" y="2143116"/>
            <a:ext cx="3643338" cy="3010516"/>
          </a:xfrm>
          <a:prstGeom prst="rect">
            <a:avLst/>
          </a:prstGeom>
        </p:spPr>
      </p:pic>
      <p:sp>
        <p:nvSpPr>
          <p:cNvPr id="55" name="타원 54"/>
          <p:cNvSpPr/>
          <p:nvPr/>
        </p:nvSpPr>
        <p:spPr bwMode="auto">
          <a:xfrm>
            <a:off x="971540" y="2348862"/>
            <a:ext cx="500066" cy="500066"/>
          </a:xfrm>
          <a:prstGeom prst="ellipse">
            <a:avLst/>
          </a:prstGeom>
          <a:solidFill>
            <a:schemeClr val="accent6">
              <a:lumMod val="75000"/>
              <a:alpha val="40000"/>
            </a:schemeClr>
          </a:solidFill>
          <a:ln w="3175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ko-KR" altLang="en-US"/>
          </a:p>
        </p:txBody>
      </p:sp>
      <p:cxnSp>
        <p:nvCxnSpPr>
          <p:cNvPr id="57" name="직선 연결선 56"/>
          <p:cNvCxnSpPr/>
          <p:nvPr/>
        </p:nvCxnSpPr>
        <p:spPr>
          <a:xfrm flipH="1">
            <a:off x="1142975" y="2708910"/>
            <a:ext cx="188613" cy="1005842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"/>
          <p:cNvPicPr preferRelativeResize="0">
            <a:picLocks noChangeAspect="1" noChangeArrowheads="1"/>
          </p:cNvPicPr>
          <p:nvPr/>
        </p:nvPicPr>
        <p:blipFill>
          <a:blip r:embed="rId6" cstate="print"/>
          <a:srcRect l="48172" t="24336" b="18857"/>
          <a:stretch>
            <a:fillRect/>
          </a:stretch>
        </p:blipFill>
        <p:spPr bwMode="auto">
          <a:xfrm>
            <a:off x="431471" y="3609023"/>
            <a:ext cx="1403431" cy="1440184"/>
          </a:xfrm>
          <a:prstGeom prst="ellipse">
            <a:avLst/>
          </a:prstGeom>
          <a:ln w="19050" cap="rnd">
            <a:solidFill>
              <a:schemeClr val="accent6">
                <a:lumMod val="75000"/>
              </a:schemeClr>
            </a:solidFill>
          </a:ln>
          <a:effectLst/>
        </p:spPr>
      </p:pic>
      <p:grpSp>
        <p:nvGrpSpPr>
          <p:cNvPr id="60" name="그룹 65"/>
          <p:cNvGrpSpPr/>
          <p:nvPr/>
        </p:nvGrpSpPr>
        <p:grpSpPr>
          <a:xfrm>
            <a:off x="1436812" y="4749627"/>
            <a:ext cx="849172" cy="822513"/>
            <a:chOff x="6275861" y="3143248"/>
            <a:chExt cx="975780" cy="942108"/>
          </a:xfrm>
        </p:grpSpPr>
        <p:grpSp>
          <p:nvGrpSpPr>
            <p:cNvPr id="61" name="그룹 33"/>
            <p:cNvGrpSpPr/>
            <p:nvPr/>
          </p:nvGrpSpPr>
          <p:grpSpPr>
            <a:xfrm>
              <a:off x="6275861" y="3143248"/>
              <a:ext cx="975780" cy="942108"/>
              <a:chOff x="2346771" y="2428868"/>
              <a:chExt cx="975780" cy="942108"/>
            </a:xfrm>
          </p:grpSpPr>
          <p:grpSp>
            <p:nvGrpSpPr>
              <p:cNvPr id="63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65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67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7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68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8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66" name="타원 65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64" name="TextBox 40"/>
              <p:cNvSpPr txBox="1"/>
              <p:nvPr/>
            </p:nvSpPr>
            <p:spPr>
              <a:xfrm>
                <a:off x="2346771" y="3001644"/>
                <a:ext cx="9757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62" name="TextBox 61"/>
            <p:cNvSpPr txBox="1"/>
            <p:nvPr/>
          </p:nvSpPr>
          <p:spPr>
            <a:xfrm>
              <a:off x="6484412" y="3340621"/>
              <a:ext cx="477447" cy="4230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①</a:t>
              </a:r>
              <a:endParaRPr lang="ko-KR" alt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882969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00"/>
                            </p:stCondLst>
                            <p:childTnLst>
                              <p:par>
                                <p:cTn id="4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000"/>
                            </p:stCondLst>
                            <p:childTnLst>
                              <p:par>
                                <p:cTn id="4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5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611188" y="304979"/>
            <a:ext cx="4656765" cy="423684"/>
          </a:xfrm>
          <a:prstGeom prst="roundRect">
            <a:avLst>
              <a:gd name="adj" fmla="val 35315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Image Capture Procedure - Lateral Mode (1/5)</a:t>
            </a:r>
          </a:p>
        </p:txBody>
      </p:sp>
      <p:sp>
        <p:nvSpPr>
          <p:cNvPr id="37" name="직사각형 36"/>
          <p:cNvSpPr/>
          <p:nvPr/>
        </p:nvSpPr>
        <p:spPr>
          <a:xfrm>
            <a:off x="857224" y="767148"/>
            <a:ext cx="48577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ko-KR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① 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Click the buttons in the following order.  </a:t>
            </a:r>
          </a:p>
          <a:p>
            <a:pPr algn="just"/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   • CEPH → Lateral. </a:t>
            </a:r>
          </a:p>
        </p:txBody>
      </p:sp>
      <p:sp>
        <p:nvSpPr>
          <p:cNvPr id="95" name="직사각형 94"/>
          <p:cNvSpPr/>
          <p:nvPr/>
        </p:nvSpPr>
        <p:spPr>
          <a:xfrm>
            <a:off x="857224" y="3368651"/>
            <a:ext cx="48577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② 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Click CONFIRM, then the device will turn</a:t>
            </a:r>
          </a:p>
          <a:p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   to the patient positioning mode.</a:t>
            </a:r>
          </a:p>
        </p:txBody>
      </p:sp>
      <p:grpSp>
        <p:nvGrpSpPr>
          <p:cNvPr id="12" name="그룹 11"/>
          <p:cNvGrpSpPr/>
          <p:nvPr/>
        </p:nvGrpSpPr>
        <p:grpSpPr>
          <a:xfrm>
            <a:off x="1071539" y="3839355"/>
            <a:ext cx="2071702" cy="1297854"/>
            <a:chOff x="1071539" y="3786190"/>
            <a:chExt cx="2071702" cy="1297854"/>
          </a:xfrm>
        </p:grpSpPr>
        <p:pic>
          <p:nvPicPr>
            <p:cNvPr id="78851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71539" y="3786190"/>
              <a:ext cx="2071702" cy="7469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6" name="그룹 33"/>
            <p:cNvGrpSpPr/>
            <p:nvPr/>
          </p:nvGrpSpPr>
          <p:grpSpPr>
            <a:xfrm>
              <a:off x="1701553" y="4401414"/>
              <a:ext cx="798745" cy="682630"/>
              <a:chOff x="2397441" y="2428868"/>
              <a:chExt cx="1089754" cy="1000132"/>
            </a:xfrm>
          </p:grpSpPr>
          <p:grpSp>
            <p:nvGrpSpPr>
              <p:cNvPr id="7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8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101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3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102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4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100" name="타원 99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98" name="TextBox 40"/>
              <p:cNvSpPr txBox="1"/>
              <p:nvPr/>
            </p:nvSpPr>
            <p:spPr>
              <a:xfrm>
                <a:off x="2397441" y="2978071"/>
                <a:ext cx="1089754" cy="4509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sz="1400" dirty="0" smtClean="0">
                    <a:solidFill>
                      <a:srgbClr val="C00000"/>
                    </a:solidFill>
                    <a:latin typeface="Arial Black" pitchFamily="34" charset="0"/>
                    <a:cs typeface="Arial" pitchFamily="34" charset="0"/>
                  </a:rPr>
                  <a:t>Click!!</a:t>
                </a:r>
                <a:endParaRPr lang="ko-KR" altLang="en-US" sz="1400" dirty="0">
                  <a:solidFill>
                    <a:srgbClr val="C00000"/>
                  </a:solidFill>
                  <a:latin typeface="Arial Black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13" name="그룹 12"/>
          <p:cNvGrpSpPr/>
          <p:nvPr/>
        </p:nvGrpSpPr>
        <p:grpSpPr>
          <a:xfrm>
            <a:off x="2267744" y="1839090"/>
            <a:ext cx="2376000" cy="2363155"/>
            <a:chOff x="2267744" y="1785925"/>
            <a:chExt cx="2376000" cy="2363155"/>
          </a:xfrm>
        </p:grpSpPr>
        <p:cxnSp>
          <p:nvCxnSpPr>
            <p:cNvPr id="30" name="직선 연결선 29"/>
            <p:cNvCxnSpPr/>
            <p:nvPr/>
          </p:nvCxnSpPr>
          <p:spPr>
            <a:xfrm>
              <a:off x="2267744" y="1785926"/>
              <a:ext cx="2376000" cy="1588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  <a:alpha val="70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직선 연결선 57"/>
            <p:cNvCxnSpPr/>
            <p:nvPr/>
          </p:nvCxnSpPr>
          <p:spPr>
            <a:xfrm flipH="1">
              <a:off x="4287856" y="1785925"/>
              <a:ext cx="6702" cy="2363155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  <a:alpha val="70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직선 연결선 60"/>
            <p:cNvCxnSpPr/>
            <p:nvPr/>
          </p:nvCxnSpPr>
          <p:spPr>
            <a:xfrm>
              <a:off x="4287856" y="4142380"/>
              <a:ext cx="355888" cy="6700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  <a:alpha val="7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그룹 16"/>
          <p:cNvGrpSpPr/>
          <p:nvPr/>
        </p:nvGrpSpPr>
        <p:grpSpPr>
          <a:xfrm>
            <a:off x="4643745" y="1267915"/>
            <a:ext cx="3816720" cy="5076281"/>
            <a:chOff x="4643745" y="1214750"/>
            <a:chExt cx="3816720" cy="5076281"/>
          </a:xfrm>
        </p:grpSpPr>
        <p:grpSp>
          <p:nvGrpSpPr>
            <p:cNvPr id="9" name="그룹 12"/>
            <p:cNvGrpSpPr/>
            <p:nvPr/>
          </p:nvGrpSpPr>
          <p:grpSpPr>
            <a:xfrm>
              <a:off x="4644008" y="1214750"/>
              <a:ext cx="3816456" cy="2142242"/>
              <a:chOff x="4039978" y="1214750"/>
              <a:chExt cx="3816456" cy="2142242"/>
            </a:xfrm>
          </p:grpSpPr>
          <p:grpSp>
            <p:nvGrpSpPr>
              <p:cNvPr id="10" name="그룹 127"/>
              <p:cNvGrpSpPr/>
              <p:nvPr/>
            </p:nvGrpSpPr>
            <p:grpSpPr>
              <a:xfrm>
                <a:off x="4039978" y="1214750"/>
                <a:ext cx="3816456" cy="2142242"/>
                <a:chOff x="4039978" y="1214750"/>
                <a:chExt cx="3816456" cy="2142242"/>
              </a:xfrm>
            </p:grpSpPr>
            <p:sp>
              <p:nvSpPr>
                <p:cNvPr id="28" name="직사각형 27"/>
                <p:cNvSpPr/>
                <p:nvPr/>
              </p:nvSpPr>
              <p:spPr bwMode="auto">
                <a:xfrm>
                  <a:off x="4039978" y="1214750"/>
                  <a:ext cx="3816456" cy="2142242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  <a:alpha val="30000"/>
                  </a:schemeClr>
                </a:solidFill>
                <a:ln w="317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rtlCol="0" anchor="ctr"/>
                <a:lstStyle/>
                <a:p>
                  <a:pPr algn="ctr"/>
                  <a:endParaRPr lang="ko-KR" alt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7" name="직사각형 86"/>
                <p:cNvSpPr/>
                <p:nvPr/>
              </p:nvSpPr>
              <p:spPr>
                <a:xfrm>
                  <a:off x="4281377" y="1700808"/>
                  <a:ext cx="1414785" cy="2308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/>
                  <a:r>
                    <a:rPr lang="en-US" altLang="ko-KR" sz="900" b="1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itchFamily="34" charset="0"/>
                      <a:cs typeface="Arial" pitchFamily="34" charset="0"/>
                    </a:rPr>
                    <a:t>Scan Time : 12.9 Sec</a:t>
                  </a:r>
                </a:p>
              </p:txBody>
            </p:sp>
          </p:grpSp>
          <p:pic>
            <p:nvPicPr>
              <p:cNvPr id="47" name="그림 46"/>
              <p:cNvPicPr>
                <a:picLocks noChangeAspect="1"/>
              </p:cNvPicPr>
              <p:nvPr/>
            </p:nvPicPr>
            <p:blipFill rotWithShape="1">
              <a:blip r:embed="rId5" cstate="print"/>
              <a:srcRect/>
              <a:stretch/>
            </p:blipFill>
            <p:spPr>
              <a:xfrm>
                <a:off x="4305311" y="1275436"/>
                <a:ext cx="958803" cy="438912"/>
              </a:xfrm>
              <a:prstGeom prst="rect">
                <a:avLst/>
              </a:prstGeom>
            </p:spPr>
          </p:pic>
        </p:grpSp>
        <p:pic>
          <p:nvPicPr>
            <p:cNvPr id="49" name="그림 48"/>
            <p:cNvPicPr>
              <a:picLocks noChangeAspect="1"/>
            </p:cNvPicPr>
            <p:nvPr/>
          </p:nvPicPr>
          <p:blipFill rotWithShape="1">
            <a:blip r:embed="rId6" cstate="print"/>
            <a:srcRect/>
            <a:stretch/>
          </p:blipFill>
          <p:spPr>
            <a:xfrm>
              <a:off x="6561341" y="1270223"/>
              <a:ext cx="917106" cy="438912"/>
            </a:xfrm>
            <a:prstGeom prst="rect">
              <a:avLst/>
            </a:prstGeom>
          </p:spPr>
        </p:pic>
        <p:sp>
          <p:nvSpPr>
            <p:cNvPr id="14" name="직사각형 13"/>
            <p:cNvSpPr/>
            <p:nvPr/>
          </p:nvSpPr>
          <p:spPr>
            <a:xfrm>
              <a:off x="7451056" y="1321023"/>
              <a:ext cx="100940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accent5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(Optional)</a:t>
              </a:r>
              <a:endParaRPr lang="ko-KR" altLang="en-US" sz="140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1" name="직사각형 50"/>
            <p:cNvSpPr/>
            <p:nvPr/>
          </p:nvSpPr>
          <p:spPr>
            <a:xfrm>
              <a:off x="6516216" y="1700808"/>
              <a:ext cx="1442440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ko-KR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Scan Time : 13.5 Sec    </a:t>
              </a:r>
            </a:p>
          </p:txBody>
        </p:sp>
        <p:pic>
          <p:nvPicPr>
            <p:cNvPr id="15" name="그림 14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86567" y="1930412"/>
              <a:ext cx="1574365" cy="1302118"/>
            </a:xfrm>
            <a:prstGeom prst="rect">
              <a:avLst/>
            </a:prstGeom>
          </p:spPr>
        </p:pic>
        <p:pic>
          <p:nvPicPr>
            <p:cNvPr id="16" name="그림 15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1553" y="1970066"/>
              <a:ext cx="1152643" cy="1242910"/>
            </a:xfrm>
            <a:prstGeom prst="rect">
              <a:avLst/>
            </a:prstGeom>
          </p:spPr>
        </p:pic>
        <p:grpSp>
          <p:nvGrpSpPr>
            <p:cNvPr id="11" name="그룹 47"/>
            <p:cNvGrpSpPr/>
            <p:nvPr/>
          </p:nvGrpSpPr>
          <p:grpSpPr>
            <a:xfrm>
              <a:off x="4643745" y="3687005"/>
              <a:ext cx="3816720" cy="2604026"/>
              <a:chOff x="4643745" y="3687005"/>
              <a:chExt cx="3816720" cy="2604026"/>
            </a:xfrm>
          </p:grpSpPr>
          <p:sp>
            <p:nvSpPr>
              <p:cNvPr id="104" name="직사각형 103"/>
              <p:cNvSpPr/>
              <p:nvPr/>
            </p:nvSpPr>
            <p:spPr bwMode="auto">
              <a:xfrm>
                <a:off x="4643745" y="3687005"/>
                <a:ext cx="3816720" cy="2604026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  <a:alpha val="30000"/>
                </a:schemeClr>
              </a:solidFill>
              <a:ln w="3175">
                <a:noFill/>
                <a:miter lim="800000"/>
                <a:headEnd/>
                <a:tailEnd/>
              </a:ln>
              <a:effectLst/>
            </p:spPr>
            <p:txBody>
              <a:bodyPr wrap="none" rtlCol="0" anchor="ctr"/>
              <a:lstStyle/>
              <a:p>
                <a:pPr algn="ctr"/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24" name="직사각형 123"/>
              <p:cNvSpPr/>
              <p:nvPr/>
            </p:nvSpPr>
            <p:spPr>
              <a:xfrm>
                <a:off x="4716016" y="3717032"/>
                <a:ext cx="3667697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altLang="ko-KR" sz="9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In PA, SMV, Waters View and </a:t>
                </a:r>
                <a:r>
                  <a:rPr lang="en-US" altLang="ko-KR" sz="900" b="1" dirty="0" err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Carpus</a:t>
                </a:r>
                <a:r>
                  <a:rPr lang="en-US" altLang="ko-KR" sz="9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mode, capture the image with the same procedure.</a:t>
                </a:r>
              </a:p>
            </p:txBody>
          </p:sp>
          <p:pic>
            <p:nvPicPr>
              <p:cNvPr id="78852" name="Picture 4"/>
              <p:cNvPicPr>
                <a:picLocks noChangeAspect="1" noChangeArrowheads="1"/>
              </p:cNvPicPr>
              <p:nvPr/>
            </p:nvPicPr>
            <p:blipFill>
              <a:blip r:embed="rId9" cstate="screen"/>
              <a:srcRect/>
              <a:stretch>
                <a:fillRect/>
              </a:stretch>
            </p:blipFill>
            <p:spPr bwMode="auto">
              <a:xfrm>
                <a:off x="5000628" y="4134913"/>
                <a:ext cx="1219869" cy="9286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78853" name="Picture 5"/>
              <p:cNvPicPr>
                <a:picLocks noChangeAspect="1" noChangeArrowheads="1"/>
              </p:cNvPicPr>
              <p:nvPr/>
            </p:nvPicPr>
            <p:blipFill>
              <a:blip r:embed="rId10" cstate="screen"/>
              <a:srcRect/>
              <a:stretch>
                <a:fillRect/>
              </a:stretch>
            </p:blipFill>
            <p:spPr bwMode="auto">
              <a:xfrm>
                <a:off x="6715140" y="4134913"/>
                <a:ext cx="1285884" cy="9466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78854" name="Picture 6"/>
              <p:cNvPicPr>
                <a:picLocks noChangeAspect="1" noChangeArrowheads="1"/>
              </p:cNvPicPr>
              <p:nvPr/>
            </p:nvPicPr>
            <p:blipFill>
              <a:blip r:embed="rId11" cstate="screen"/>
              <a:srcRect/>
              <a:stretch>
                <a:fillRect/>
              </a:stretch>
            </p:blipFill>
            <p:spPr bwMode="auto">
              <a:xfrm>
                <a:off x="5000628" y="5277920"/>
                <a:ext cx="1219308" cy="9286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78855" name="Picture 7"/>
              <p:cNvPicPr>
                <a:picLocks noChangeAspect="1" noChangeArrowheads="1"/>
              </p:cNvPicPr>
              <p:nvPr/>
            </p:nvPicPr>
            <p:blipFill>
              <a:blip r:embed="rId12" cstate="screen"/>
              <a:srcRect/>
              <a:stretch>
                <a:fillRect/>
              </a:stretch>
            </p:blipFill>
            <p:spPr bwMode="auto">
              <a:xfrm>
                <a:off x="6715140" y="5250280"/>
                <a:ext cx="1285884" cy="9563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</p:grpSp>
      <p:grpSp>
        <p:nvGrpSpPr>
          <p:cNvPr id="2" name="그룹 1"/>
          <p:cNvGrpSpPr/>
          <p:nvPr/>
        </p:nvGrpSpPr>
        <p:grpSpPr>
          <a:xfrm>
            <a:off x="1071537" y="1124710"/>
            <a:ext cx="2032775" cy="1928827"/>
            <a:chOff x="1071537" y="1071545"/>
            <a:chExt cx="2032775" cy="1928827"/>
          </a:xfrm>
        </p:grpSpPr>
        <p:pic>
          <p:nvPicPr>
            <p:cNvPr id="44" name="Picture 2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071538" y="1071546"/>
              <a:ext cx="2032774" cy="19288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3" name="그룹 33"/>
            <p:cNvGrpSpPr/>
            <p:nvPr/>
          </p:nvGrpSpPr>
          <p:grpSpPr>
            <a:xfrm>
              <a:off x="1829039" y="1785926"/>
              <a:ext cx="673582" cy="682630"/>
              <a:chOff x="2397441" y="2428868"/>
              <a:chExt cx="918990" cy="1000132"/>
            </a:xfrm>
          </p:grpSpPr>
          <p:grpSp>
            <p:nvGrpSpPr>
              <p:cNvPr id="4" name="그룹 67"/>
              <p:cNvGrpSpPr/>
              <p:nvPr/>
            </p:nvGrpSpPr>
            <p:grpSpPr>
              <a:xfrm>
                <a:off x="2428861" y="2428868"/>
                <a:ext cx="639747" cy="639748"/>
                <a:chOff x="4356598" y="3448242"/>
                <a:chExt cx="639747" cy="639748"/>
              </a:xfrm>
            </p:grpSpPr>
            <p:grpSp>
              <p:nvGrpSpPr>
                <p:cNvPr id="5" name="그룹 50"/>
                <p:cNvGrpSpPr/>
                <p:nvPr/>
              </p:nvGrpSpPr>
              <p:grpSpPr>
                <a:xfrm>
                  <a:off x="4356598" y="3448242"/>
                  <a:ext cx="639747" cy="639748"/>
                  <a:chOff x="5429257" y="3214686"/>
                  <a:chExt cx="639747" cy="639748"/>
                </a:xfrm>
              </p:grpSpPr>
              <p:pic>
                <p:nvPicPr>
                  <p:cNvPr id="77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3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78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4" cstate="screen"/>
                  <a:srcRect/>
                  <a:stretch>
                    <a:fillRect/>
                  </a:stretch>
                </p:blipFill>
                <p:spPr bwMode="auto">
                  <a:xfrm>
                    <a:off x="5429257" y="3214686"/>
                    <a:ext cx="159318" cy="257695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76" name="타원 75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72" name="TextBox 40"/>
              <p:cNvSpPr txBox="1"/>
              <p:nvPr/>
            </p:nvSpPr>
            <p:spPr>
              <a:xfrm>
                <a:off x="2397441" y="2978071"/>
                <a:ext cx="918990" cy="4509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sz="1400" dirty="0" smtClean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Click!!</a:t>
                </a:r>
                <a:endParaRPr lang="ko-KR" altLang="en-US" sz="1400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pic>
          <p:nvPicPr>
            <p:cNvPr id="45" name="Picture 4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1071537" y="1071545"/>
              <a:ext cx="2023218" cy="36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46" name="TextBox 45"/>
          <p:cNvSpPr txBox="1"/>
          <p:nvPr/>
        </p:nvSpPr>
        <p:spPr>
          <a:xfrm>
            <a:off x="6756808" y="0"/>
            <a:ext cx="2387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Cephalo</a:t>
            </a:r>
            <a:r>
              <a:rPr lang="en-US" altLang="ko-KR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Acquisition</a:t>
            </a:r>
            <a:endParaRPr lang="ko-KR" altLang="en-US" b="1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8" name="그룹 37"/>
          <p:cNvGrpSpPr/>
          <p:nvPr/>
        </p:nvGrpSpPr>
        <p:grpSpPr>
          <a:xfrm>
            <a:off x="7858148" y="6488692"/>
            <a:ext cx="1213034" cy="369332"/>
            <a:chOff x="383284" y="4870823"/>
            <a:chExt cx="1213034" cy="369332"/>
          </a:xfrm>
        </p:grpSpPr>
        <p:sp>
          <p:nvSpPr>
            <p:cNvPr id="50" name="줄무늬가 있는 오른쪽 화살표 49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0863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500"/>
                            </p:stCondLst>
                            <p:childTnLst>
                              <p:par>
                                <p:cTn id="4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0"/>
                            </p:stCondLst>
                            <p:childTnLst>
                              <p:par>
                                <p:cTn id="4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9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611188" y="304979"/>
            <a:ext cx="4656765" cy="423684"/>
          </a:xfrm>
          <a:prstGeom prst="roundRect">
            <a:avLst>
              <a:gd name="adj" fmla="val 35315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Image Capture Procedure - Lateral Mode (2/5)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56808" y="0"/>
            <a:ext cx="2387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Cephalo</a:t>
            </a:r>
            <a:r>
              <a:rPr lang="en-US" altLang="ko-KR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Acquisition</a:t>
            </a:r>
            <a:endParaRPr lang="ko-KR" altLang="en-US" b="1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직사각형 36"/>
          <p:cNvSpPr/>
          <p:nvPr/>
        </p:nvSpPr>
        <p:spPr>
          <a:xfrm>
            <a:off x="971600" y="894912"/>
            <a:ext cx="698043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③ 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If the device stops, widen the ear rods. </a:t>
            </a:r>
            <a:r>
              <a:rPr lang="en-US" altLang="ko-KR" sz="1000" dirty="0">
                <a:solidFill>
                  <a:srgbClr val="211D1E"/>
                </a:solidFill>
                <a:latin typeface="Arial" pitchFamily="34" charset="0"/>
                <a:cs typeface="Arial" pitchFamily="34" charset="0"/>
              </a:rPr>
              <a:t>	</a:t>
            </a:r>
          </a:p>
        </p:txBody>
      </p:sp>
      <p:sp>
        <p:nvSpPr>
          <p:cNvPr id="50" name="직사각형 49"/>
          <p:cNvSpPr/>
          <p:nvPr/>
        </p:nvSpPr>
        <p:spPr>
          <a:xfrm>
            <a:off x="971600" y="2622104"/>
            <a:ext cx="58864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④ 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For safety, the patient (especially a child or pregnant woman) should wear a lead apron.</a:t>
            </a:r>
          </a:p>
        </p:txBody>
      </p:sp>
      <p:sp>
        <p:nvSpPr>
          <p:cNvPr id="19" name="직사각형 18"/>
          <p:cNvSpPr/>
          <p:nvPr/>
        </p:nvSpPr>
        <p:spPr>
          <a:xfrm>
            <a:off x="971599" y="4217249"/>
            <a:ext cx="82892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⑤ 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Patient should take off all jewelry and metallic objects such as hair pins, spectacles, dentures and orthodontic </a:t>
            </a:r>
            <a:b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   appliances and place them on the accessory rack. </a:t>
            </a:r>
          </a:p>
        </p:txBody>
      </p:sp>
      <p:grpSp>
        <p:nvGrpSpPr>
          <p:cNvPr id="4" name="그룹 3"/>
          <p:cNvGrpSpPr/>
          <p:nvPr/>
        </p:nvGrpSpPr>
        <p:grpSpPr>
          <a:xfrm>
            <a:off x="1522455" y="2842971"/>
            <a:ext cx="4788442" cy="1378118"/>
            <a:chOff x="1522455" y="2842971"/>
            <a:chExt cx="4788442" cy="1378118"/>
          </a:xfrm>
        </p:grpSpPr>
        <p:pic>
          <p:nvPicPr>
            <p:cNvPr id="27" name="그림 26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-7417"/>
            <a:stretch/>
          </p:blipFill>
          <p:spPr>
            <a:xfrm>
              <a:off x="3839747" y="2842971"/>
              <a:ext cx="817794" cy="1378118"/>
            </a:xfrm>
            <a:prstGeom prst="rect">
              <a:avLst/>
            </a:prstGeom>
          </p:spPr>
        </p:pic>
        <p:pic>
          <p:nvPicPr>
            <p:cNvPr id="28" name="그림 27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22455" y="2899391"/>
              <a:ext cx="1347742" cy="1249689"/>
            </a:xfrm>
            <a:prstGeom prst="rect">
              <a:avLst/>
            </a:prstGeom>
          </p:spPr>
        </p:pic>
        <p:sp>
          <p:nvSpPr>
            <p:cNvPr id="73" name="갈매기형 수장 72"/>
            <p:cNvSpPr/>
            <p:nvPr/>
          </p:nvSpPr>
          <p:spPr bwMode="auto">
            <a:xfrm>
              <a:off x="3186313" y="3441024"/>
              <a:ext cx="214314" cy="285752"/>
            </a:xfrm>
            <a:prstGeom prst="chevron">
              <a:avLst/>
            </a:prstGeom>
            <a:gradFill flip="none" rotWithShape="1">
              <a:gsLst>
                <a:gs pos="0">
                  <a:schemeClr val="tx1">
                    <a:tint val="66000"/>
                    <a:satMod val="160000"/>
                  </a:schemeClr>
                </a:gs>
                <a:gs pos="50000">
                  <a:schemeClr val="tx1">
                    <a:tint val="44500"/>
                    <a:satMod val="160000"/>
                  </a:schemeClr>
                </a:gs>
                <a:gs pos="100000">
                  <a:schemeClr val="tx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74" name="직선 연결선 73"/>
            <p:cNvCxnSpPr/>
            <p:nvPr/>
          </p:nvCxnSpPr>
          <p:spPr>
            <a:xfrm flipV="1">
              <a:off x="4427984" y="3155688"/>
              <a:ext cx="161434" cy="151434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  <a:alpha val="70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Box 75"/>
            <p:cNvSpPr txBox="1"/>
            <p:nvPr/>
          </p:nvSpPr>
          <p:spPr>
            <a:xfrm>
              <a:off x="5134869" y="2999345"/>
              <a:ext cx="117602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accent5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Lead Apron</a:t>
              </a:r>
            </a:p>
          </p:txBody>
        </p:sp>
        <p:cxnSp>
          <p:nvCxnSpPr>
            <p:cNvPr id="78" name="직선 연결선 77"/>
            <p:cNvCxnSpPr/>
            <p:nvPr/>
          </p:nvCxnSpPr>
          <p:spPr>
            <a:xfrm flipV="1">
              <a:off x="4580709" y="3155688"/>
              <a:ext cx="576000" cy="2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  <a:alpha val="7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그룹 4"/>
          <p:cNvGrpSpPr/>
          <p:nvPr/>
        </p:nvGrpSpPr>
        <p:grpSpPr>
          <a:xfrm>
            <a:off x="1333406" y="4580550"/>
            <a:ext cx="4030682" cy="1451323"/>
            <a:chOff x="1333406" y="4580550"/>
            <a:chExt cx="4030682" cy="1451323"/>
          </a:xfrm>
        </p:grpSpPr>
        <p:pic>
          <p:nvPicPr>
            <p:cNvPr id="79" name="그림 78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3406" y="4582168"/>
              <a:ext cx="1651940" cy="1449705"/>
            </a:xfrm>
            <a:prstGeom prst="rect">
              <a:avLst/>
            </a:prstGeom>
          </p:spPr>
        </p:pic>
        <p:sp>
          <p:nvSpPr>
            <p:cNvPr id="81" name="갈매기형 수장 80"/>
            <p:cNvSpPr/>
            <p:nvPr/>
          </p:nvSpPr>
          <p:spPr bwMode="auto">
            <a:xfrm>
              <a:off x="3167920" y="5241064"/>
              <a:ext cx="214314" cy="285752"/>
            </a:xfrm>
            <a:prstGeom prst="chevron">
              <a:avLst/>
            </a:prstGeom>
            <a:gradFill flip="none" rotWithShape="1">
              <a:gsLst>
                <a:gs pos="0">
                  <a:schemeClr val="tx1">
                    <a:tint val="66000"/>
                    <a:satMod val="160000"/>
                  </a:schemeClr>
                </a:gs>
                <a:gs pos="50000">
                  <a:schemeClr val="tx1">
                    <a:tint val="44500"/>
                    <a:satMod val="160000"/>
                  </a:schemeClr>
                </a:gs>
                <a:gs pos="100000">
                  <a:schemeClr val="tx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80" name="그림 79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7962" y="4580550"/>
              <a:ext cx="1596126" cy="1446294"/>
            </a:xfrm>
            <a:prstGeom prst="rect">
              <a:avLst/>
            </a:prstGeom>
          </p:spPr>
        </p:pic>
      </p:grpSp>
      <p:grpSp>
        <p:nvGrpSpPr>
          <p:cNvPr id="3" name="그룹 2"/>
          <p:cNvGrpSpPr/>
          <p:nvPr/>
        </p:nvGrpSpPr>
        <p:grpSpPr>
          <a:xfrm>
            <a:off x="1280620" y="1227898"/>
            <a:ext cx="3999885" cy="1406481"/>
            <a:chOff x="1280620" y="1227898"/>
            <a:chExt cx="3999885" cy="1406481"/>
          </a:xfrm>
        </p:grpSpPr>
        <p:pic>
          <p:nvPicPr>
            <p:cNvPr id="78851" name="Picture 3" descr="E:\V Back up\manual\Product Image\PaX-i3D Green\PaX-i3D Green\컨텐츠\CEPH W.pn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0780" y="1269129"/>
              <a:ext cx="1609725" cy="1365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갈매기형 수장 29"/>
            <p:cNvSpPr/>
            <p:nvPr/>
          </p:nvSpPr>
          <p:spPr bwMode="auto">
            <a:xfrm>
              <a:off x="3131840" y="1873517"/>
              <a:ext cx="214314" cy="285752"/>
            </a:xfrm>
            <a:prstGeom prst="chevron">
              <a:avLst/>
            </a:prstGeom>
            <a:gradFill flip="none" rotWithShape="1">
              <a:gsLst>
                <a:gs pos="0">
                  <a:schemeClr val="tx1">
                    <a:tint val="66000"/>
                    <a:satMod val="160000"/>
                  </a:schemeClr>
                </a:gs>
                <a:gs pos="50000">
                  <a:schemeClr val="tx1">
                    <a:tint val="44500"/>
                    <a:satMod val="160000"/>
                  </a:schemeClr>
                </a:gs>
                <a:gs pos="100000">
                  <a:schemeClr val="tx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줄무늬가 있는 오른쪽 화살표 31"/>
            <p:cNvSpPr/>
            <p:nvPr/>
          </p:nvSpPr>
          <p:spPr bwMode="auto">
            <a:xfrm rot="10800000">
              <a:off x="3962957" y="1942704"/>
              <a:ext cx="275537" cy="158988"/>
            </a:xfrm>
            <a:prstGeom prst="stripedRightArrow">
              <a:avLst/>
            </a:prstGeom>
            <a:solidFill>
              <a:srgbClr val="C00000">
                <a:alpha val="69000"/>
              </a:srgbClr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" name="줄무늬가 있는 오른쪽 화살표 32"/>
            <p:cNvSpPr/>
            <p:nvPr/>
          </p:nvSpPr>
          <p:spPr bwMode="auto">
            <a:xfrm>
              <a:off x="4599167" y="1932304"/>
              <a:ext cx="275537" cy="158988"/>
            </a:xfrm>
            <a:prstGeom prst="stripedRightArrow">
              <a:avLst/>
            </a:prstGeom>
            <a:solidFill>
              <a:srgbClr val="C00000">
                <a:alpha val="69000"/>
              </a:srgbClr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78850" name="Picture 2" descr="E:\V Back up\manual\Product Image\PaX-i3D Green\PaX-i3D Green\컨텐츠\CEPH N.png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0620" y="1227898"/>
              <a:ext cx="1609725" cy="1365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그룹 37"/>
          <p:cNvGrpSpPr/>
          <p:nvPr/>
        </p:nvGrpSpPr>
        <p:grpSpPr>
          <a:xfrm>
            <a:off x="7858148" y="6488692"/>
            <a:ext cx="1213034" cy="369332"/>
            <a:chOff x="383284" y="4870823"/>
            <a:chExt cx="1213034" cy="369332"/>
          </a:xfrm>
        </p:grpSpPr>
        <p:sp>
          <p:nvSpPr>
            <p:cNvPr id="24" name="줄무늬가 있는 오른쪽 화살표 23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6579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000"/>
                            </p:stCondLst>
                            <p:childTnLst>
                              <p:par>
                                <p:cTn id="4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50" grpId="0"/>
      <p:bldP spid="1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611188" y="304979"/>
            <a:ext cx="4656765" cy="423684"/>
          </a:xfrm>
          <a:prstGeom prst="roundRect">
            <a:avLst>
              <a:gd name="adj" fmla="val 35315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Image Capture Procedure - Lateral Mode (3/5)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756808" y="0"/>
            <a:ext cx="2387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Cephalo</a:t>
            </a:r>
            <a:r>
              <a:rPr lang="en-US" altLang="ko-KR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Acquisition</a:t>
            </a:r>
            <a:endParaRPr lang="ko-KR" altLang="en-US" b="1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971599" y="714356"/>
            <a:ext cx="731517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⑥ 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Bring the patient to the CEPH device.</a:t>
            </a:r>
            <a:endParaRPr lang="en-US" altLang="ko-KR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직사각형 41"/>
          <p:cNvSpPr/>
          <p:nvPr/>
        </p:nvSpPr>
        <p:spPr>
          <a:xfrm>
            <a:off x="971600" y="2534174"/>
            <a:ext cx="731517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⑦ </a:t>
            </a:r>
            <a:r>
              <a:rPr lang="en-US" altLang="ko-KR" sz="1000" dirty="0" smtClean="0">
                <a:latin typeface="Arial" pitchFamily="34" charset="0"/>
                <a:cs typeface="Arial" pitchFamily="34" charset="0"/>
              </a:rPr>
              <a:t>Adjust the height of the device to suit the patient by pressing the column up/down button or switch (optional). </a:t>
            </a:r>
          </a:p>
        </p:txBody>
      </p:sp>
      <p:grpSp>
        <p:nvGrpSpPr>
          <p:cNvPr id="3" name="그룹 2"/>
          <p:cNvGrpSpPr/>
          <p:nvPr/>
        </p:nvGrpSpPr>
        <p:grpSpPr>
          <a:xfrm>
            <a:off x="1494401" y="759541"/>
            <a:ext cx="2220343" cy="1812203"/>
            <a:chOff x="1494401" y="759541"/>
            <a:chExt cx="2220343" cy="1812203"/>
          </a:xfrm>
        </p:grpSpPr>
        <p:pic>
          <p:nvPicPr>
            <p:cNvPr id="79874" name="Picture 2" descr="E:\V Back up\manual\Product Image\PaX-i3D Green\PaX-i3D Green\컨텐츠\Green_SC_CEPH.png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494401" y="759541"/>
              <a:ext cx="1899405" cy="1597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875" name="Picture 3" descr="E:\V Back up\manual\Product Image\PaX-i3D Green\PaX-i3D Green\컨텐츠\사람.pn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312" y="1571612"/>
              <a:ext cx="834432" cy="10001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그룹 6"/>
          <p:cNvGrpSpPr/>
          <p:nvPr/>
        </p:nvGrpSpPr>
        <p:grpSpPr>
          <a:xfrm>
            <a:off x="899592" y="2759532"/>
            <a:ext cx="5112568" cy="1735832"/>
            <a:chOff x="899592" y="2759532"/>
            <a:chExt cx="5112568" cy="1735832"/>
          </a:xfrm>
        </p:grpSpPr>
        <p:sp>
          <p:nvSpPr>
            <p:cNvPr id="68" name="줄무늬가 있는 오른쪽 화살표 67"/>
            <p:cNvSpPr/>
            <p:nvPr/>
          </p:nvSpPr>
          <p:spPr bwMode="auto">
            <a:xfrm rot="5400000">
              <a:off x="862799" y="3603105"/>
              <a:ext cx="359338" cy="285751"/>
            </a:xfrm>
            <a:prstGeom prst="stripedRightArrow">
              <a:avLst/>
            </a:prstGeom>
            <a:solidFill>
              <a:srgbClr val="FF0000">
                <a:alpha val="74000"/>
              </a:srgbClr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1787428" y="2759532"/>
              <a:ext cx="1440157" cy="1003921"/>
              <a:chOff x="6444208" y="1700808"/>
              <a:chExt cx="2053979" cy="1431811"/>
            </a:xfrm>
          </p:grpSpPr>
          <p:pic>
            <p:nvPicPr>
              <p:cNvPr id="4" name="Picture 3" descr="셉 이어로드.png"/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444208" y="1700808"/>
                <a:ext cx="475736" cy="1431811"/>
              </a:xfrm>
              <a:prstGeom prst="rect">
                <a:avLst/>
              </a:prstGeom>
            </p:spPr>
          </p:pic>
          <p:pic>
            <p:nvPicPr>
              <p:cNvPr id="18" name="Picture 17" descr="셉 이어로드.png"/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7965811" y="1700808"/>
                <a:ext cx="532376" cy="1431811"/>
              </a:xfrm>
              <a:prstGeom prst="rect">
                <a:avLst/>
              </a:prstGeom>
            </p:spPr>
          </p:pic>
        </p:grpSp>
        <p:pic>
          <p:nvPicPr>
            <p:cNvPr id="5" name="Picture 4" descr="얼굴.png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9672" y="3047564"/>
              <a:ext cx="1804416" cy="1447800"/>
            </a:xfrm>
            <a:prstGeom prst="rect">
              <a:avLst/>
            </a:prstGeom>
          </p:spPr>
        </p:pic>
        <p:pic>
          <p:nvPicPr>
            <p:cNvPr id="21" name="Picture 3" descr="D:\00. 기술지원팀 140901\Product Image\Latest\PaX-i3D Green\컨텐츠 작업\UpDown SW U.png"/>
            <p:cNvPicPr>
              <a:picLocks noChangeAspect="1" noChangeArrowheads="1"/>
            </p:cNvPicPr>
            <p:nvPr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3923928" y="3573016"/>
              <a:ext cx="608091" cy="872385"/>
            </a:xfrm>
            <a:prstGeom prst="rect">
              <a:avLst/>
            </a:prstGeom>
            <a:noFill/>
          </p:spPr>
        </p:pic>
        <p:pic>
          <p:nvPicPr>
            <p:cNvPr id="22" name="Picture 4" descr="D:\00. 기술지원팀 140901\Product Image\Latest\PaX-i3D Green\컨텐츠 작업\UpDown SW D.png"/>
            <p:cNvPicPr>
              <a:picLocks noChangeAspect="1" noChangeArrowheads="1"/>
            </p:cNvPicPr>
            <p:nvPr/>
          </p:nvPicPr>
          <p:blipFill>
            <a:blip r:embed="rId8" cstate="screen"/>
            <a:srcRect/>
            <a:stretch>
              <a:fillRect/>
            </a:stretch>
          </p:blipFill>
          <p:spPr bwMode="auto">
            <a:xfrm>
              <a:off x="1403648" y="3429000"/>
              <a:ext cx="680074" cy="873459"/>
            </a:xfrm>
            <a:prstGeom prst="rect">
              <a:avLst/>
            </a:prstGeom>
            <a:noFill/>
          </p:spPr>
        </p:pic>
        <p:sp>
          <p:nvSpPr>
            <p:cNvPr id="23" name="줄무늬가 있는 오른쪽 화살표 66"/>
            <p:cNvSpPr/>
            <p:nvPr/>
          </p:nvSpPr>
          <p:spPr bwMode="auto">
            <a:xfrm rot="16200000">
              <a:off x="3455087" y="3681817"/>
              <a:ext cx="359337" cy="285751"/>
            </a:xfrm>
            <a:prstGeom prst="stripedRightArrow">
              <a:avLst/>
            </a:prstGeom>
            <a:solidFill>
              <a:srgbClr val="FF0000">
                <a:alpha val="74000"/>
              </a:srgbClr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4375500" y="3051755"/>
              <a:ext cx="1440157" cy="1003921"/>
              <a:chOff x="6444208" y="1700808"/>
              <a:chExt cx="2053979" cy="1431811"/>
            </a:xfrm>
          </p:grpSpPr>
          <p:pic>
            <p:nvPicPr>
              <p:cNvPr id="25" name="Picture 24" descr="셉 이어로드.png"/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444208" y="1700808"/>
                <a:ext cx="475736" cy="1431811"/>
              </a:xfrm>
              <a:prstGeom prst="rect">
                <a:avLst/>
              </a:prstGeom>
            </p:spPr>
          </p:pic>
          <p:pic>
            <p:nvPicPr>
              <p:cNvPr id="27" name="Picture 26" descr="셉 이어로드.png"/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7965811" y="1700808"/>
                <a:ext cx="532376" cy="1431811"/>
              </a:xfrm>
              <a:prstGeom prst="rect">
                <a:avLst/>
              </a:prstGeom>
            </p:spPr>
          </p:pic>
        </p:grpSp>
        <p:pic>
          <p:nvPicPr>
            <p:cNvPr id="28" name="Picture 27" descr="얼굴.png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7744" y="3047564"/>
              <a:ext cx="1804416" cy="1447800"/>
            </a:xfrm>
            <a:prstGeom prst="rect">
              <a:avLst/>
            </a:prstGeom>
          </p:spPr>
        </p:pic>
      </p:grpSp>
      <p:sp>
        <p:nvSpPr>
          <p:cNvPr id="31" name="직사각형 30"/>
          <p:cNvSpPr/>
          <p:nvPr/>
        </p:nvSpPr>
        <p:spPr>
          <a:xfrm>
            <a:off x="1000100" y="4411257"/>
            <a:ext cx="621510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⑧ 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Position the </a:t>
            </a:r>
            <a:r>
              <a:rPr lang="en-US" altLang="ko-KR" sz="1000" dirty="0" smtClean="0">
                <a:latin typeface="Arial" pitchFamily="34" charset="0"/>
                <a:cs typeface="Arial" pitchFamily="34" charset="0"/>
              </a:rPr>
              <a:t>ear rods to fit along the patient’s ear canals and adjust the nasal </a:t>
            </a:r>
            <a:r>
              <a:rPr lang="en-US" altLang="ko-KR" sz="1000" dirty="0" err="1" smtClean="0">
                <a:latin typeface="Arial" pitchFamily="34" charset="0"/>
                <a:cs typeface="Arial" pitchFamily="34" charset="0"/>
              </a:rPr>
              <a:t>positioner</a:t>
            </a:r>
            <a:r>
              <a:rPr lang="en-US" altLang="ko-KR" sz="1000" dirty="0" smtClean="0">
                <a:latin typeface="Arial" pitchFamily="34" charset="0"/>
                <a:cs typeface="Arial" pitchFamily="34" charset="0"/>
              </a:rPr>
              <a:t>. 	</a:t>
            </a:r>
          </a:p>
        </p:txBody>
      </p:sp>
      <p:sp>
        <p:nvSpPr>
          <p:cNvPr id="32" name="직사각형 31"/>
          <p:cNvSpPr/>
          <p:nvPr/>
        </p:nvSpPr>
        <p:spPr>
          <a:xfrm>
            <a:off x="1000100" y="4681871"/>
            <a:ext cx="500066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⑨ 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Arrange the </a:t>
            </a:r>
            <a:r>
              <a:rPr lang="en-US" altLang="ko-KR" sz="1000" dirty="0" smtClean="0">
                <a:latin typeface="Arial" pitchFamily="34" charset="0"/>
                <a:cs typeface="Arial" pitchFamily="34" charset="0"/>
              </a:rPr>
              <a:t>position of the nasal </a:t>
            </a:r>
            <a:r>
              <a:rPr lang="en-US" altLang="ko-KR" sz="1000" dirty="0" err="1" smtClean="0">
                <a:latin typeface="Arial" pitchFamily="34" charset="0"/>
                <a:cs typeface="Arial" pitchFamily="34" charset="0"/>
              </a:rPr>
              <a:t>positioner</a:t>
            </a:r>
            <a:r>
              <a:rPr lang="en-US" altLang="ko-KR" sz="1000" dirty="0" smtClean="0">
                <a:latin typeface="Arial" pitchFamily="34" charset="0"/>
                <a:cs typeface="Arial" pitchFamily="34" charset="0"/>
              </a:rPr>
              <a:t>, to the patient’s </a:t>
            </a:r>
            <a:r>
              <a:rPr lang="en-US" altLang="ko-KR" sz="1000" dirty="0" err="1" smtClean="0">
                <a:latin typeface="Arial" pitchFamily="34" charset="0"/>
                <a:cs typeface="Arial" pitchFamily="34" charset="0"/>
              </a:rPr>
              <a:t>Nasion</a:t>
            </a:r>
            <a:r>
              <a:rPr lang="en-US" altLang="ko-KR" sz="1000" dirty="0" smtClean="0">
                <a:latin typeface="Arial" pitchFamily="34" charset="0"/>
                <a:cs typeface="Arial" pitchFamily="34" charset="0"/>
              </a:rPr>
              <a:t> point.</a:t>
            </a:r>
            <a:endParaRPr lang="en-US" altLang="ko-KR" sz="10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8" name="그룹 7"/>
          <p:cNvGrpSpPr/>
          <p:nvPr/>
        </p:nvGrpSpPr>
        <p:grpSpPr>
          <a:xfrm>
            <a:off x="1534849" y="4232693"/>
            <a:ext cx="4965977" cy="2411017"/>
            <a:chOff x="1534849" y="4232693"/>
            <a:chExt cx="4965977" cy="2411017"/>
          </a:xfrm>
        </p:grpSpPr>
        <p:sp>
          <p:nvSpPr>
            <p:cNvPr id="33" name="갈매기형 수장 32"/>
            <p:cNvSpPr/>
            <p:nvPr/>
          </p:nvSpPr>
          <p:spPr bwMode="auto">
            <a:xfrm>
              <a:off x="3571868" y="5442122"/>
              <a:ext cx="150604" cy="216787"/>
            </a:xfrm>
            <a:prstGeom prst="chevron">
              <a:avLst/>
            </a:prstGeom>
            <a:gradFill flip="none" rotWithShape="1">
              <a:gsLst>
                <a:gs pos="0">
                  <a:schemeClr val="tx1">
                    <a:tint val="66000"/>
                    <a:satMod val="160000"/>
                  </a:schemeClr>
                </a:gs>
                <a:gs pos="50000">
                  <a:schemeClr val="tx1">
                    <a:tint val="44500"/>
                    <a:satMod val="160000"/>
                  </a:schemeClr>
                </a:gs>
                <a:gs pos="100000">
                  <a:schemeClr val="tx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34" name="Picture 3" descr="E:\V Back up\manual\Product Image\PaX-i3D Green\PaX-i3D Green\컨텐츠\사람.png"/>
            <p:cNvPicPr>
              <a:picLocks noChangeAspect="1" noChangeArrowheads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699901" y="5542345"/>
              <a:ext cx="1389366" cy="1101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" descr="E:\V Back up\manual\Product Image\PaX-i3D Green\PaX-i3D Green\컨텐츠\Green_SC_CEPH.png"/>
            <p:cNvPicPr>
              <a:picLocks noChangeAspect="1" noChangeArrowheads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110610" y="4232693"/>
              <a:ext cx="2390216" cy="2301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8" name="Group 3"/>
            <p:cNvGrpSpPr/>
            <p:nvPr/>
          </p:nvGrpSpPr>
          <p:grpSpPr>
            <a:xfrm>
              <a:off x="1534849" y="4982761"/>
              <a:ext cx="1679829" cy="1559848"/>
              <a:chOff x="4783808" y="2237025"/>
              <a:chExt cx="1804416" cy="1552015"/>
            </a:xfrm>
          </p:grpSpPr>
          <p:grpSp>
            <p:nvGrpSpPr>
              <p:cNvPr id="39" name="그룹 39"/>
              <p:cNvGrpSpPr/>
              <p:nvPr/>
            </p:nvGrpSpPr>
            <p:grpSpPr>
              <a:xfrm>
                <a:off x="4798055" y="2605413"/>
                <a:ext cx="1759126" cy="288022"/>
                <a:chOff x="2151981" y="3080619"/>
                <a:chExt cx="1039598" cy="293354"/>
              </a:xfrm>
              <a:solidFill>
                <a:srgbClr val="FF0000">
                  <a:alpha val="74000"/>
                </a:srgbClr>
              </a:solidFill>
              <a:effectLst/>
            </p:grpSpPr>
            <p:sp>
              <p:nvSpPr>
                <p:cNvPr id="45" name="줄무늬가 있는 오른쪽 화살표 44"/>
                <p:cNvSpPr/>
                <p:nvPr/>
              </p:nvSpPr>
              <p:spPr bwMode="auto">
                <a:xfrm>
                  <a:off x="2151981" y="3080619"/>
                  <a:ext cx="279415" cy="293353"/>
                </a:xfrm>
                <a:prstGeom prst="stripedRightArrow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46" name="줄무늬가 있는 오른쪽 화살표 45"/>
                <p:cNvSpPr/>
                <p:nvPr/>
              </p:nvSpPr>
              <p:spPr bwMode="auto">
                <a:xfrm rot="10800000">
                  <a:off x="2912163" y="3080620"/>
                  <a:ext cx="279416" cy="293353"/>
                </a:xfrm>
                <a:prstGeom prst="stripedRightArrow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pic>
            <p:nvPicPr>
              <p:cNvPr id="40" name="Picture 25" descr="얼굴.png"/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83808" y="2341240"/>
                <a:ext cx="1804416" cy="1447800"/>
              </a:xfrm>
              <a:prstGeom prst="rect">
                <a:avLst/>
              </a:prstGeom>
            </p:spPr>
          </p:pic>
          <p:grpSp>
            <p:nvGrpSpPr>
              <p:cNvPr id="41" name="Group 22"/>
              <p:cNvGrpSpPr/>
              <p:nvPr/>
            </p:nvGrpSpPr>
            <p:grpSpPr>
              <a:xfrm>
                <a:off x="5145791" y="2237025"/>
                <a:ext cx="1043142" cy="1003921"/>
                <a:chOff x="6738153" y="1700808"/>
                <a:chExt cx="1487750" cy="1431811"/>
              </a:xfrm>
            </p:grpSpPr>
            <p:pic>
              <p:nvPicPr>
                <p:cNvPr id="43" name="Picture 23" descr="셉 이어로드.png"/>
                <p:cNvPicPr>
                  <a:picLocks noChangeAspect="1"/>
                </p:cNvPicPr>
                <p:nvPr/>
              </p:nvPicPr>
              <p:blipFill rotWithShape="1">
                <a:blip r:embed="rId12" cstate="screen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6738153" y="1700808"/>
                  <a:ext cx="475737" cy="1431811"/>
                </a:xfrm>
                <a:prstGeom prst="rect">
                  <a:avLst/>
                </a:prstGeom>
              </p:spPr>
            </p:pic>
            <p:pic>
              <p:nvPicPr>
                <p:cNvPr id="44" name="Picture 24" descr="셉 이어로드.png"/>
                <p:cNvPicPr>
                  <a:picLocks noChangeAspect="1"/>
                </p:cNvPicPr>
                <p:nvPr/>
              </p:nvPicPr>
              <p:blipFill rotWithShape="1">
                <a:blip r:embed="rId13" cstate="screen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 flipH="1">
                  <a:off x="7693527" y="1700808"/>
                  <a:ext cx="532376" cy="1431811"/>
                </a:xfrm>
                <a:prstGeom prst="rect">
                  <a:avLst/>
                </a:prstGeom>
              </p:spPr>
            </p:pic>
          </p:grpSp>
        </p:grpSp>
        <p:sp>
          <p:nvSpPr>
            <p:cNvPr id="47" name="줄무늬가 있는 오른쪽 화살표 46"/>
            <p:cNvSpPr/>
            <p:nvPr/>
          </p:nvSpPr>
          <p:spPr bwMode="auto">
            <a:xfrm>
              <a:off x="4843917" y="5686361"/>
              <a:ext cx="440159" cy="289475"/>
            </a:xfrm>
            <a:prstGeom prst="stripedRightArrow">
              <a:avLst/>
            </a:prstGeom>
            <a:solidFill>
              <a:srgbClr val="FF0000">
                <a:alpha val="74000"/>
              </a:srgbClr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9" name="그룹 37"/>
          <p:cNvGrpSpPr/>
          <p:nvPr/>
        </p:nvGrpSpPr>
        <p:grpSpPr>
          <a:xfrm>
            <a:off x="7858148" y="6488692"/>
            <a:ext cx="1213034" cy="369332"/>
            <a:chOff x="383284" y="4870823"/>
            <a:chExt cx="1213034" cy="369332"/>
          </a:xfrm>
        </p:grpSpPr>
        <p:sp>
          <p:nvSpPr>
            <p:cNvPr id="50" name="줄무늬가 있는 오른쪽 화살표 49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2349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000"/>
                            </p:stCondLst>
                            <p:childTnLst>
                              <p:par>
                                <p:cTn id="4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9000"/>
                            </p:stCondLst>
                            <p:childTnLst>
                              <p:par>
                                <p:cTn id="5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42" grpId="0"/>
      <p:bldP spid="31" grpId="0"/>
      <p:bldP spid="3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611188" y="304979"/>
            <a:ext cx="4656765" cy="423684"/>
          </a:xfrm>
          <a:prstGeom prst="roundRect">
            <a:avLst>
              <a:gd name="adj" fmla="val 35315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Image Capture Procedure - Lateral Mode (4/5)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756808" y="0"/>
            <a:ext cx="2387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Cephalo</a:t>
            </a:r>
            <a:r>
              <a:rPr lang="en-US" altLang="ko-KR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Acquisition</a:t>
            </a:r>
            <a:endParaRPr lang="ko-KR" altLang="en-US" b="1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직사각형 37"/>
          <p:cNvSpPr/>
          <p:nvPr/>
        </p:nvSpPr>
        <p:spPr>
          <a:xfrm>
            <a:off x="970441" y="926138"/>
            <a:ext cx="56006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⑨ 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en-US" altLang="ko-KR" sz="1000" dirty="0" smtClean="0">
                <a:latin typeface="Arial" pitchFamily="34" charset="0"/>
                <a:cs typeface="Arial" pitchFamily="34" charset="0"/>
              </a:rPr>
              <a:t>atient’s Frankfurt Plane should be parallel to the floor. </a:t>
            </a:r>
            <a:endParaRPr lang="en-US" altLang="ko-KR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1188776" y="4053079"/>
            <a:ext cx="3483189" cy="756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sz="1000" dirty="0" smtClean="0">
                <a:latin typeface="Arial" pitchFamily="34" charset="0"/>
                <a:cs typeface="Arial" pitchFamily="34" charset="0"/>
              </a:rPr>
              <a:t>Do not move and keep your mouth and eyes closed until the image capturing is completed. 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Image capturing will begin.</a:t>
            </a:r>
            <a:endParaRPr lang="en-US" altLang="ko-KR" sz="10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970440" y="3857628"/>
            <a:ext cx="324436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⑩ </a:t>
            </a:r>
            <a:r>
              <a:rPr lang="en-US" altLang="ko-KR" sz="1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Notify the following instructions to the patient.</a:t>
            </a:r>
            <a:endParaRPr lang="en-US" altLang="ko-KR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직사각형 46"/>
          <p:cNvSpPr/>
          <p:nvPr/>
        </p:nvSpPr>
        <p:spPr>
          <a:xfrm>
            <a:off x="970441" y="4929198"/>
            <a:ext cx="378602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⑪ </a:t>
            </a:r>
            <a:r>
              <a:rPr lang="en-US" altLang="ko-KR" sz="1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Click READY from the capture software.</a:t>
            </a:r>
            <a:endParaRPr lang="en-US" altLang="ko-KR" sz="10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" name="그룹 6"/>
          <p:cNvGrpSpPr/>
          <p:nvPr/>
        </p:nvGrpSpPr>
        <p:grpSpPr>
          <a:xfrm>
            <a:off x="1245342" y="5334000"/>
            <a:ext cx="2324063" cy="1173320"/>
            <a:chOff x="1245342" y="5214951"/>
            <a:chExt cx="2324063" cy="1173320"/>
          </a:xfrm>
        </p:grpSpPr>
        <p:pic>
          <p:nvPicPr>
            <p:cNvPr id="79874" name="Picture 2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1245342" y="5214951"/>
              <a:ext cx="1759226" cy="61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3" name="그룹 33"/>
            <p:cNvGrpSpPr/>
            <p:nvPr/>
          </p:nvGrpSpPr>
          <p:grpSpPr>
            <a:xfrm>
              <a:off x="2770660" y="5705641"/>
              <a:ext cx="798745" cy="682630"/>
              <a:chOff x="2397441" y="2428868"/>
              <a:chExt cx="935763" cy="1000132"/>
            </a:xfrm>
          </p:grpSpPr>
          <p:grpSp>
            <p:nvGrpSpPr>
              <p:cNvPr id="4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5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53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3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54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4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52" name="타원 51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50" name="TextBox 49"/>
              <p:cNvSpPr txBox="1"/>
              <p:nvPr/>
            </p:nvSpPr>
            <p:spPr>
              <a:xfrm>
                <a:off x="2397441" y="2978071"/>
                <a:ext cx="935763" cy="4509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sz="1400" dirty="0" smtClean="0">
                    <a:solidFill>
                      <a:srgbClr val="C00000"/>
                    </a:solidFill>
                    <a:latin typeface="Arial Black" pitchFamily="34" charset="0"/>
                    <a:cs typeface="Arial" pitchFamily="34" charset="0"/>
                  </a:rPr>
                  <a:t>Click!!</a:t>
                </a:r>
                <a:endParaRPr lang="ko-KR" altLang="en-US" sz="1400" dirty="0">
                  <a:solidFill>
                    <a:srgbClr val="C00000"/>
                  </a:solidFill>
                  <a:latin typeface="Arial Black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6" name="그룹 5"/>
          <p:cNvGrpSpPr/>
          <p:nvPr/>
        </p:nvGrpSpPr>
        <p:grpSpPr>
          <a:xfrm>
            <a:off x="1475656" y="1063079"/>
            <a:ext cx="5741260" cy="2878241"/>
            <a:chOff x="1475656" y="1063079"/>
            <a:chExt cx="5741260" cy="2878241"/>
          </a:xfrm>
        </p:grpSpPr>
        <p:sp>
          <p:nvSpPr>
            <p:cNvPr id="22" name="직사각형 21"/>
            <p:cNvSpPr/>
            <p:nvPr/>
          </p:nvSpPr>
          <p:spPr bwMode="auto">
            <a:xfrm>
              <a:off x="5286380" y="1124744"/>
              <a:ext cx="1930536" cy="281657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30000"/>
              </a:schemeClr>
            </a:solidFill>
            <a:ln w="3175">
              <a:noFill/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8" name="Picture 27" descr="셉 LA.p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5656" y="1370732"/>
              <a:ext cx="2022368" cy="2058268"/>
            </a:xfrm>
            <a:prstGeom prst="rect">
              <a:avLst/>
            </a:prstGeom>
          </p:spPr>
        </p:pic>
        <p:pic>
          <p:nvPicPr>
            <p:cNvPr id="80897" name="Picture 1" descr="D:\00. 기술지원팀 140901\Product Image\Latest\PaX-i3D Green\컨텐츠 작업\CEPH LA.png"/>
            <p:cNvPicPr>
              <a:picLocks noChangeAspect="1"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5616519" y="1063079"/>
              <a:ext cx="1220861" cy="2870198"/>
            </a:xfrm>
            <a:prstGeom prst="rect">
              <a:avLst/>
            </a:prstGeom>
            <a:noFill/>
          </p:spPr>
        </p:pic>
      </p:grpSp>
      <p:grpSp>
        <p:nvGrpSpPr>
          <p:cNvPr id="25" name="그룹 37"/>
          <p:cNvGrpSpPr/>
          <p:nvPr/>
        </p:nvGrpSpPr>
        <p:grpSpPr>
          <a:xfrm>
            <a:off x="7858148" y="6488692"/>
            <a:ext cx="1213034" cy="369332"/>
            <a:chOff x="383284" y="4870823"/>
            <a:chExt cx="1213034" cy="369332"/>
          </a:xfrm>
        </p:grpSpPr>
        <p:sp>
          <p:nvSpPr>
            <p:cNvPr id="26" name="줄무늬가 있는 오른쪽 화살표 25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9229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5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0"/>
                            </p:stCondLst>
                            <p:childTnLst>
                              <p:par>
                                <p:cTn id="4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23" grpId="0"/>
      <p:bldP spid="24" grpId="0"/>
      <p:bldP spid="4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직사각형 24"/>
          <p:cNvSpPr/>
          <p:nvPr/>
        </p:nvSpPr>
        <p:spPr>
          <a:xfrm>
            <a:off x="970440" y="785794"/>
            <a:ext cx="7030583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⑫ </a:t>
            </a:r>
            <a:r>
              <a: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Proceed image capturing by pressing the exposure switch, as shown in  the instructions displayed on the capture software screen. 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11188" y="304979"/>
            <a:ext cx="4656765" cy="423684"/>
          </a:xfrm>
          <a:prstGeom prst="roundRect">
            <a:avLst>
              <a:gd name="adj" fmla="val 35315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Image Capture Procedure - Lateral Mode (5/5)</a:t>
            </a:r>
          </a:p>
        </p:txBody>
      </p:sp>
      <p:sp>
        <p:nvSpPr>
          <p:cNvPr id="69" name="직사각형 68"/>
          <p:cNvSpPr/>
          <p:nvPr/>
        </p:nvSpPr>
        <p:spPr>
          <a:xfrm>
            <a:off x="970440" y="3414670"/>
            <a:ext cx="5458947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⑬ </a:t>
            </a:r>
            <a:r>
              <a:rPr lang="en-US" altLang="ko-KR" sz="9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After saving the acquired image, check whether it is saved in </a:t>
            </a:r>
            <a:r>
              <a:rPr lang="en-US" altLang="ko-KR" sz="900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EasyDent</a:t>
            </a:r>
            <a:r>
              <a:rPr lang="en-US" altLang="ko-KR" sz="9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 V4 or not.</a:t>
            </a:r>
            <a:endParaRPr lang="en-US" altLang="ko-KR" sz="9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756808" y="0"/>
            <a:ext cx="2387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Cephalo</a:t>
            </a:r>
            <a:r>
              <a:rPr lang="en-US" altLang="ko-KR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Acquisition</a:t>
            </a:r>
            <a:endParaRPr lang="ko-KR" altLang="en-US" b="1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5" name="그룹 37"/>
          <p:cNvGrpSpPr/>
          <p:nvPr/>
        </p:nvGrpSpPr>
        <p:grpSpPr>
          <a:xfrm>
            <a:off x="7858148" y="6488692"/>
            <a:ext cx="1213034" cy="369332"/>
            <a:chOff x="383284" y="4870823"/>
            <a:chExt cx="1213034" cy="369332"/>
          </a:xfrm>
        </p:grpSpPr>
        <p:sp>
          <p:nvSpPr>
            <p:cNvPr id="56" name="줄무늬가 있는 오른쪽 화살표 55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</a:endParaRPr>
            </a:p>
          </p:txBody>
        </p:sp>
      </p:grpSp>
      <p:grpSp>
        <p:nvGrpSpPr>
          <p:cNvPr id="5" name="그룹 4"/>
          <p:cNvGrpSpPr/>
          <p:nvPr/>
        </p:nvGrpSpPr>
        <p:grpSpPr>
          <a:xfrm>
            <a:off x="1085075" y="1031770"/>
            <a:ext cx="7242894" cy="1934210"/>
            <a:chOff x="1085075" y="1031770"/>
            <a:chExt cx="7242894" cy="1934210"/>
          </a:xfrm>
        </p:grpSpPr>
        <p:grpSp>
          <p:nvGrpSpPr>
            <p:cNvPr id="65" name="그룹 64"/>
            <p:cNvGrpSpPr/>
            <p:nvPr/>
          </p:nvGrpSpPr>
          <p:grpSpPr>
            <a:xfrm>
              <a:off x="1085075" y="1031770"/>
              <a:ext cx="2258480" cy="1854306"/>
              <a:chOff x="1085075" y="1031770"/>
              <a:chExt cx="2258480" cy="1854306"/>
            </a:xfrm>
          </p:grpSpPr>
          <p:grpSp>
            <p:nvGrpSpPr>
              <p:cNvPr id="8" name="그룹 66"/>
              <p:cNvGrpSpPr/>
              <p:nvPr/>
            </p:nvGrpSpPr>
            <p:grpSpPr>
              <a:xfrm>
                <a:off x="1085075" y="1031770"/>
                <a:ext cx="2258480" cy="1854306"/>
                <a:chOff x="1085075" y="2513083"/>
                <a:chExt cx="2258480" cy="1854306"/>
              </a:xfrm>
            </p:grpSpPr>
            <p:pic>
              <p:nvPicPr>
                <p:cNvPr id="44" name="Picture 3" descr="D:\02. 업무\2014년\02. 전략과제\13. EM 동영상\montor.png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1085075" y="2513083"/>
                  <a:ext cx="2258480" cy="1854306"/>
                </a:xfrm>
                <a:prstGeom prst="rect">
                  <a:avLst/>
                </a:prstGeom>
                <a:noFill/>
              </p:spPr>
            </p:pic>
            <p:grpSp>
              <p:nvGrpSpPr>
                <p:cNvPr id="9" name="그룹 65"/>
                <p:cNvGrpSpPr/>
                <p:nvPr/>
              </p:nvGrpSpPr>
              <p:grpSpPr>
                <a:xfrm>
                  <a:off x="1294398" y="2688982"/>
                  <a:ext cx="1857388" cy="1143008"/>
                  <a:chOff x="785786" y="714356"/>
                  <a:chExt cx="7620000" cy="4876800"/>
                </a:xfrm>
              </p:grpSpPr>
              <p:pic>
                <p:nvPicPr>
                  <p:cNvPr id="87048" name="Picture 8"/>
                  <p:cNvPicPr>
                    <a:picLocks noChangeAspect="1" noChangeArrowheads="1"/>
                  </p:cNvPicPr>
                  <p:nvPr/>
                </p:nvPicPr>
                <p:blipFill>
                  <a:blip r:embed="rId3" cstate="screen"/>
                  <a:srcRect/>
                  <a:stretch>
                    <a:fillRect/>
                  </a:stretch>
                </p:blipFill>
                <p:spPr bwMode="auto">
                  <a:xfrm>
                    <a:off x="785786" y="714356"/>
                    <a:ext cx="7620000" cy="48768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</p:pic>
              <p:pic>
                <p:nvPicPr>
                  <p:cNvPr id="87049" name="Picture 9"/>
                  <p:cNvPicPr>
                    <a:picLocks noChangeAspect="1" noChangeArrowheads="1"/>
                  </p:cNvPicPr>
                  <p:nvPr/>
                </p:nvPicPr>
                <p:blipFill>
                  <a:blip r:embed="rId4" cstate="screen"/>
                  <a:srcRect/>
                  <a:stretch>
                    <a:fillRect/>
                  </a:stretch>
                </p:blipFill>
                <p:spPr bwMode="auto">
                  <a:xfrm>
                    <a:off x="3500430" y="1571612"/>
                    <a:ext cx="2143140" cy="221457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</p:pic>
            </p:grpSp>
          </p:grpSp>
          <p:pic>
            <p:nvPicPr>
              <p:cNvPr id="42" name="Picture 4"/>
              <p:cNvPicPr>
                <a:picLocks noChangeAspect="1" noChangeArrowheads="1"/>
              </p:cNvPicPr>
              <p:nvPr/>
            </p:nvPicPr>
            <p:blipFill>
              <a:blip r:embed="rId5" cstate="screen"/>
              <a:srcRect/>
              <a:stretch>
                <a:fillRect/>
              </a:stretch>
            </p:blipFill>
            <p:spPr bwMode="auto">
              <a:xfrm>
                <a:off x="2813467" y="1324516"/>
                <a:ext cx="317366" cy="57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grpSp>
          <p:nvGrpSpPr>
            <p:cNvPr id="68" name="그룹 67"/>
            <p:cNvGrpSpPr/>
            <p:nvPr/>
          </p:nvGrpSpPr>
          <p:grpSpPr>
            <a:xfrm>
              <a:off x="5864444" y="1031770"/>
              <a:ext cx="2463525" cy="1854306"/>
              <a:chOff x="5864444" y="1031770"/>
              <a:chExt cx="2463525" cy="1854306"/>
            </a:xfrm>
          </p:grpSpPr>
          <p:grpSp>
            <p:nvGrpSpPr>
              <p:cNvPr id="61" name="그룹 60"/>
              <p:cNvGrpSpPr/>
              <p:nvPr/>
            </p:nvGrpSpPr>
            <p:grpSpPr>
              <a:xfrm>
                <a:off x="5864444" y="1031770"/>
                <a:ext cx="2463525" cy="1854306"/>
                <a:chOff x="5864444" y="1031770"/>
                <a:chExt cx="2463525" cy="1854306"/>
              </a:xfrm>
            </p:grpSpPr>
            <p:sp>
              <p:nvSpPr>
                <p:cNvPr id="62" name="갈매기형 수장 61"/>
                <p:cNvSpPr/>
                <p:nvPr/>
              </p:nvSpPr>
              <p:spPr bwMode="auto">
                <a:xfrm>
                  <a:off x="5864444" y="1841166"/>
                  <a:ext cx="214314" cy="285752"/>
                </a:xfrm>
                <a:prstGeom prst="chevron">
                  <a:avLst/>
                </a:prstGeom>
                <a:gradFill flip="none" rotWithShape="1">
                  <a:gsLst>
                    <a:gs pos="0">
                      <a:schemeClr val="tx1">
                        <a:tint val="66000"/>
                        <a:satMod val="160000"/>
                      </a:schemeClr>
                    </a:gs>
                    <a:gs pos="50000">
                      <a:schemeClr val="tx1">
                        <a:tint val="44500"/>
                        <a:satMod val="160000"/>
                      </a:schemeClr>
                    </a:gs>
                    <a:gs pos="100000">
                      <a:schemeClr val="tx1">
                        <a:tint val="23500"/>
                        <a:satMod val="160000"/>
                      </a:schemeClr>
                    </a:gs>
                  </a:gsLst>
                  <a:lin ang="2700000" scaled="1"/>
                  <a:tileRect/>
                </a:gradFill>
                <a:ln w="9525">
                  <a:solidFill>
                    <a:schemeClr val="tx1">
                      <a:lumMod val="50000"/>
                      <a:lumOff val="50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grpSp>
              <p:nvGrpSpPr>
                <p:cNvPr id="6" name="그룹 63"/>
                <p:cNvGrpSpPr/>
                <p:nvPr/>
              </p:nvGrpSpPr>
              <p:grpSpPr>
                <a:xfrm>
                  <a:off x="6069489" y="1031770"/>
                  <a:ext cx="2258480" cy="1854306"/>
                  <a:chOff x="6069489" y="2513083"/>
                  <a:chExt cx="2258480" cy="1854306"/>
                </a:xfrm>
              </p:grpSpPr>
              <p:pic>
                <p:nvPicPr>
                  <p:cNvPr id="83" name="Picture 3" descr="D:\02. 업무\2014년\02. 전략과제\13. EM 동영상\montor.png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/>
                  <a:srcRect/>
                  <a:stretch>
                    <a:fillRect/>
                  </a:stretch>
                </p:blipFill>
                <p:spPr bwMode="auto">
                  <a:xfrm>
                    <a:off x="6069489" y="2513083"/>
                    <a:ext cx="2258480" cy="1854306"/>
                  </a:xfrm>
                  <a:prstGeom prst="rect">
                    <a:avLst/>
                  </a:prstGeom>
                  <a:noFill/>
                </p:spPr>
              </p:pic>
              <p:grpSp>
                <p:nvGrpSpPr>
                  <p:cNvPr id="7" name="그룹 62"/>
                  <p:cNvGrpSpPr/>
                  <p:nvPr/>
                </p:nvGrpSpPr>
                <p:grpSpPr>
                  <a:xfrm>
                    <a:off x="6304802" y="2696330"/>
                    <a:ext cx="1800000" cy="1143008"/>
                    <a:chOff x="4823478" y="1046574"/>
                    <a:chExt cx="3048000" cy="1950720"/>
                  </a:xfrm>
                </p:grpSpPr>
                <p:pic>
                  <p:nvPicPr>
                    <p:cNvPr id="87046" name="Picture 6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6" cstate="screen"/>
                    <a:srcRect/>
                    <a:stretch>
                      <a:fillRect/>
                    </a:stretch>
                  </p:blipFill>
                  <p:spPr bwMode="auto">
                    <a:xfrm>
                      <a:off x="4823478" y="1046574"/>
                      <a:ext cx="3048000" cy="195072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</p:pic>
                <p:pic>
                  <p:nvPicPr>
                    <p:cNvPr id="87047" name="Picture 7" descr="C:\Users\a00291\Desktop\d952e618_a4b1a4b1.jpg"/>
                    <p:cNvPicPr>
                      <a:picLocks noChangeArrowheads="1"/>
                    </p:cNvPicPr>
                    <p:nvPr/>
                  </p:nvPicPr>
                  <p:blipFill>
                    <a:blip r:embed="rId7" cstate="screen"/>
                    <a:srcRect r="-877"/>
                    <a:stretch>
                      <a:fillRect/>
                    </a:stretch>
                  </p:blipFill>
                  <p:spPr bwMode="auto">
                    <a:xfrm>
                      <a:off x="5362137" y="1251837"/>
                      <a:ext cx="1511999" cy="1224001"/>
                    </a:xfrm>
                    <a:prstGeom prst="rect">
                      <a:avLst/>
                    </a:prstGeom>
                    <a:noFill/>
                  </p:spPr>
                </p:pic>
              </p:grpSp>
            </p:grpSp>
          </p:grpSp>
          <p:pic>
            <p:nvPicPr>
              <p:cNvPr id="45" name="Picture 4"/>
              <p:cNvPicPr>
                <a:picLocks noChangeAspect="1" noChangeArrowheads="1"/>
              </p:cNvPicPr>
              <p:nvPr/>
            </p:nvPicPr>
            <p:blipFill>
              <a:blip r:embed="rId5" cstate="screen"/>
              <a:srcRect/>
              <a:stretch>
                <a:fillRect/>
              </a:stretch>
            </p:blipFill>
            <p:spPr bwMode="auto">
              <a:xfrm>
                <a:off x="7779090" y="1324516"/>
                <a:ext cx="317366" cy="57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grpSp>
          <p:nvGrpSpPr>
            <p:cNvPr id="67" name="그룹 66"/>
            <p:cNvGrpSpPr/>
            <p:nvPr/>
          </p:nvGrpSpPr>
          <p:grpSpPr>
            <a:xfrm>
              <a:off x="3388456" y="1037710"/>
              <a:ext cx="2447306" cy="1928270"/>
              <a:chOff x="3388456" y="1037710"/>
              <a:chExt cx="2447306" cy="1928270"/>
            </a:xfrm>
          </p:grpSpPr>
          <p:grpSp>
            <p:nvGrpSpPr>
              <p:cNvPr id="58" name="그룹 57"/>
              <p:cNvGrpSpPr/>
              <p:nvPr/>
            </p:nvGrpSpPr>
            <p:grpSpPr>
              <a:xfrm>
                <a:off x="3388456" y="1037710"/>
                <a:ext cx="2447306" cy="1928270"/>
                <a:chOff x="3388456" y="1037710"/>
                <a:chExt cx="2447306" cy="1928270"/>
              </a:xfrm>
            </p:grpSpPr>
            <p:sp>
              <p:nvSpPr>
                <p:cNvPr id="59" name="갈매기형 수장 58"/>
                <p:cNvSpPr/>
                <p:nvPr/>
              </p:nvSpPr>
              <p:spPr bwMode="auto">
                <a:xfrm>
                  <a:off x="3388456" y="1842861"/>
                  <a:ext cx="214314" cy="285752"/>
                </a:xfrm>
                <a:prstGeom prst="chevron">
                  <a:avLst/>
                </a:prstGeom>
                <a:gradFill flip="none" rotWithShape="1">
                  <a:gsLst>
                    <a:gs pos="0">
                      <a:schemeClr val="tx1">
                        <a:tint val="66000"/>
                        <a:satMod val="160000"/>
                      </a:schemeClr>
                    </a:gs>
                    <a:gs pos="50000">
                      <a:schemeClr val="tx1">
                        <a:tint val="44500"/>
                        <a:satMod val="160000"/>
                      </a:schemeClr>
                    </a:gs>
                    <a:gs pos="100000">
                      <a:schemeClr val="tx1">
                        <a:tint val="23500"/>
                        <a:satMod val="160000"/>
                      </a:schemeClr>
                    </a:gs>
                  </a:gsLst>
                  <a:lin ang="2700000" scaled="1"/>
                  <a:tileRect/>
                </a:gradFill>
                <a:ln w="9525">
                  <a:solidFill>
                    <a:schemeClr val="tx1">
                      <a:lumMod val="50000"/>
                      <a:lumOff val="50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grpSp>
              <p:nvGrpSpPr>
                <p:cNvPr id="3" name="그룹 56"/>
                <p:cNvGrpSpPr/>
                <p:nvPr/>
              </p:nvGrpSpPr>
              <p:grpSpPr>
                <a:xfrm>
                  <a:off x="3577282" y="1037710"/>
                  <a:ext cx="2258480" cy="1854306"/>
                  <a:chOff x="3577282" y="2519023"/>
                  <a:chExt cx="2258480" cy="1854306"/>
                </a:xfrm>
              </p:grpSpPr>
              <p:pic>
                <p:nvPicPr>
                  <p:cNvPr id="60" name="Picture 3" descr="D:\02. 업무\2014년\02. 전략과제\13. EM 동영상\montor.png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/>
                  <a:srcRect/>
                  <a:stretch>
                    <a:fillRect/>
                  </a:stretch>
                </p:blipFill>
                <p:spPr bwMode="auto">
                  <a:xfrm>
                    <a:off x="3577282" y="2519023"/>
                    <a:ext cx="2258480" cy="1854306"/>
                  </a:xfrm>
                  <a:prstGeom prst="rect">
                    <a:avLst/>
                  </a:prstGeom>
                  <a:noFill/>
                </p:spPr>
              </p:pic>
              <p:grpSp>
                <p:nvGrpSpPr>
                  <p:cNvPr id="4" name="그룹 55"/>
                  <p:cNvGrpSpPr/>
                  <p:nvPr/>
                </p:nvGrpSpPr>
                <p:grpSpPr>
                  <a:xfrm>
                    <a:off x="3795326" y="2687188"/>
                    <a:ext cx="1836000" cy="1152000"/>
                    <a:chOff x="928662" y="1142984"/>
                    <a:chExt cx="7620000" cy="4876800"/>
                  </a:xfrm>
                </p:grpSpPr>
                <p:pic>
                  <p:nvPicPr>
                    <p:cNvPr id="87044" name="Picture 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8" cstate="screen"/>
                    <a:srcRect/>
                    <a:stretch>
                      <a:fillRect/>
                    </a:stretch>
                  </p:blipFill>
                  <p:spPr bwMode="auto">
                    <a:xfrm>
                      <a:off x="928662" y="1142984"/>
                      <a:ext cx="7620000" cy="487680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</p:pic>
                <p:pic>
                  <p:nvPicPr>
                    <p:cNvPr id="87045" name="Picture 5" descr="C:\Users\a00291\Desktop\d952e618_a4b1a4b1.jpg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" cstate="screen"/>
                    <a:srcRect/>
                    <a:stretch>
                      <a:fillRect/>
                    </a:stretch>
                  </p:blipFill>
                  <p:spPr bwMode="auto">
                    <a:xfrm>
                      <a:off x="4429124" y="2329997"/>
                      <a:ext cx="1076490" cy="1728000"/>
                    </a:xfrm>
                    <a:prstGeom prst="rect">
                      <a:avLst/>
                    </a:prstGeom>
                    <a:noFill/>
                  </p:spPr>
                </p:pic>
              </p:grpSp>
            </p:grpSp>
            <p:grpSp>
              <p:nvGrpSpPr>
                <p:cNvPr id="48" name="그룹 51"/>
                <p:cNvGrpSpPr/>
                <p:nvPr/>
              </p:nvGrpSpPr>
              <p:grpSpPr>
                <a:xfrm>
                  <a:off x="3707904" y="1844824"/>
                  <a:ext cx="871595" cy="1121156"/>
                  <a:chOff x="2111079" y="4535759"/>
                  <a:chExt cx="1428760" cy="1837853"/>
                </a:xfrm>
              </p:grpSpPr>
              <p:grpSp>
                <p:nvGrpSpPr>
                  <p:cNvPr id="49" name="그룹 60"/>
                  <p:cNvGrpSpPr/>
                  <p:nvPr/>
                </p:nvGrpSpPr>
                <p:grpSpPr>
                  <a:xfrm>
                    <a:off x="2111079" y="4535759"/>
                    <a:ext cx="1428760" cy="1835240"/>
                    <a:chOff x="3214678" y="428604"/>
                    <a:chExt cx="1056694" cy="1357322"/>
                  </a:xfrm>
                </p:grpSpPr>
                <p:pic>
                  <p:nvPicPr>
                    <p:cNvPr id="51" name="Picture 1" descr="D:\00. 기술지원팀 140901\Product Image\Latest\PaX-i3D Green\컨텐츠 작업\Green Exposer SW push.png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" cstate="screen"/>
                    <a:srcRect/>
                    <a:stretch>
                      <a:fillRect/>
                    </a:stretch>
                  </p:blipFill>
                  <p:spPr bwMode="auto">
                    <a:xfrm>
                      <a:off x="3214678" y="428604"/>
                      <a:ext cx="1056694" cy="1357322"/>
                    </a:xfrm>
                    <a:prstGeom prst="rect">
                      <a:avLst/>
                    </a:prstGeom>
                    <a:noFill/>
                  </p:spPr>
                </p:pic>
                <p:pic>
                  <p:nvPicPr>
                    <p:cNvPr id="54" name="Picture 5" descr="D:\00. 기술지원팀 140901\Product Image\Latest\PaX-i3D Green\컨텐츠 작업\주황색.png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1" cstate="screen"/>
                    <a:srcRect/>
                    <a:stretch>
                      <a:fillRect/>
                    </a:stretch>
                  </p:blipFill>
                  <p:spPr bwMode="auto">
                    <a:xfrm>
                      <a:off x="3393411" y="624988"/>
                      <a:ext cx="223000" cy="144000"/>
                    </a:xfrm>
                    <a:prstGeom prst="rect">
                      <a:avLst/>
                    </a:prstGeom>
                    <a:noFill/>
                  </p:spPr>
                </p:pic>
              </p:grpSp>
              <p:pic>
                <p:nvPicPr>
                  <p:cNvPr id="50" name="Picture 5" descr="D:\02. 업무\2014년\02. 전략과제\13. EM 동영상\dentist용\무제-13.png"/>
                  <p:cNvPicPr>
                    <a:picLocks noChangeAspect="1" noChangeArrowheads="1"/>
                  </p:cNvPicPr>
                  <p:nvPr/>
                </p:nvPicPr>
                <p:blipFill>
                  <a:blip r:embed="rId12" cstate="screen"/>
                  <a:srcRect/>
                  <a:stretch>
                    <a:fillRect/>
                  </a:stretch>
                </p:blipFill>
                <p:spPr bwMode="auto">
                  <a:xfrm>
                    <a:off x="3182649" y="6018309"/>
                    <a:ext cx="285752" cy="355303"/>
                  </a:xfrm>
                  <a:prstGeom prst="rect">
                    <a:avLst/>
                  </a:prstGeom>
                  <a:noFill/>
                  <a:effectLst/>
                </p:spPr>
              </p:pic>
            </p:grpSp>
          </p:grpSp>
          <p:pic>
            <p:nvPicPr>
              <p:cNvPr id="43" name="Picture 4"/>
              <p:cNvPicPr>
                <a:picLocks noChangeAspect="1" noChangeArrowheads="1"/>
              </p:cNvPicPr>
              <p:nvPr/>
            </p:nvPicPr>
            <p:blipFill>
              <a:blip r:embed="rId5" cstate="screen"/>
              <a:srcRect/>
              <a:stretch>
                <a:fillRect/>
              </a:stretch>
            </p:blipFill>
            <p:spPr bwMode="auto">
              <a:xfrm>
                <a:off x="5295906" y="1324516"/>
                <a:ext cx="317366" cy="57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</p:grpSp>
      <p:grpSp>
        <p:nvGrpSpPr>
          <p:cNvPr id="63" name="그룹 62"/>
          <p:cNvGrpSpPr/>
          <p:nvPr/>
        </p:nvGrpSpPr>
        <p:grpSpPr>
          <a:xfrm>
            <a:off x="4572000" y="3857628"/>
            <a:ext cx="3429024" cy="2304000"/>
            <a:chOff x="4572000" y="3857628"/>
            <a:chExt cx="3429024" cy="2304000"/>
          </a:xfrm>
        </p:grpSpPr>
        <p:sp>
          <p:nvSpPr>
            <p:cNvPr id="66" name="갈매기형 수장 65"/>
            <p:cNvSpPr/>
            <p:nvPr/>
          </p:nvSpPr>
          <p:spPr bwMode="auto">
            <a:xfrm>
              <a:off x="4572000" y="4714884"/>
              <a:ext cx="214314" cy="285752"/>
            </a:xfrm>
            <a:prstGeom prst="chevron">
              <a:avLst/>
            </a:prstGeom>
            <a:gradFill flip="none" rotWithShape="1">
              <a:gsLst>
                <a:gs pos="0">
                  <a:schemeClr val="tx1">
                    <a:tint val="66000"/>
                    <a:satMod val="160000"/>
                  </a:schemeClr>
                </a:gs>
                <a:gs pos="50000">
                  <a:schemeClr val="tx1">
                    <a:tint val="44500"/>
                    <a:satMod val="160000"/>
                  </a:schemeClr>
                </a:gs>
                <a:gs pos="100000">
                  <a:schemeClr val="tx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>
                <a:latin typeface="+mn-ea"/>
              </a:endParaRPr>
            </a:p>
          </p:txBody>
        </p:sp>
        <p:grpSp>
          <p:nvGrpSpPr>
            <p:cNvPr id="73" name="그룹 72"/>
            <p:cNvGrpSpPr/>
            <p:nvPr/>
          </p:nvGrpSpPr>
          <p:grpSpPr>
            <a:xfrm>
              <a:off x="5357818" y="3857628"/>
              <a:ext cx="2643206" cy="2304000"/>
              <a:chOff x="5357818" y="3857628"/>
              <a:chExt cx="2447549" cy="2188468"/>
            </a:xfrm>
          </p:grpSpPr>
          <p:pic>
            <p:nvPicPr>
              <p:cNvPr id="75" name="Picture 3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5429256" y="3948944"/>
                <a:ext cx="2310603" cy="1512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78" name="그림 77" descr="Monitor Frame.png"/>
              <p:cNvPicPr>
                <a:picLocks noChangeAspect="1"/>
              </p:cNvPicPr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5357818" y="3857628"/>
                <a:ext cx="2447549" cy="2188468"/>
              </a:xfrm>
              <a:prstGeom prst="rect">
                <a:avLst/>
              </a:prstGeom>
            </p:spPr>
          </p:pic>
        </p:grpSp>
      </p:grpSp>
      <p:grpSp>
        <p:nvGrpSpPr>
          <p:cNvPr id="79" name="그룹 78"/>
          <p:cNvGrpSpPr/>
          <p:nvPr/>
        </p:nvGrpSpPr>
        <p:grpSpPr>
          <a:xfrm>
            <a:off x="1142976" y="3714752"/>
            <a:ext cx="3143272" cy="2500330"/>
            <a:chOff x="1142976" y="3714752"/>
            <a:chExt cx="3143272" cy="2500330"/>
          </a:xfrm>
        </p:grpSpPr>
        <p:grpSp>
          <p:nvGrpSpPr>
            <p:cNvPr id="80" name="그룹 72"/>
            <p:cNvGrpSpPr/>
            <p:nvPr/>
          </p:nvGrpSpPr>
          <p:grpSpPr>
            <a:xfrm>
              <a:off x="1142976" y="3714752"/>
              <a:ext cx="3143272" cy="2500330"/>
              <a:chOff x="1142976" y="1357298"/>
              <a:chExt cx="3143272" cy="2500330"/>
            </a:xfrm>
          </p:grpSpPr>
          <p:pic>
            <p:nvPicPr>
              <p:cNvPr id="90" name="Picture 3" descr="D:\02. 업무\2014년\02. 전략과제\13. EM 동영상\montor.pn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142976" y="1357298"/>
                <a:ext cx="3143272" cy="2500330"/>
              </a:xfrm>
              <a:prstGeom prst="rect">
                <a:avLst/>
              </a:prstGeom>
              <a:noFill/>
            </p:spPr>
          </p:pic>
          <p:pic>
            <p:nvPicPr>
              <p:cNvPr id="91" name="Picture 6"/>
              <p:cNvPicPr>
                <a:picLocks noChangeAspect="1" noChangeArrowheads="1"/>
              </p:cNvPicPr>
              <p:nvPr/>
            </p:nvPicPr>
            <p:blipFill>
              <a:blip r:embed="rId15" cstate="screen"/>
              <a:srcRect/>
              <a:stretch>
                <a:fillRect/>
              </a:stretch>
            </p:blipFill>
            <p:spPr bwMode="auto">
              <a:xfrm>
                <a:off x="1445820" y="1580158"/>
                <a:ext cx="2571768" cy="15716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grpSp>
          <p:nvGrpSpPr>
            <p:cNvPr id="82" name="그룹 54"/>
            <p:cNvGrpSpPr/>
            <p:nvPr/>
          </p:nvGrpSpPr>
          <p:grpSpPr>
            <a:xfrm>
              <a:off x="1785917" y="4086456"/>
              <a:ext cx="1516563" cy="1008511"/>
              <a:chOff x="1785917" y="4086456"/>
              <a:chExt cx="1516563" cy="1008511"/>
            </a:xfrm>
          </p:grpSpPr>
          <p:pic>
            <p:nvPicPr>
              <p:cNvPr id="84" name="Picture 5"/>
              <p:cNvPicPr>
                <a:picLocks noChangeAspect="1" noChangeArrowheads="1"/>
              </p:cNvPicPr>
              <p:nvPr/>
            </p:nvPicPr>
            <p:blipFill>
              <a:blip r:embed="rId16" cstate="print"/>
              <a:srcRect/>
              <a:stretch>
                <a:fillRect/>
              </a:stretch>
            </p:blipFill>
            <p:spPr bwMode="auto">
              <a:xfrm>
                <a:off x="1785917" y="4094167"/>
                <a:ext cx="1516563" cy="1000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89" name="Picture 4"/>
              <p:cNvPicPr>
                <a:picLocks noChangeAspect="1" noChangeArrowheads="1"/>
              </p:cNvPicPr>
              <p:nvPr/>
            </p:nvPicPr>
            <p:blipFill>
              <a:blip r:embed="rId17" cstate="print"/>
              <a:srcRect/>
              <a:stretch>
                <a:fillRect/>
              </a:stretch>
            </p:blipFill>
            <p:spPr bwMode="auto">
              <a:xfrm>
                <a:off x="2156490" y="4086456"/>
                <a:ext cx="848049" cy="9802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</p:grpSp>
    </p:spTree>
    <p:extLst>
      <p:ext uri="{BB962C8B-B14F-4D97-AF65-F5344CB8AC3E}">
        <p14:creationId xmlns:p14="http://schemas.microsoft.com/office/powerpoint/2010/main" val="3391925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0"/>
                            </p:stCondLst>
                            <p:childTnLst>
                              <p:par>
                                <p:cTn id="4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507674" y="374301"/>
            <a:ext cx="76878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Structure, Function and Accessories of the Product</a:t>
            </a:r>
          </a:p>
        </p:txBody>
      </p:sp>
      <p:grpSp>
        <p:nvGrpSpPr>
          <p:cNvPr id="59" name="그룹 37"/>
          <p:cNvGrpSpPr/>
          <p:nvPr/>
        </p:nvGrpSpPr>
        <p:grpSpPr>
          <a:xfrm>
            <a:off x="7858148" y="6357958"/>
            <a:ext cx="1213034" cy="369332"/>
            <a:chOff x="383284" y="4870823"/>
            <a:chExt cx="1213034" cy="369332"/>
          </a:xfrm>
        </p:grpSpPr>
        <p:sp>
          <p:nvSpPr>
            <p:cNvPr id="61" name="줄무늬가 있는 오른쪽 화살표 60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Arial Black" pitchFamily="34" charset="0"/>
                <a:ea typeface="+mj-ea"/>
                <a:cs typeface="Arial" pitchFamily="34" charset="0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  <a:cs typeface="Arial" pitchFamily="34" charset="0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  <a:cs typeface="Arial" pitchFamily="34" charset="0"/>
              </a:endParaRPr>
            </a:p>
          </p:txBody>
        </p:sp>
      </p:grpSp>
      <p:grpSp>
        <p:nvGrpSpPr>
          <p:cNvPr id="44" name="그룹 43"/>
          <p:cNvGrpSpPr/>
          <p:nvPr/>
        </p:nvGrpSpPr>
        <p:grpSpPr>
          <a:xfrm>
            <a:off x="2757475" y="1560512"/>
            <a:ext cx="3000396" cy="4387868"/>
            <a:chOff x="2757475" y="1560512"/>
            <a:chExt cx="3000396" cy="4387868"/>
          </a:xfrm>
        </p:grpSpPr>
        <p:pic>
          <p:nvPicPr>
            <p:cNvPr id="178" name="Picture 2" descr="D:\00. 기술지원팀 140901\Product Image\Latest\PaX-i 3D\Rendering Image\컨텐츠\SC_left_new_CGwithout sw.png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2757475" y="1560512"/>
              <a:ext cx="2860224" cy="4011628"/>
            </a:xfrm>
            <a:prstGeom prst="rect">
              <a:avLst/>
            </a:prstGeom>
            <a:noFill/>
          </p:spPr>
        </p:pic>
        <p:sp>
          <p:nvSpPr>
            <p:cNvPr id="179" name="도넛 178"/>
            <p:cNvSpPr/>
            <p:nvPr/>
          </p:nvSpPr>
          <p:spPr bwMode="auto">
            <a:xfrm>
              <a:off x="3471855" y="3948116"/>
              <a:ext cx="2286016" cy="2000264"/>
            </a:xfrm>
            <a:prstGeom prst="donut">
              <a:avLst>
                <a:gd name="adj" fmla="val 8067"/>
              </a:avLst>
            </a:prstGeom>
            <a:solidFill>
              <a:schemeClr val="bg1">
                <a:lumMod val="75000"/>
              </a:schemeClr>
            </a:solidFill>
            <a:ln w="3175">
              <a:noFill/>
              <a:miter lim="800000"/>
              <a:headEnd/>
              <a:tailEnd/>
            </a:ln>
            <a:effectLst>
              <a:outerShdw blurRad="190500" dist="1765300" dir="6840000" sx="99000" sy="99000" algn="ctr" rotWithShape="0">
                <a:schemeClr val="tx1">
                  <a:lumMod val="75000"/>
                  <a:lumOff val="25000"/>
                  <a:alpha val="18000"/>
                </a:schemeClr>
              </a:outerShdw>
              <a:softEdge rad="63500"/>
            </a:effectLst>
            <a:scene3d>
              <a:camera prst="isometricOffAxis1Top">
                <a:rot lat="17931897" lon="17866401" rev="3914403"/>
              </a:camera>
              <a:lightRig rig="balanced" dir="t"/>
            </a:scene3d>
            <a:sp3d extrusionH="19050" prstMaterial="clear">
              <a:bevelT w="177800" h="120650" prst="cross"/>
              <a:bevelB w="31750" h="165100"/>
            </a:sp3d>
          </p:spPr>
          <p:txBody>
            <a:bodyPr wrap="none" rtlCol="0" anchor="ctr"/>
            <a:lstStyle/>
            <a:p>
              <a:pPr algn="ctr"/>
              <a:endParaRPr lang="ko-KR" altLang="en-US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80" name="그룹 29"/>
          <p:cNvGrpSpPr/>
          <p:nvPr/>
        </p:nvGrpSpPr>
        <p:grpSpPr>
          <a:xfrm>
            <a:off x="967298" y="2143116"/>
            <a:ext cx="1608133" cy="1003521"/>
            <a:chOff x="967298" y="1643050"/>
            <a:chExt cx="1608133" cy="1003521"/>
          </a:xfrm>
        </p:grpSpPr>
        <p:sp>
          <p:nvSpPr>
            <p:cNvPr id="181" name="TextBox 180"/>
            <p:cNvSpPr txBox="1"/>
            <p:nvPr/>
          </p:nvSpPr>
          <p:spPr>
            <a:xfrm>
              <a:off x="967298" y="1643050"/>
              <a:ext cx="16081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 pitchFamily="34" charset="0"/>
                  <a:cs typeface="Arial" pitchFamily="34" charset="0"/>
                </a:rPr>
                <a:t>CEPH device</a:t>
              </a:r>
            </a:p>
          </p:txBody>
        </p:sp>
        <p:sp>
          <p:nvSpPr>
            <p:cNvPr id="182" name="직사각형 181"/>
            <p:cNvSpPr/>
            <p:nvPr/>
          </p:nvSpPr>
          <p:spPr>
            <a:xfrm>
              <a:off x="981994" y="2000240"/>
              <a:ext cx="158974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Capture </a:t>
              </a:r>
              <a:r>
                <a:rPr lang="en-US" altLang="ko-KR" sz="9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cephalometric</a:t>
              </a:r>
              <a:r>
                <a:rPr lang="en-US" altLang="ko-KR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image:</a:t>
              </a:r>
            </a:p>
            <a:p>
              <a:r>
                <a:rPr lang="en-US" altLang="ko-KR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- Scan Type</a:t>
              </a:r>
            </a:p>
            <a:p>
              <a:r>
                <a:rPr lang="en-US" altLang="ko-KR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- </a:t>
              </a:r>
              <a:r>
                <a:rPr lang="en-US" altLang="ko-KR" sz="9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OneShot</a:t>
              </a:r>
              <a:r>
                <a:rPr lang="en-US" altLang="ko-KR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Type</a:t>
              </a:r>
              <a:endParaRPr lang="ko-KR" alt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83" name="그룹 45"/>
          <p:cNvGrpSpPr/>
          <p:nvPr/>
        </p:nvGrpSpPr>
        <p:grpSpPr>
          <a:xfrm>
            <a:off x="4786314" y="1571612"/>
            <a:ext cx="1906314" cy="428628"/>
            <a:chOff x="4786314" y="1071546"/>
            <a:chExt cx="1906314" cy="428628"/>
          </a:xfrm>
        </p:grpSpPr>
        <p:cxnSp>
          <p:nvCxnSpPr>
            <p:cNvPr id="184" name="직선 연결선 183"/>
            <p:cNvCxnSpPr/>
            <p:nvPr/>
          </p:nvCxnSpPr>
          <p:spPr>
            <a:xfrm flipV="1">
              <a:off x="4786314" y="1071546"/>
              <a:ext cx="714380" cy="428628"/>
            </a:xfrm>
            <a:prstGeom prst="line">
              <a:avLst/>
            </a:prstGeom>
            <a:ln>
              <a:solidFill>
                <a:schemeClr val="accent5">
                  <a:lumMod val="75000"/>
                  <a:alpha val="70000"/>
                </a:schemeClr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직선 연결선 184"/>
            <p:cNvCxnSpPr/>
            <p:nvPr/>
          </p:nvCxnSpPr>
          <p:spPr>
            <a:xfrm>
              <a:off x="5502380" y="1071546"/>
              <a:ext cx="1190248" cy="1"/>
            </a:xfrm>
            <a:prstGeom prst="line">
              <a:avLst/>
            </a:prstGeom>
            <a:ln>
              <a:solidFill>
                <a:schemeClr val="accent5">
                  <a:lumMod val="75000"/>
                  <a:alpha val="70000"/>
                </a:schemeClr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6" name="직선 연결선 185"/>
          <p:cNvCxnSpPr/>
          <p:nvPr/>
        </p:nvCxnSpPr>
        <p:spPr>
          <a:xfrm flipV="1">
            <a:off x="5357818" y="2569686"/>
            <a:ext cx="1334810" cy="2058"/>
          </a:xfrm>
          <a:prstGeom prst="line">
            <a:avLst/>
          </a:prstGeom>
          <a:ln>
            <a:solidFill>
              <a:schemeClr val="accent5">
                <a:lumMod val="75000"/>
                <a:alpha val="7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7" name="그룹 50"/>
          <p:cNvGrpSpPr/>
          <p:nvPr/>
        </p:nvGrpSpPr>
        <p:grpSpPr>
          <a:xfrm>
            <a:off x="2428860" y="4500570"/>
            <a:ext cx="2000264" cy="642942"/>
            <a:chOff x="2428860" y="3643314"/>
            <a:chExt cx="2000264" cy="642942"/>
          </a:xfrm>
        </p:grpSpPr>
        <p:cxnSp>
          <p:nvCxnSpPr>
            <p:cNvPr id="188" name="직선 연결선 187"/>
            <p:cNvCxnSpPr/>
            <p:nvPr/>
          </p:nvCxnSpPr>
          <p:spPr>
            <a:xfrm rot="5400000">
              <a:off x="3857620" y="3714752"/>
              <a:ext cx="642942" cy="500066"/>
            </a:xfrm>
            <a:prstGeom prst="line">
              <a:avLst/>
            </a:prstGeom>
            <a:ln>
              <a:solidFill>
                <a:schemeClr val="accent5">
                  <a:lumMod val="75000"/>
                  <a:alpha val="70000"/>
                </a:schemeClr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직선 연결선 188"/>
            <p:cNvCxnSpPr/>
            <p:nvPr/>
          </p:nvCxnSpPr>
          <p:spPr>
            <a:xfrm rot="10800000">
              <a:off x="2428860" y="4284195"/>
              <a:ext cx="1500198" cy="2060"/>
            </a:xfrm>
            <a:prstGeom prst="line">
              <a:avLst/>
            </a:prstGeom>
            <a:ln>
              <a:solidFill>
                <a:schemeClr val="accent5">
                  <a:lumMod val="75000"/>
                  <a:alpha val="70000"/>
                </a:schemeClr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0" name="그룹 49"/>
          <p:cNvGrpSpPr/>
          <p:nvPr/>
        </p:nvGrpSpPr>
        <p:grpSpPr>
          <a:xfrm>
            <a:off x="4714876" y="4500570"/>
            <a:ext cx="1977752" cy="428628"/>
            <a:chOff x="4714876" y="4000504"/>
            <a:chExt cx="1977752" cy="428628"/>
          </a:xfrm>
        </p:grpSpPr>
        <p:cxnSp>
          <p:nvCxnSpPr>
            <p:cNvPr id="191" name="직선 연결선 190"/>
            <p:cNvCxnSpPr/>
            <p:nvPr/>
          </p:nvCxnSpPr>
          <p:spPr>
            <a:xfrm rot="5400000" flipH="1" flipV="1">
              <a:off x="4643438" y="4071942"/>
              <a:ext cx="428628" cy="285752"/>
            </a:xfrm>
            <a:prstGeom prst="line">
              <a:avLst/>
            </a:prstGeom>
            <a:ln>
              <a:solidFill>
                <a:schemeClr val="accent5">
                  <a:lumMod val="75000"/>
                  <a:alpha val="70000"/>
                </a:schemeClr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직선 연결선 191"/>
            <p:cNvCxnSpPr/>
            <p:nvPr/>
          </p:nvCxnSpPr>
          <p:spPr>
            <a:xfrm flipV="1">
              <a:off x="5000628" y="4000504"/>
              <a:ext cx="1692000" cy="2059"/>
            </a:xfrm>
            <a:prstGeom prst="line">
              <a:avLst/>
            </a:prstGeom>
            <a:ln>
              <a:solidFill>
                <a:schemeClr val="accent5">
                  <a:lumMod val="75000"/>
                  <a:alpha val="70000"/>
                </a:schemeClr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3" name="그룹 30"/>
          <p:cNvGrpSpPr/>
          <p:nvPr/>
        </p:nvGrpSpPr>
        <p:grpSpPr>
          <a:xfrm>
            <a:off x="6715140" y="1357298"/>
            <a:ext cx="1762662" cy="879052"/>
            <a:chOff x="6715140" y="857232"/>
            <a:chExt cx="1762662" cy="879052"/>
          </a:xfrm>
        </p:grpSpPr>
        <p:sp>
          <p:nvSpPr>
            <p:cNvPr id="194" name="TextBox 193"/>
            <p:cNvSpPr txBox="1"/>
            <p:nvPr/>
          </p:nvSpPr>
          <p:spPr>
            <a:xfrm>
              <a:off x="6715140" y="857232"/>
              <a:ext cx="17626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 pitchFamily="34" charset="0"/>
                  <a:cs typeface="Arial" pitchFamily="34" charset="0"/>
                </a:rPr>
                <a:t>Vertical Frame</a:t>
              </a:r>
            </a:p>
          </p:txBody>
        </p:sp>
        <p:sp>
          <p:nvSpPr>
            <p:cNvPr id="195" name="직사각형 194"/>
            <p:cNvSpPr/>
            <p:nvPr/>
          </p:nvSpPr>
          <p:spPr>
            <a:xfrm>
              <a:off x="6751352" y="1228453"/>
              <a:ext cx="1589742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Contains main control board and X-ray LED lamp.</a:t>
              </a:r>
            </a:p>
          </p:txBody>
        </p:sp>
      </p:grpSp>
      <p:grpSp>
        <p:nvGrpSpPr>
          <p:cNvPr id="196" name="그룹 36"/>
          <p:cNvGrpSpPr/>
          <p:nvPr/>
        </p:nvGrpSpPr>
        <p:grpSpPr>
          <a:xfrm>
            <a:off x="6715140" y="4357694"/>
            <a:ext cx="1589742" cy="726522"/>
            <a:chOff x="6715140" y="3857628"/>
            <a:chExt cx="1589742" cy="726522"/>
          </a:xfrm>
        </p:grpSpPr>
        <p:sp>
          <p:nvSpPr>
            <p:cNvPr id="197" name="TextBox 196"/>
            <p:cNvSpPr txBox="1"/>
            <p:nvPr/>
          </p:nvSpPr>
          <p:spPr>
            <a:xfrm>
              <a:off x="6715140" y="3857628"/>
              <a:ext cx="7360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 pitchFamily="34" charset="0"/>
                  <a:cs typeface="Arial" pitchFamily="34" charset="0"/>
                </a:rPr>
                <a:t>Base</a:t>
              </a:r>
            </a:p>
          </p:txBody>
        </p:sp>
        <p:sp>
          <p:nvSpPr>
            <p:cNvPr id="198" name="직사각형 197"/>
            <p:cNvSpPr/>
            <p:nvPr/>
          </p:nvSpPr>
          <p:spPr>
            <a:xfrm>
              <a:off x="6715140" y="4214818"/>
              <a:ext cx="158974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Base is for the support of the whole unit (Optional).</a:t>
              </a:r>
            </a:p>
          </p:txBody>
        </p:sp>
      </p:grpSp>
      <p:grpSp>
        <p:nvGrpSpPr>
          <p:cNvPr id="199" name="그룹 40"/>
          <p:cNvGrpSpPr/>
          <p:nvPr/>
        </p:nvGrpSpPr>
        <p:grpSpPr>
          <a:xfrm>
            <a:off x="785786" y="4988494"/>
            <a:ext cx="1826141" cy="600164"/>
            <a:chOff x="785786" y="4131238"/>
            <a:chExt cx="1826141" cy="600164"/>
          </a:xfrm>
        </p:grpSpPr>
        <p:sp>
          <p:nvSpPr>
            <p:cNvPr id="200" name="TextBox 199"/>
            <p:cNvSpPr txBox="1"/>
            <p:nvPr/>
          </p:nvSpPr>
          <p:spPr>
            <a:xfrm>
              <a:off x="785786" y="4131238"/>
              <a:ext cx="1826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 pitchFamily="34" charset="0"/>
                  <a:cs typeface="Arial" pitchFamily="34" charset="0"/>
                </a:rPr>
                <a:t>Column device</a:t>
              </a:r>
            </a:p>
          </p:txBody>
        </p:sp>
        <p:sp>
          <p:nvSpPr>
            <p:cNvPr id="201" name="직사각형 200"/>
            <p:cNvSpPr/>
            <p:nvPr/>
          </p:nvSpPr>
          <p:spPr>
            <a:xfrm>
              <a:off x="818444" y="4500570"/>
              <a:ext cx="1589742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Adjust height of the unit.</a:t>
              </a:r>
            </a:p>
          </p:txBody>
        </p:sp>
      </p:grpSp>
      <p:grpSp>
        <p:nvGrpSpPr>
          <p:cNvPr id="202" name="그룹 32"/>
          <p:cNvGrpSpPr/>
          <p:nvPr/>
        </p:nvGrpSpPr>
        <p:grpSpPr>
          <a:xfrm>
            <a:off x="6715140" y="2357430"/>
            <a:ext cx="1857388" cy="1003521"/>
            <a:chOff x="6715140" y="1857364"/>
            <a:chExt cx="1857388" cy="1003521"/>
          </a:xfrm>
        </p:grpSpPr>
        <p:sp>
          <p:nvSpPr>
            <p:cNvPr id="203" name="TextBox 202"/>
            <p:cNvSpPr txBox="1"/>
            <p:nvPr/>
          </p:nvSpPr>
          <p:spPr>
            <a:xfrm>
              <a:off x="6715140" y="1857364"/>
              <a:ext cx="16337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 pitchFamily="34" charset="0"/>
                  <a:cs typeface="Arial" pitchFamily="34" charset="0"/>
                </a:rPr>
                <a:t>Rotating Unit</a:t>
              </a:r>
            </a:p>
          </p:txBody>
        </p:sp>
        <p:sp>
          <p:nvSpPr>
            <p:cNvPr id="204" name="직사각형 203"/>
            <p:cNvSpPr/>
            <p:nvPr/>
          </p:nvSpPr>
          <p:spPr>
            <a:xfrm>
              <a:off x="6742298" y="2214554"/>
              <a:ext cx="183023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Sensors and the X-ray Generator are embedded and rotates when capturing the PANO/CT image. </a:t>
              </a:r>
            </a:p>
          </p:txBody>
        </p:sp>
      </p:grpSp>
      <p:grpSp>
        <p:nvGrpSpPr>
          <p:cNvPr id="205" name="그룹 41"/>
          <p:cNvGrpSpPr/>
          <p:nvPr/>
        </p:nvGrpSpPr>
        <p:grpSpPr>
          <a:xfrm>
            <a:off x="714348" y="3778425"/>
            <a:ext cx="1723549" cy="865021"/>
            <a:chOff x="714348" y="3214686"/>
            <a:chExt cx="1723549" cy="865021"/>
          </a:xfrm>
        </p:grpSpPr>
        <p:sp>
          <p:nvSpPr>
            <p:cNvPr id="206" name="TextBox 205"/>
            <p:cNvSpPr txBox="1"/>
            <p:nvPr/>
          </p:nvSpPr>
          <p:spPr>
            <a:xfrm>
              <a:off x="714348" y="3214686"/>
              <a:ext cx="17235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 pitchFamily="34" charset="0"/>
                  <a:cs typeface="Arial" pitchFamily="34" charset="0"/>
                </a:rPr>
                <a:t>Handle Frame</a:t>
              </a:r>
            </a:p>
          </p:txBody>
        </p:sp>
        <p:sp>
          <p:nvSpPr>
            <p:cNvPr id="207" name="직사각형 206"/>
            <p:cNvSpPr/>
            <p:nvPr/>
          </p:nvSpPr>
          <p:spPr>
            <a:xfrm>
              <a:off x="714348" y="3571876"/>
              <a:ext cx="1589742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Power switch and components needed for patient positioning.</a:t>
              </a:r>
            </a:p>
          </p:txBody>
        </p:sp>
      </p:grpSp>
      <p:pic>
        <p:nvPicPr>
          <p:cNvPr id="208" name="Picture 2" descr="C:\Users\VT_GCS1\Desktop\OP_left_new_CG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857488" y="2786058"/>
            <a:ext cx="1085016" cy="991686"/>
          </a:xfrm>
          <a:prstGeom prst="rect">
            <a:avLst/>
          </a:prstGeom>
          <a:noFill/>
        </p:spPr>
      </p:pic>
      <p:grpSp>
        <p:nvGrpSpPr>
          <p:cNvPr id="209" name="그룹 43"/>
          <p:cNvGrpSpPr/>
          <p:nvPr/>
        </p:nvGrpSpPr>
        <p:grpSpPr>
          <a:xfrm>
            <a:off x="2428863" y="2071678"/>
            <a:ext cx="1214446" cy="1143008"/>
            <a:chOff x="2428857" y="1285860"/>
            <a:chExt cx="958772" cy="2286015"/>
          </a:xfrm>
        </p:grpSpPr>
        <p:cxnSp>
          <p:nvCxnSpPr>
            <p:cNvPr id="210" name="직선 연결선 209"/>
            <p:cNvCxnSpPr/>
            <p:nvPr/>
          </p:nvCxnSpPr>
          <p:spPr>
            <a:xfrm rot="10800000" flipV="1">
              <a:off x="2767246" y="1285860"/>
              <a:ext cx="620383" cy="571506"/>
            </a:xfrm>
            <a:prstGeom prst="line">
              <a:avLst/>
            </a:prstGeom>
            <a:ln>
              <a:solidFill>
                <a:schemeClr val="accent5">
                  <a:lumMod val="75000"/>
                  <a:alpha val="70000"/>
                </a:schemeClr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직선 연결선 210"/>
            <p:cNvCxnSpPr/>
            <p:nvPr/>
          </p:nvCxnSpPr>
          <p:spPr>
            <a:xfrm rot="10800000">
              <a:off x="2428857" y="1857364"/>
              <a:ext cx="338388" cy="3176"/>
            </a:xfrm>
            <a:prstGeom prst="line">
              <a:avLst/>
            </a:prstGeom>
            <a:ln>
              <a:solidFill>
                <a:schemeClr val="accent5">
                  <a:lumMod val="75000"/>
                  <a:alpha val="70000"/>
                </a:schemeClr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직선 연결선 211"/>
            <p:cNvCxnSpPr/>
            <p:nvPr/>
          </p:nvCxnSpPr>
          <p:spPr>
            <a:xfrm rot="16200000" flipH="1">
              <a:off x="2135583" y="2489029"/>
              <a:ext cx="1714508" cy="451184"/>
            </a:xfrm>
            <a:prstGeom prst="line">
              <a:avLst/>
            </a:prstGeom>
            <a:ln>
              <a:solidFill>
                <a:schemeClr val="accent5">
                  <a:lumMod val="75000"/>
                  <a:alpha val="70000"/>
                </a:schemeClr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3" name="그룹 47"/>
          <p:cNvGrpSpPr/>
          <p:nvPr/>
        </p:nvGrpSpPr>
        <p:grpSpPr>
          <a:xfrm>
            <a:off x="2390760" y="3000372"/>
            <a:ext cx="2324116" cy="1000132"/>
            <a:chOff x="2428860" y="2857496"/>
            <a:chExt cx="2214578" cy="573564"/>
          </a:xfrm>
        </p:grpSpPr>
        <p:cxnSp>
          <p:nvCxnSpPr>
            <p:cNvPr id="214" name="직선 연결선 213"/>
            <p:cNvCxnSpPr/>
            <p:nvPr/>
          </p:nvCxnSpPr>
          <p:spPr>
            <a:xfrm rot="10800000" flipV="1">
              <a:off x="3929058" y="2857496"/>
              <a:ext cx="714380" cy="571504"/>
            </a:xfrm>
            <a:prstGeom prst="line">
              <a:avLst/>
            </a:prstGeom>
            <a:ln>
              <a:solidFill>
                <a:schemeClr val="accent5">
                  <a:lumMod val="75000"/>
                  <a:alpha val="70000"/>
                </a:schemeClr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직선 연결선 214"/>
            <p:cNvCxnSpPr/>
            <p:nvPr/>
          </p:nvCxnSpPr>
          <p:spPr>
            <a:xfrm rot="10800000">
              <a:off x="2428860" y="3429000"/>
              <a:ext cx="1500198" cy="2060"/>
            </a:xfrm>
            <a:prstGeom prst="line">
              <a:avLst/>
            </a:prstGeom>
            <a:ln>
              <a:solidFill>
                <a:schemeClr val="accent5">
                  <a:lumMod val="75000"/>
                  <a:alpha val="70000"/>
                </a:schemeClr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500"/>
                            </p:stCondLst>
                            <p:childTnLst>
                              <p:par>
                                <p:cTn id="6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500"/>
                            </p:stCondLst>
                            <p:childTnLst>
                              <p:par>
                                <p:cTn id="6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00"/>
                            </p:stCondLst>
                            <p:childTnLst>
                              <p:par>
                                <p:cTn id="6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64"/>
          <p:cNvGrpSpPr/>
          <p:nvPr/>
        </p:nvGrpSpPr>
        <p:grpSpPr>
          <a:xfrm>
            <a:off x="857224" y="1150492"/>
            <a:ext cx="8143932" cy="2015053"/>
            <a:chOff x="857224" y="1150492"/>
            <a:chExt cx="8143932" cy="2015053"/>
          </a:xfrm>
        </p:grpSpPr>
        <p:grpSp>
          <p:nvGrpSpPr>
            <p:cNvPr id="3" name="그룹 58"/>
            <p:cNvGrpSpPr/>
            <p:nvPr/>
          </p:nvGrpSpPr>
          <p:grpSpPr>
            <a:xfrm>
              <a:off x="928662" y="1150492"/>
              <a:ext cx="1857388" cy="1571636"/>
              <a:chOff x="1000100" y="1000108"/>
              <a:chExt cx="2589628" cy="2143140"/>
            </a:xfrm>
          </p:grpSpPr>
          <p:pic>
            <p:nvPicPr>
              <p:cNvPr id="56" name="Picture 3" descr="D:\02. 업무\2014년\02. 전략과제\13. EM 동영상\montor.pn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000100" y="1000108"/>
                <a:ext cx="2589628" cy="2143140"/>
              </a:xfrm>
              <a:prstGeom prst="rect">
                <a:avLst/>
              </a:prstGeom>
              <a:noFill/>
            </p:spPr>
          </p:pic>
          <p:pic>
            <p:nvPicPr>
              <p:cNvPr id="89092" name="Picture 4"/>
              <p:cNvPicPr>
                <a:picLocks noChangeArrowheads="1"/>
              </p:cNvPicPr>
              <p:nvPr/>
            </p:nvPicPr>
            <p:blipFill>
              <a:blip r:embed="rId3" cstate="screen"/>
              <a:srcRect/>
              <a:stretch>
                <a:fillRect/>
              </a:stretch>
            </p:blipFill>
            <p:spPr bwMode="auto">
              <a:xfrm>
                <a:off x="1259725" y="1223131"/>
                <a:ext cx="2088000" cy="12902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grpSp>
          <p:nvGrpSpPr>
            <p:cNvPr id="4" name="그룹 63"/>
            <p:cNvGrpSpPr/>
            <p:nvPr/>
          </p:nvGrpSpPr>
          <p:grpSpPr>
            <a:xfrm>
              <a:off x="857224" y="1356097"/>
              <a:ext cx="8143932" cy="1809448"/>
              <a:chOff x="857224" y="1356097"/>
              <a:chExt cx="8143932" cy="1809448"/>
            </a:xfrm>
          </p:grpSpPr>
          <p:pic>
            <p:nvPicPr>
              <p:cNvPr id="89091" name="Picture 3" descr="D:\02. 업무\2014년\02. 전략과제\13. EM 동영상\dentist용\영상\15.png"/>
              <p:cNvPicPr>
                <a:picLocks noChangeAspect="1" noChangeArrowheads="1"/>
              </p:cNvPicPr>
              <p:nvPr/>
            </p:nvPicPr>
            <p:blipFill>
              <a:blip r:embed="rId4" cstate="screen"/>
              <a:srcRect/>
              <a:stretch>
                <a:fillRect/>
              </a:stretch>
            </p:blipFill>
            <p:spPr bwMode="auto">
              <a:xfrm>
                <a:off x="5286380" y="1356097"/>
                <a:ext cx="1144903" cy="1226001"/>
              </a:xfrm>
              <a:prstGeom prst="rect">
                <a:avLst/>
              </a:prstGeom>
              <a:noFill/>
            </p:spPr>
          </p:pic>
          <p:sp>
            <p:nvSpPr>
              <p:cNvPr id="37" name="직사각형 36"/>
              <p:cNvSpPr/>
              <p:nvPr/>
            </p:nvSpPr>
            <p:spPr>
              <a:xfrm>
                <a:off x="857224" y="2657714"/>
                <a:ext cx="2214578" cy="5078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ko-KR" altLang="en-US" sz="9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① </a:t>
                </a:r>
                <a:r>
                  <a:rPr lang="en-US" altLang="ko-KR" sz="9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Select the PA mode from the</a:t>
                </a:r>
                <a:br>
                  <a:rPr lang="en-US" altLang="ko-KR" sz="9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</a:br>
                <a:r>
                  <a:rPr lang="en-US" altLang="ko-KR" sz="9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   capture software and then click </a:t>
                </a:r>
                <a:br>
                  <a:rPr lang="en-US" altLang="ko-KR" sz="9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</a:br>
                <a:r>
                  <a:rPr lang="en-US" altLang="ko-KR" sz="9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   CONFIRM. </a:t>
                </a:r>
              </a:p>
            </p:txBody>
          </p:sp>
          <p:sp>
            <p:nvSpPr>
              <p:cNvPr id="42" name="직사각형 41"/>
              <p:cNvSpPr/>
              <p:nvPr/>
            </p:nvSpPr>
            <p:spPr>
              <a:xfrm>
                <a:off x="3000363" y="2657714"/>
                <a:ext cx="2066939" cy="5078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ko-KR" altLang="en-US" sz="9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② </a:t>
                </a:r>
                <a:r>
                  <a:rPr lang="en-US" altLang="ko-KR" sz="9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Turn the ear rods 90° </a:t>
                </a:r>
                <a:br>
                  <a:rPr lang="en-US" altLang="ko-KR" sz="9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</a:br>
                <a:r>
                  <a:rPr lang="en-US" altLang="ko-KR" sz="9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   clockwise from their initial</a:t>
                </a:r>
                <a:br>
                  <a:rPr lang="en-US" altLang="ko-KR" sz="9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</a:br>
                <a:r>
                  <a:rPr lang="en-US" altLang="ko-KR" sz="9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   position. </a:t>
                </a:r>
              </a:p>
            </p:txBody>
          </p:sp>
          <p:sp>
            <p:nvSpPr>
              <p:cNvPr id="52" name="직사각형 51"/>
              <p:cNvSpPr/>
              <p:nvPr/>
            </p:nvSpPr>
            <p:spPr>
              <a:xfrm>
                <a:off x="6786578" y="2657714"/>
                <a:ext cx="2214578" cy="2308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ko-KR" altLang="en-US" sz="9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④ </a:t>
                </a:r>
                <a:r>
                  <a:rPr lang="en-US" altLang="ko-KR" sz="9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Fold the</a:t>
                </a:r>
                <a:r>
                  <a:rPr lang="ko-KR" altLang="en-US" sz="900" dirty="0" smtClean="0">
                    <a:solidFill>
                      <a:srgbClr val="211D1E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altLang="ko-KR" sz="9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nasal </a:t>
                </a:r>
                <a:r>
                  <a:rPr lang="en-US" altLang="ko-KR" sz="900" dirty="0" err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positioner</a:t>
                </a:r>
                <a:r>
                  <a:rPr lang="en-US" altLang="ko-KR" sz="9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.</a:t>
                </a:r>
              </a:p>
            </p:txBody>
          </p:sp>
          <p:pic>
            <p:nvPicPr>
              <p:cNvPr id="89090" name="Picture 2" descr="D:\02. 업무\2014년\02. 전략과제\13. EM 동영상\dentist용\영상\12.png"/>
              <p:cNvPicPr>
                <a:picLocks noChangeAspect="1" noChangeArrowheads="1"/>
              </p:cNvPicPr>
              <p:nvPr/>
            </p:nvPicPr>
            <p:blipFill>
              <a:blip r:embed="rId5" cstate="screen"/>
              <a:srcRect/>
              <a:stretch>
                <a:fillRect/>
              </a:stretch>
            </p:blipFill>
            <p:spPr bwMode="auto">
              <a:xfrm>
                <a:off x="3286116" y="1427535"/>
                <a:ext cx="1428760" cy="1109884"/>
              </a:xfrm>
              <a:prstGeom prst="rect">
                <a:avLst/>
              </a:prstGeom>
              <a:noFill/>
            </p:spPr>
          </p:pic>
          <p:sp>
            <p:nvSpPr>
              <p:cNvPr id="57" name="직사각형 56"/>
              <p:cNvSpPr/>
              <p:nvPr/>
            </p:nvSpPr>
            <p:spPr>
              <a:xfrm>
                <a:off x="5214941" y="2657714"/>
                <a:ext cx="1428761" cy="5078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ko-KR" altLang="en-US" sz="9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③ </a:t>
                </a:r>
                <a:r>
                  <a:rPr lang="en-US" altLang="ko-KR" sz="9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Widen the distance </a:t>
                </a:r>
                <a:br>
                  <a:rPr lang="en-US" altLang="ko-KR" sz="9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</a:br>
                <a:r>
                  <a:rPr lang="en-US" altLang="ko-KR" sz="9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    between the two ear</a:t>
                </a:r>
                <a:br>
                  <a:rPr lang="en-US" altLang="ko-KR" sz="9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</a:br>
                <a:r>
                  <a:rPr lang="en-US" altLang="ko-KR" sz="9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    rods. </a:t>
                </a:r>
                <a:endParaRPr lang="en-US" altLang="ko-KR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89094" name="Picture 6" descr="D:\02. 업무\2014년\02. 전략과제\13. EM 동영상\dentist용\영상\31.png"/>
              <p:cNvPicPr>
                <a:picLocks noChangeAspect="1" noChangeArrowheads="1"/>
              </p:cNvPicPr>
              <p:nvPr/>
            </p:nvPicPr>
            <p:blipFill>
              <a:blip r:embed="rId6" cstate="screen"/>
              <a:srcRect/>
              <a:stretch>
                <a:fillRect/>
              </a:stretch>
            </p:blipFill>
            <p:spPr bwMode="auto">
              <a:xfrm>
                <a:off x="6858016" y="1475032"/>
                <a:ext cx="1639743" cy="1095511"/>
              </a:xfrm>
              <a:prstGeom prst="rect">
                <a:avLst/>
              </a:prstGeom>
              <a:noFill/>
            </p:spPr>
          </p:pic>
          <p:sp>
            <p:nvSpPr>
              <p:cNvPr id="60" name="갈매기형 수장 59"/>
              <p:cNvSpPr/>
              <p:nvPr/>
            </p:nvSpPr>
            <p:spPr bwMode="auto">
              <a:xfrm>
                <a:off x="2928926" y="2141915"/>
                <a:ext cx="214314" cy="285752"/>
              </a:xfrm>
              <a:prstGeom prst="chevron">
                <a:avLst/>
              </a:prstGeom>
              <a:gradFill flip="none" rotWithShape="1">
                <a:gsLst>
                  <a:gs pos="0">
                    <a:schemeClr val="tx1">
                      <a:tint val="66000"/>
                      <a:satMod val="160000"/>
                    </a:schemeClr>
                  </a:gs>
                  <a:gs pos="50000">
                    <a:schemeClr val="tx1">
                      <a:tint val="44500"/>
                      <a:satMod val="160000"/>
                    </a:schemeClr>
                  </a:gs>
                  <a:gs pos="100000">
                    <a:schemeClr val="tx1">
                      <a:tint val="23500"/>
                      <a:satMod val="160000"/>
                    </a:schemeClr>
                  </a:gs>
                </a:gsLst>
                <a:lin ang="2700000" scaled="1"/>
                <a:tileRect/>
              </a:gradFill>
              <a:ln w="9525">
                <a:solidFill>
                  <a:schemeClr val="tx1">
                    <a:lumMod val="50000"/>
                    <a:lumOff val="50000"/>
                  </a:schemeClr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2" name="갈매기형 수장 61"/>
              <p:cNvSpPr/>
              <p:nvPr/>
            </p:nvSpPr>
            <p:spPr bwMode="auto">
              <a:xfrm>
                <a:off x="4786314" y="2141915"/>
                <a:ext cx="214314" cy="285752"/>
              </a:xfrm>
              <a:prstGeom prst="chevron">
                <a:avLst/>
              </a:prstGeom>
              <a:gradFill flip="none" rotWithShape="1">
                <a:gsLst>
                  <a:gs pos="0">
                    <a:schemeClr val="tx1">
                      <a:tint val="66000"/>
                      <a:satMod val="160000"/>
                    </a:schemeClr>
                  </a:gs>
                  <a:gs pos="50000">
                    <a:schemeClr val="tx1">
                      <a:tint val="44500"/>
                      <a:satMod val="160000"/>
                    </a:schemeClr>
                  </a:gs>
                  <a:gs pos="100000">
                    <a:schemeClr val="tx1">
                      <a:tint val="23500"/>
                      <a:satMod val="160000"/>
                    </a:schemeClr>
                  </a:gs>
                </a:gsLst>
                <a:lin ang="2700000" scaled="1"/>
                <a:tileRect/>
              </a:gradFill>
              <a:ln w="9525">
                <a:solidFill>
                  <a:schemeClr val="tx1">
                    <a:lumMod val="50000"/>
                    <a:lumOff val="50000"/>
                  </a:schemeClr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3" name="갈매기형 수장 62"/>
              <p:cNvSpPr/>
              <p:nvPr/>
            </p:nvSpPr>
            <p:spPr bwMode="auto">
              <a:xfrm>
                <a:off x="6643702" y="2141915"/>
                <a:ext cx="214314" cy="285752"/>
              </a:xfrm>
              <a:prstGeom prst="chevron">
                <a:avLst/>
              </a:prstGeom>
              <a:gradFill flip="none" rotWithShape="1">
                <a:gsLst>
                  <a:gs pos="0">
                    <a:schemeClr val="tx1">
                      <a:tint val="66000"/>
                      <a:satMod val="160000"/>
                    </a:schemeClr>
                  </a:gs>
                  <a:gs pos="50000">
                    <a:schemeClr val="tx1">
                      <a:tint val="44500"/>
                      <a:satMod val="160000"/>
                    </a:schemeClr>
                  </a:gs>
                  <a:gs pos="100000">
                    <a:schemeClr val="tx1">
                      <a:tint val="23500"/>
                      <a:satMod val="160000"/>
                    </a:schemeClr>
                  </a:gs>
                </a:gsLst>
                <a:lin ang="2700000" scaled="1"/>
                <a:tileRect/>
              </a:gradFill>
              <a:ln w="9525">
                <a:solidFill>
                  <a:schemeClr val="tx1">
                    <a:lumMod val="50000"/>
                    <a:lumOff val="50000"/>
                  </a:schemeClr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grpSp>
        <p:nvGrpSpPr>
          <p:cNvPr id="5" name="그룹 65"/>
          <p:cNvGrpSpPr/>
          <p:nvPr/>
        </p:nvGrpSpPr>
        <p:grpSpPr>
          <a:xfrm>
            <a:off x="881551" y="3330960"/>
            <a:ext cx="7625101" cy="3074548"/>
            <a:chOff x="881551" y="3356361"/>
            <a:chExt cx="7625101" cy="3074548"/>
          </a:xfrm>
        </p:grpSpPr>
        <p:pic>
          <p:nvPicPr>
            <p:cNvPr id="89096" name="Picture 8" descr="D:\02. 업무\2014년\02. 전략과제\13. EM 동영상\dentist용\영상\13-1.png"/>
            <p:cNvPicPr>
              <a:picLocks noChangeAspect="1" noChangeArrowheads="1"/>
            </p:cNvPicPr>
            <p:nvPr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6215074" y="3356361"/>
              <a:ext cx="2291578" cy="2286633"/>
            </a:xfrm>
            <a:prstGeom prst="rect">
              <a:avLst/>
            </a:prstGeom>
            <a:noFill/>
          </p:spPr>
        </p:pic>
        <p:grpSp>
          <p:nvGrpSpPr>
            <p:cNvPr id="6" name="그룹 98"/>
            <p:cNvGrpSpPr/>
            <p:nvPr/>
          </p:nvGrpSpPr>
          <p:grpSpPr>
            <a:xfrm>
              <a:off x="881551" y="3722097"/>
              <a:ext cx="2118813" cy="1602778"/>
              <a:chOff x="4394940" y="3508984"/>
              <a:chExt cx="2118813" cy="1602778"/>
            </a:xfrm>
          </p:grpSpPr>
          <p:grpSp>
            <p:nvGrpSpPr>
              <p:cNvPr id="7" name="그룹 88"/>
              <p:cNvGrpSpPr/>
              <p:nvPr/>
            </p:nvGrpSpPr>
            <p:grpSpPr>
              <a:xfrm>
                <a:off x="4394940" y="3508984"/>
                <a:ext cx="1857388" cy="1571636"/>
                <a:chOff x="4394940" y="3508984"/>
                <a:chExt cx="1857388" cy="1571636"/>
              </a:xfrm>
            </p:grpSpPr>
            <p:pic>
              <p:nvPicPr>
                <p:cNvPr id="86" name="Picture 3" descr="D:\02. 업무\2014년\02. 전략과제\13. EM 동영상\montor.png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4394940" y="3508984"/>
                  <a:ext cx="1857388" cy="1571636"/>
                </a:xfrm>
                <a:prstGeom prst="rect">
                  <a:avLst/>
                </a:prstGeom>
                <a:noFill/>
              </p:spPr>
            </p:pic>
            <p:pic>
              <p:nvPicPr>
                <p:cNvPr id="89098" name="Picture 10"/>
                <p:cNvPicPr>
                  <a:picLocks noChangeAspect="1" noChangeArrowheads="1"/>
                </p:cNvPicPr>
                <p:nvPr/>
              </p:nvPicPr>
              <p:blipFill>
                <a:blip r:embed="rId8" cstate="screen"/>
                <a:srcRect/>
                <a:stretch>
                  <a:fillRect/>
                </a:stretch>
              </p:blipFill>
              <p:spPr bwMode="auto">
                <a:xfrm>
                  <a:off x="4580668" y="3662880"/>
                  <a:ext cx="1500198" cy="96012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89097" name="Picture 9" descr="C:\Users\a00291\Desktop\ed645fb0_11.bmp"/>
                <p:cNvPicPr>
                  <a:picLocks noChangeArrowheads="1"/>
                </p:cNvPicPr>
                <p:nvPr/>
              </p:nvPicPr>
              <p:blipFill>
                <a:blip r:embed="rId9" cstate="print"/>
                <a:srcRect l="2885"/>
                <a:stretch>
                  <a:fillRect/>
                </a:stretch>
              </p:blipFill>
              <p:spPr bwMode="auto">
                <a:xfrm>
                  <a:off x="4825318" y="3760186"/>
                  <a:ext cx="784800" cy="608400"/>
                </a:xfrm>
                <a:prstGeom prst="rect">
                  <a:avLst/>
                </a:prstGeom>
                <a:noFill/>
              </p:spPr>
            </p:pic>
          </p:grpSp>
          <p:grpSp>
            <p:nvGrpSpPr>
              <p:cNvPr id="8" name="그룹 33"/>
              <p:cNvGrpSpPr/>
              <p:nvPr/>
            </p:nvGrpSpPr>
            <p:grpSpPr>
              <a:xfrm>
                <a:off x="5715008" y="4429132"/>
                <a:ext cx="798745" cy="682630"/>
                <a:chOff x="2397441" y="2428868"/>
                <a:chExt cx="935762" cy="1000132"/>
              </a:xfrm>
            </p:grpSpPr>
            <p:grpSp>
              <p:nvGrpSpPr>
                <p:cNvPr id="9" name="그룹 67"/>
                <p:cNvGrpSpPr/>
                <p:nvPr/>
              </p:nvGrpSpPr>
              <p:grpSpPr>
                <a:xfrm>
                  <a:off x="2428861" y="2428868"/>
                  <a:ext cx="639747" cy="639748"/>
                  <a:chOff x="4356598" y="3448242"/>
                  <a:chExt cx="639747" cy="639748"/>
                </a:xfrm>
              </p:grpSpPr>
              <p:grpSp>
                <p:nvGrpSpPr>
                  <p:cNvPr id="10" name="그룹 50"/>
                  <p:cNvGrpSpPr/>
                  <p:nvPr/>
                </p:nvGrpSpPr>
                <p:grpSpPr>
                  <a:xfrm>
                    <a:off x="4356598" y="3448242"/>
                    <a:ext cx="639747" cy="639748"/>
                    <a:chOff x="5429257" y="3214686"/>
                    <a:chExt cx="639747" cy="639748"/>
                  </a:xfrm>
                </p:grpSpPr>
                <p:pic>
                  <p:nvPicPr>
                    <p:cNvPr id="96" name="Picture 17" descr="C:\Users\a00291\Desktop\kligg.com\kligg256x256.png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" cstate="screen"/>
                    <a:srcRect/>
                    <a:stretch>
                      <a:fillRect/>
                    </a:stretch>
                  </p:blipFill>
                  <p:spPr bwMode="auto">
                    <a:xfrm>
                      <a:off x="5500694" y="3286124"/>
                      <a:ext cx="568310" cy="568310"/>
                    </a:xfrm>
                    <a:prstGeom prst="rect">
                      <a:avLst/>
                    </a:prstGeom>
                    <a:noFill/>
                  </p:spPr>
                </p:pic>
                <p:pic>
                  <p:nvPicPr>
                    <p:cNvPr id="97" name="Picture 18" descr="C:\Users\a00291\Desktop\11949837831120231634mouse_pointer_wolfram_es_01_svg_med.png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1" cstate="screen"/>
                    <a:srcRect/>
                    <a:stretch>
                      <a:fillRect/>
                    </a:stretch>
                  </p:blipFill>
                  <p:spPr bwMode="auto">
                    <a:xfrm>
                      <a:off x="5429257" y="3214686"/>
                      <a:ext cx="159318" cy="257695"/>
                    </a:xfrm>
                    <a:prstGeom prst="rect">
                      <a:avLst/>
                    </a:prstGeom>
                    <a:noFill/>
                  </p:spPr>
                </p:pic>
              </p:grpSp>
              <p:sp>
                <p:nvSpPr>
                  <p:cNvPr id="94" name="타원 93"/>
                  <p:cNvSpPr/>
                  <p:nvPr/>
                </p:nvSpPr>
                <p:spPr bwMode="auto">
                  <a:xfrm>
                    <a:off x="4670780" y="3589982"/>
                    <a:ext cx="71438" cy="142876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>
                        <a:lumMod val="85000"/>
                        <a:lumOff val="15000"/>
                      </a:schemeClr>
                    </a:solidFill>
                    <a:miter lim="800000"/>
                    <a:headEnd/>
                    <a:tailEnd/>
                  </a:ln>
                  <a:effectLst>
                    <a:outerShdw dist="35921" dir="2700000" algn="ctr" rotWithShape="0">
                      <a:schemeClr val="bg2">
                        <a:alpha val="50000"/>
                      </a:schemeClr>
                    </a:outerShdw>
                  </a:effectLst>
                </p:spPr>
                <p:txBody>
                  <a:bodyPr wrap="none" rtlCol="0" anchor="ctr"/>
                  <a:lstStyle/>
                  <a:p>
                    <a:pPr algn="ctr"/>
                    <a:endParaRPr lang="ko-KR" altLang="en-US"/>
                  </a:p>
                </p:txBody>
              </p:sp>
            </p:grpSp>
            <p:sp>
              <p:nvSpPr>
                <p:cNvPr id="92" name="TextBox 40"/>
                <p:cNvSpPr txBox="1"/>
                <p:nvPr/>
              </p:nvSpPr>
              <p:spPr>
                <a:xfrm>
                  <a:off x="2397441" y="2978071"/>
                  <a:ext cx="935762" cy="45092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altLang="ko-KR" sz="1400" dirty="0" smtClean="0">
                      <a:solidFill>
                        <a:srgbClr val="C00000"/>
                      </a:solidFill>
                      <a:latin typeface="Arial Black" pitchFamily="34" charset="0"/>
                      <a:ea typeface="HY헤드라인M" pitchFamily="18" charset="-127"/>
                    </a:rPr>
                    <a:t>Click!!</a:t>
                  </a:r>
                  <a:endParaRPr lang="ko-KR" altLang="en-US" sz="1400" dirty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endParaRPr>
                </a:p>
              </p:txBody>
            </p:sp>
          </p:grpSp>
        </p:grpSp>
        <p:sp>
          <p:nvSpPr>
            <p:cNvPr id="105" name="갈매기형 수장 104"/>
            <p:cNvSpPr/>
            <p:nvPr/>
          </p:nvSpPr>
          <p:spPr bwMode="auto">
            <a:xfrm rot="10800000">
              <a:off x="5584244" y="4516461"/>
              <a:ext cx="214314" cy="285752"/>
            </a:xfrm>
            <a:prstGeom prst="chevron">
              <a:avLst/>
            </a:prstGeom>
            <a:gradFill flip="none" rotWithShape="1">
              <a:gsLst>
                <a:gs pos="0">
                  <a:schemeClr val="tx1">
                    <a:tint val="66000"/>
                    <a:satMod val="160000"/>
                  </a:schemeClr>
                </a:gs>
                <a:gs pos="50000">
                  <a:schemeClr val="tx1">
                    <a:tint val="44500"/>
                    <a:satMod val="160000"/>
                  </a:schemeClr>
                </a:gs>
                <a:gs pos="100000">
                  <a:schemeClr val="tx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6" name="갈매기형 수장 105"/>
            <p:cNvSpPr/>
            <p:nvPr/>
          </p:nvSpPr>
          <p:spPr bwMode="auto">
            <a:xfrm rot="10800000">
              <a:off x="3000364" y="4499369"/>
              <a:ext cx="214314" cy="285752"/>
            </a:xfrm>
            <a:prstGeom prst="chevron">
              <a:avLst/>
            </a:prstGeom>
            <a:gradFill flip="none" rotWithShape="1">
              <a:gsLst>
                <a:gs pos="0">
                  <a:schemeClr val="tx1">
                    <a:tint val="66000"/>
                    <a:satMod val="160000"/>
                  </a:schemeClr>
                </a:gs>
                <a:gs pos="50000">
                  <a:schemeClr val="tx1">
                    <a:tint val="44500"/>
                    <a:satMod val="160000"/>
                  </a:schemeClr>
                </a:gs>
                <a:gs pos="100000">
                  <a:schemeClr val="tx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7" name="직사각형 106"/>
            <p:cNvSpPr/>
            <p:nvPr/>
          </p:nvSpPr>
          <p:spPr>
            <a:xfrm>
              <a:off x="6215074" y="5646079"/>
              <a:ext cx="2214578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⑤ </a:t>
              </a: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Ask the patient to stand upright</a:t>
              </a:r>
              <a:b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   facing the sensor. Make sure </a:t>
              </a:r>
              <a:b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   that the patient’s shoulders are</a:t>
              </a:r>
              <a:b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   level and his/her neck is</a:t>
              </a:r>
              <a:b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   relaxed.</a:t>
              </a:r>
            </a:p>
          </p:txBody>
        </p:sp>
        <p:sp>
          <p:nvSpPr>
            <p:cNvPr id="108" name="직사각형 107"/>
            <p:cNvSpPr/>
            <p:nvPr/>
          </p:nvSpPr>
          <p:spPr>
            <a:xfrm>
              <a:off x="3643305" y="5646079"/>
              <a:ext cx="2288397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⑥ </a:t>
              </a: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Click READY from the</a:t>
              </a:r>
              <a:b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    capture software and proceed to</a:t>
              </a:r>
              <a:b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    the image capture. </a:t>
              </a:r>
            </a:p>
          </p:txBody>
        </p:sp>
        <p:sp>
          <p:nvSpPr>
            <p:cNvPr id="109" name="직사각형 108"/>
            <p:cNvSpPr/>
            <p:nvPr/>
          </p:nvSpPr>
          <p:spPr>
            <a:xfrm>
              <a:off x="928662" y="5646079"/>
              <a:ext cx="2214578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⑦ </a:t>
              </a:r>
              <a:r>
                <a:rPr lang="en-US" altLang="ko-KR" sz="9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cs typeface="Arial" pitchFamily="34" charset="0"/>
                </a:rPr>
                <a:t>After saving the acquired image,</a:t>
              </a:r>
              <a:br>
                <a:rPr lang="en-US" altLang="ko-KR" sz="9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cs typeface="Arial" pitchFamily="34" charset="0"/>
                </a:rPr>
                <a:t>    check whether it is saved in </a:t>
              </a:r>
              <a:br>
                <a:rPr lang="en-US" altLang="ko-KR" sz="9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cs typeface="Arial" pitchFamily="34" charset="0"/>
                </a:rPr>
                <a:t>    </a:t>
              </a:r>
              <a:r>
                <a:rPr lang="en-US" altLang="ko-KR" sz="900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cs typeface="Arial" pitchFamily="34" charset="0"/>
                </a:rPr>
                <a:t>EzDent-i</a:t>
              </a:r>
              <a:r>
                <a:rPr lang="en-US" altLang="ko-KR" sz="9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cs typeface="Arial" pitchFamily="34" charset="0"/>
                </a:rPr>
                <a:t> or not.</a:t>
              </a:r>
              <a:endPara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1" name="그룹 110"/>
            <p:cNvGrpSpPr/>
            <p:nvPr/>
          </p:nvGrpSpPr>
          <p:grpSpPr>
            <a:xfrm>
              <a:off x="3357554" y="3685492"/>
              <a:ext cx="2000264" cy="1876901"/>
              <a:chOff x="3357554" y="3472379"/>
              <a:chExt cx="2000264" cy="1876901"/>
            </a:xfrm>
          </p:grpSpPr>
          <p:grpSp>
            <p:nvGrpSpPr>
              <p:cNvPr id="12" name="그룹 102"/>
              <p:cNvGrpSpPr/>
              <p:nvPr/>
            </p:nvGrpSpPr>
            <p:grpSpPr>
              <a:xfrm>
                <a:off x="3357554" y="3472379"/>
                <a:ext cx="2000264" cy="1876901"/>
                <a:chOff x="6429388" y="3500438"/>
                <a:chExt cx="2000264" cy="1876901"/>
              </a:xfrm>
            </p:grpSpPr>
            <p:grpSp>
              <p:nvGrpSpPr>
                <p:cNvPr id="13" name="그룹 80"/>
                <p:cNvGrpSpPr/>
                <p:nvPr/>
              </p:nvGrpSpPr>
              <p:grpSpPr>
                <a:xfrm>
                  <a:off x="6572264" y="3500438"/>
                  <a:ext cx="1857388" cy="1571636"/>
                  <a:chOff x="6572264" y="3714752"/>
                  <a:chExt cx="1857388" cy="1571636"/>
                </a:xfrm>
              </p:grpSpPr>
              <p:grpSp>
                <p:nvGrpSpPr>
                  <p:cNvPr id="14" name="그룹 73"/>
                  <p:cNvGrpSpPr/>
                  <p:nvPr/>
                </p:nvGrpSpPr>
                <p:grpSpPr>
                  <a:xfrm>
                    <a:off x="6572264" y="3714752"/>
                    <a:ext cx="1857388" cy="1571636"/>
                    <a:chOff x="1000100" y="1000108"/>
                    <a:chExt cx="2589628" cy="2143140"/>
                  </a:xfrm>
                </p:grpSpPr>
                <p:pic>
                  <p:nvPicPr>
                    <p:cNvPr id="75" name="Picture 3" descr="D:\02. 업무\2014년\02. 전략과제\13. EM 동영상\montor.png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000100" y="1000108"/>
                      <a:ext cx="2589628" cy="2143140"/>
                    </a:xfrm>
                    <a:prstGeom prst="rect">
                      <a:avLst/>
                    </a:prstGeom>
                    <a:noFill/>
                  </p:spPr>
                </p:pic>
                <p:pic>
                  <p:nvPicPr>
                    <p:cNvPr id="79" name="Picture 4"/>
                    <p:cNvPicPr>
                      <a:picLocks noChangeArrowheads="1"/>
                    </p:cNvPicPr>
                    <p:nvPr/>
                  </p:nvPicPr>
                  <p:blipFill>
                    <a:blip r:embed="rId3" cstate="screen"/>
                    <a:srcRect/>
                    <a:stretch>
                      <a:fillRect/>
                    </a:stretch>
                  </p:blipFill>
                  <p:spPr bwMode="auto">
                    <a:xfrm>
                      <a:off x="1259725" y="1223131"/>
                      <a:ext cx="2088000" cy="129024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</p:pic>
              </p:grpSp>
              <p:pic>
                <p:nvPicPr>
                  <p:cNvPr id="68" name="Picture 4"/>
                  <p:cNvPicPr>
                    <a:picLocks noChangeArrowheads="1"/>
                  </p:cNvPicPr>
                  <p:nvPr/>
                </p:nvPicPr>
                <p:blipFill>
                  <a:blip r:embed="rId12" cstate="screen"/>
                  <a:srcRect/>
                  <a:stretch>
                    <a:fillRect/>
                  </a:stretch>
                </p:blipFill>
                <p:spPr bwMode="auto">
                  <a:xfrm>
                    <a:off x="6768011" y="3877789"/>
                    <a:ext cx="1221673" cy="94680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</p:pic>
            </p:grpSp>
            <p:grpSp>
              <p:nvGrpSpPr>
                <p:cNvPr id="15" name="그룹 25"/>
                <p:cNvGrpSpPr/>
                <p:nvPr/>
              </p:nvGrpSpPr>
              <p:grpSpPr>
                <a:xfrm>
                  <a:off x="6429388" y="3929066"/>
                  <a:ext cx="835039" cy="1448273"/>
                  <a:chOff x="3402410" y="-928416"/>
                  <a:chExt cx="3392717" cy="6031494"/>
                </a:xfrm>
              </p:grpSpPr>
              <p:pic>
                <p:nvPicPr>
                  <p:cNvPr id="71" name="그림 70"/>
                  <p:cNvPicPr>
                    <a:picLocks noChangeAspect="1"/>
                  </p:cNvPicPr>
                  <p:nvPr/>
                </p:nvPicPr>
                <p:blipFill>
                  <a:blip r:embed="rId13" cstate="screen">
                    <a:lum bright="12000" contrast="33000"/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402410" y="-928416"/>
                    <a:ext cx="3392717" cy="6031494"/>
                  </a:xfrm>
                  <a:prstGeom prst="rect">
                    <a:avLst/>
                  </a:prstGeom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</p:pic>
              <p:sp>
                <p:nvSpPr>
                  <p:cNvPr id="73" name="타원 72"/>
                  <p:cNvSpPr/>
                  <p:nvPr/>
                </p:nvSpPr>
                <p:spPr bwMode="auto">
                  <a:xfrm>
                    <a:off x="4710546" y="354000"/>
                    <a:ext cx="132068" cy="118055"/>
                  </a:xfrm>
                  <a:prstGeom prst="ellipse">
                    <a:avLst/>
                  </a:prstGeom>
                  <a:solidFill>
                    <a:srgbClr val="FFC000">
                      <a:alpha val="70000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>
                    <a:outerShdw dist="35921" dir="2700000" algn="ctr" rotWithShape="0">
                      <a:schemeClr val="bg2">
                        <a:alpha val="50000"/>
                      </a:schemeClr>
                    </a:outerShdw>
                  </a:effectLst>
                </p:spPr>
                <p:txBody>
                  <a:bodyPr wrap="none" rtlCol="0" anchor="ctr"/>
                  <a:lstStyle/>
                  <a:p>
                    <a:pPr algn="ctr"/>
                    <a:endParaRPr lang="ko-KR" altLang="en-US"/>
                  </a:p>
                </p:txBody>
              </p:sp>
            </p:grpSp>
          </p:grpSp>
          <p:pic>
            <p:nvPicPr>
              <p:cNvPr id="110" name="Picture 9" descr="C:\Users\a00291\Desktop\ed645fb0_11.bmp"/>
              <p:cNvPicPr>
                <a:picLocks noChangeArrowheads="1"/>
              </p:cNvPicPr>
              <p:nvPr/>
            </p:nvPicPr>
            <p:blipFill>
              <a:blip r:embed="rId9" cstate="print"/>
              <a:srcRect l="38245"/>
              <a:stretch>
                <a:fillRect/>
              </a:stretch>
            </p:blipFill>
            <p:spPr bwMode="auto">
              <a:xfrm>
                <a:off x="4332528" y="3870156"/>
                <a:ext cx="252000" cy="324000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16" name="그룹 37"/>
          <p:cNvGrpSpPr/>
          <p:nvPr/>
        </p:nvGrpSpPr>
        <p:grpSpPr>
          <a:xfrm>
            <a:off x="7786710" y="6417254"/>
            <a:ext cx="1213034" cy="369332"/>
            <a:chOff x="383284" y="4870823"/>
            <a:chExt cx="1213034" cy="369332"/>
          </a:xfrm>
        </p:grpSpPr>
        <p:sp>
          <p:nvSpPr>
            <p:cNvPr id="59" name="줄무늬가 있는 오른쪽 화살표 58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+mj-ea"/>
              </a:endParaRPr>
            </a:p>
          </p:txBody>
        </p:sp>
      </p:grpSp>
      <p:grpSp>
        <p:nvGrpSpPr>
          <p:cNvPr id="17" name="그룹 148"/>
          <p:cNvGrpSpPr/>
          <p:nvPr/>
        </p:nvGrpSpPr>
        <p:grpSpPr>
          <a:xfrm>
            <a:off x="206044" y="357166"/>
            <a:ext cx="5008075" cy="761104"/>
            <a:chOff x="206044" y="357166"/>
            <a:chExt cx="5008075" cy="761104"/>
          </a:xfrm>
        </p:grpSpPr>
        <p:sp>
          <p:nvSpPr>
            <p:cNvPr id="69" name="TextBox 68"/>
            <p:cNvSpPr txBox="1"/>
            <p:nvPr/>
          </p:nvSpPr>
          <p:spPr>
            <a:xfrm>
              <a:off x="285719" y="357166"/>
              <a:ext cx="4928400" cy="646986"/>
            </a:xfrm>
            <a:prstGeom prst="roundRect">
              <a:avLst>
                <a:gd name="adj" fmla="val 17816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lIns="72000" rIns="72000" rtlCol="0">
              <a:spAutoFit/>
            </a:bodyPr>
            <a:lstStyle/>
            <a:p>
              <a:r>
                <a:rPr lang="ko-KR" altLang="en-US" sz="16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         </a:t>
              </a:r>
              <a:r>
                <a:rPr lang="en-US" altLang="ko-KR" sz="1600" b="1" dirty="0" err="1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Cephalometric</a:t>
              </a:r>
              <a:r>
                <a:rPr lang="en-US" altLang="ko-KR" sz="16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Image Capture Procedure</a:t>
              </a:r>
            </a:p>
            <a:p>
              <a:r>
                <a:rPr lang="en-US" altLang="ko-KR" sz="16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         (In PA Mode)</a:t>
              </a:r>
              <a:endParaRPr lang="en-US" altLang="ko-KR" sz="1600" b="1" dirty="0" smtClean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grpSp>
          <p:nvGrpSpPr>
            <p:cNvPr id="18" name="그룹 147"/>
            <p:cNvGrpSpPr/>
            <p:nvPr/>
          </p:nvGrpSpPr>
          <p:grpSpPr>
            <a:xfrm>
              <a:off x="206044" y="403890"/>
              <a:ext cx="785818" cy="714380"/>
              <a:chOff x="6572264" y="714356"/>
              <a:chExt cx="785818" cy="714380"/>
            </a:xfrm>
          </p:grpSpPr>
          <p:sp>
            <p:nvSpPr>
              <p:cNvPr id="72" name="모서리가 둥근 직사각형 71"/>
              <p:cNvSpPr/>
              <p:nvPr/>
            </p:nvSpPr>
            <p:spPr bwMode="auto">
              <a:xfrm>
                <a:off x="6732476" y="759790"/>
                <a:ext cx="500066" cy="500066"/>
              </a:xfrm>
              <a:prstGeom prst="roundRect">
                <a:avLst>
                  <a:gd name="adj" fmla="val 23600"/>
                </a:avLst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74" name="Picture 5" descr="D:\02. 업무\2014년\02. 전략과제\13. EM 동영상\작업파일\아이콘001.png"/>
              <p:cNvPicPr>
                <a:picLocks noChangeAspect="1" noChangeArrowheads="1"/>
              </p:cNvPicPr>
              <p:nvPr/>
            </p:nvPicPr>
            <p:blipFill>
              <a:blip r:embed="rId14" cstate="screen"/>
              <a:srcRect/>
              <a:stretch>
                <a:fillRect/>
              </a:stretch>
            </p:blipFill>
            <p:spPr bwMode="auto">
              <a:xfrm>
                <a:off x="6572264" y="714356"/>
                <a:ext cx="785818" cy="714380"/>
              </a:xfrm>
              <a:prstGeom prst="rect">
                <a:avLst/>
              </a:prstGeom>
              <a:noFill/>
            </p:spPr>
          </p:pic>
        </p:grpSp>
      </p:grpSp>
    </p:spTree>
    <p:extLst>
      <p:ext uri="{BB962C8B-B14F-4D97-AF65-F5344CB8AC3E}">
        <p14:creationId xmlns:p14="http://schemas.microsoft.com/office/powerpoint/2010/main" val="7308630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54"/>
          <p:cNvGrpSpPr/>
          <p:nvPr/>
        </p:nvGrpSpPr>
        <p:grpSpPr>
          <a:xfrm>
            <a:off x="857224" y="1079054"/>
            <a:ext cx="7727473" cy="2031987"/>
            <a:chOff x="857224" y="1079054"/>
            <a:chExt cx="7727473" cy="2031987"/>
          </a:xfrm>
        </p:grpSpPr>
        <p:pic>
          <p:nvPicPr>
            <p:cNvPr id="89091" name="Picture 3" descr="D:\02. 업무\2014년\02. 전략과제\13. EM 동영상\dentist용\영상\15.png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5286380" y="1284659"/>
              <a:ext cx="1144903" cy="1226001"/>
            </a:xfrm>
            <a:prstGeom prst="rect">
              <a:avLst/>
            </a:prstGeom>
            <a:noFill/>
          </p:spPr>
        </p:pic>
        <p:sp>
          <p:nvSpPr>
            <p:cNvPr id="37" name="직사각형 36"/>
            <p:cNvSpPr/>
            <p:nvPr/>
          </p:nvSpPr>
          <p:spPr>
            <a:xfrm>
              <a:off x="857224" y="2603210"/>
              <a:ext cx="1857388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① </a:t>
              </a: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Select the SMV mode from </a:t>
              </a:r>
              <a:b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    the capture software and </a:t>
              </a:r>
              <a:b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    click CONFIRM. </a:t>
              </a:r>
            </a:p>
          </p:txBody>
        </p:sp>
        <p:sp>
          <p:nvSpPr>
            <p:cNvPr id="42" name="직사각형 41"/>
            <p:cNvSpPr/>
            <p:nvPr/>
          </p:nvSpPr>
          <p:spPr>
            <a:xfrm>
              <a:off x="3214678" y="2603210"/>
              <a:ext cx="2000264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② </a:t>
              </a:r>
              <a:r>
                <a:rPr lang="en-US" altLang="ko-KR" sz="900" dirty="0" smtClean="0">
                  <a:latin typeface="Arial" pitchFamily="34" charset="0"/>
                  <a:cs typeface="Arial" pitchFamily="34" charset="0"/>
                </a:rPr>
                <a:t>Turn the ear rods 90° </a:t>
              </a:r>
              <a:br>
                <a:rPr lang="en-US" altLang="ko-KR" sz="900" dirty="0" smtClean="0"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latin typeface="Arial" pitchFamily="34" charset="0"/>
                  <a:cs typeface="Arial" pitchFamily="34" charset="0"/>
                </a:rPr>
                <a:t>    clockwise from their</a:t>
              </a:r>
              <a:br>
                <a:rPr lang="en-US" altLang="ko-KR" sz="900" dirty="0" smtClean="0"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latin typeface="Arial" pitchFamily="34" charset="0"/>
                  <a:cs typeface="Arial" pitchFamily="34" charset="0"/>
                </a:rPr>
                <a:t>    initial position. </a:t>
              </a:r>
              <a:endPara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2" name="직사각형 51"/>
            <p:cNvSpPr/>
            <p:nvPr/>
          </p:nvSpPr>
          <p:spPr>
            <a:xfrm>
              <a:off x="6870185" y="2603210"/>
              <a:ext cx="1714512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④ </a:t>
              </a: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Fold the</a:t>
              </a:r>
              <a:r>
                <a:rPr lang="ko-KR" altLang="en-US" sz="900" dirty="0" smtClean="0">
                  <a:solidFill>
                    <a:srgbClr val="211D1E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ko-KR" sz="900" dirty="0" smtClean="0">
                  <a:latin typeface="Arial" pitchFamily="34" charset="0"/>
                  <a:cs typeface="Arial" pitchFamily="34" charset="0"/>
                </a:rPr>
                <a:t>nasal </a:t>
              </a:r>
              <a:r>
                <a:rPr lang="en-US" altLang="ko-KR" sz="900" dirty="0" err="1" smtClean="0">
                  <a:latin typeface="Arial" pitchFamily="34" charset="0"/>
                  <a:cs typeface="Arial" pitchFamily="34" charset="0"/>
                </a:rPr>
                <a:t>positioner</a:t>
              </a:r>
              <a:r>
                <a:rPr lang="en-US" altLang="ko-KR" sz="900" dirty="0" smtClean="0">
                  <a:latin typeface="Arial" pitchFamily="34" charset="0"/>
                  <a:cs typeface="Arial" pitchFamily="34" charset="0"/>
                </a:rPr>
                <a:t>.</a:t>
              </a:r>
            </a:p>
          </p:txBody>
        </p:sp>
        <p:pic>
          <p:nvPicPr>
            <p:cNvPr id="89090" name="Picture 2" descr="D:\02. 업무\2014년\02. 전략과제\13. EM 동영상\dentist용\영상\12.png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3286116" y="1356097"/>
              <a:ext cx="1428760" cy="1109884"/>
            </a:xfrm>
            <a:prstGeom prst="rect">
              <a:avLst/>
            </a:prstGeom>
            <a:noFill/>
          </p:spPr>
        </p:pic>
        <p:pic>
          <p:nvPicPr>
            <p:cNvPr id="56" name="Picture 3" descr="D:\02. 업무\2014년\02. 전략과제\13. EM 동영상\montor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28662" y="1079054"/>
              <a:ext cx="1857388" cy="1571636"/>
            </a:xfrm>
            <a:prstGeom prst="rect">
              <a:avLst/>
            </a:prstGeom>
            <a:noFill/>
          </p:spPr>
        </p:pic>
        <p:sp>
          <p:nvSpPr>
            <p:cNvPr id="57" name="직사각형 56"/>
            <p:cNvSpPr/>
            <p:nvPr/>
          </p:nvSpPr>
          <p:spPr>
            <a:xfrm>
              <a:off x="5214942" y="2603210"/>
              <a:ext cx="1500198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③ </a:t>
              </a: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Widen the distance </a:t>
              </a:r>
              <a:b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    between the two ear</a:t>
              </a:r>
              <a:b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    rods.</a:t>
              </a:r>
            </a:p>
          </p:txBody>
        </p:sp>
        <p:pic>
          <p:nvPicPr>
            <p:cNvPr id="89094" name="Picture 6" descr="D:\02. 업무\2014년\02. 전략과제\13. EM 동영상\dentist용\영상\31.png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6858016" y="1403594"/>
              <a:ext cx="1639743" cy="1095511"/>
            </a:xfrm>
            <a:prstGeom prst="rect">
              <a:avLst/>
            </a:prstGeom>
            <a:noFill/>
          </p:spPr>
        </p:pic>
        <p:sp>
          <p:nvSpPr>
            <p:cNvPr id="60" name="갈매기형 수장 59"/>
            <p:cNvSpPr/>
            <p:nvPr/>
          </p:nvSpPr>
          <p:spPr bwMode="auto">
            <a:xfrm>
              <a:off x="2928926" y="2070477"/>
              <a:ext cx="214314" cy="285752"/>
            </a:xfrm>
            <a:prstGeom prst="chevron">
              <a:avLst/>
            </a:prstGeom>
            <a:gradFill flip="none" rotWithShape="1">
              <a:gsLst>
                <a:gs pos="0">
                  <a:schemeClr val="tx1">
                    <a:tint val="66000"/>
                    <a:satMod val="160000"/>
                  </a:schemeClr>
                </a:gs>
                <a:gs pos="50000">
                  <a:schemeClr val="tx1">
                    <a:tint val="44500"/>
                    <a:satMod val="160000"/>
                  </a:schemeClr>
                </a:gs>
                <a:gs pos="100000">
                  <a:schemeClr val="tx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2" name="갈매기형 수장 61"/>
            <p:cNvSpPr/>
            <p:nvPr/>
          </p:nvSpPr>
          <p:spPr bwMode="auto">
            <a:xfrm>
              <a:off x="4786314" y="2070477"/>
              <a:ext cx="214314" cy="285752"/>
            </a:xfrm>
            <a:prstGeom prst="chevron">
              <a:avLst/>
            </a:prstGeom>
            <a:gradFill flip="none" rotWithShape="1">
              <a:gsLst>
                <a:gs pos="0">
                  <a:schemeClr val="tx1">
                    <a:tint val="66000"/>
                    <a:satMod val="160000"/>
                  </a:schemeClr>
                </a:gs>
                <a:gs pos="50000">
                  <a:schemeClr val="tx1">
                    <a:tint val="44500"/>
                    <a:satMod val="160000"/>
                  </a:schemeClr>
                </a:gs>
                <a:gs pos="100000">
                  <a:schemeClr val="tx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" name="갈매기형 수장 62"/>
            <p:cNvSpPr/>
            <p:nvPr/>
          </p:nvSpPr>
          <p:spPr bwMode="auto">
            <a:xfrm>
              <a:off x="6643702" y="2070477"/>
              <a:ext cx="214314" cy="285752"/>
            </a:xfrm>
            <a:prstGeom prst="chevron">
              <a:avLst/>
            </a:prstGeom>
            <a:gradFill flip="none" rotWithShape="1">
              <a:gsLst>
                <a:gs pos="0">
                  <a:schemeClr val="tx1">
                    <a:tint val="66000"/>
                    <a:satMod val="160000"/>
                  </a:schemeClr>
                </a:gs>
                <a:gs pos="50000">
                  <a:schemeClr val="tx1">
                    <a:tint val="44500"/>
                    <a:satMod val="160000"/>
                  </a:schemeClr>
                </a:gs>
                <a:gs pos="100000">
                  <a:schemeClr val="tx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90114" name="Picture 2"/>
            <p:cNvPicPr>
              <a:picLocks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1108792" y="1230313"/>
              <a:ext cx="1512000" cy="97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3" name="그룹 57"/>
          <p:cNvGrpSpPr/>
          <p:nvPr/>
        </p:nvGrpSpPr>
        <p:grpSpPr>
          <a:xfrm>
            <a:off x="972040" y="3357562"/>
            <a:ext cx="7486715" cy="2860909"/>
            <a:chOff x="881551" y="3357562"/>
            <a:chExt cx="7486715" cy="2860909"/>
          </a:xfrm>
        </p:grpSpPr>
        <p:grpSp>
          <p:nvGrpSpPr>
            <p:cNvPr id="4" name="그룹 98"/>
            <p:cNvGrpSpPr/>
            <p:nvPr/>
          </p:nvGrpSpPr>
          <p:grpSpPr>
            <a:xfrm>
              <a:off x="881551" y="3650659"/>
              <a:ext cx="2118813" cy="1602778"/>
              <a:chOff x="4394940" y="3508984"/>
              <a:chExt cx="2118813" cy="1602778"/>
            </a:xfrm>
          </p:grpSpPr>
          <p:grpSp>
            <p:nvGrpSpPr>
              <p:cNvPr id="5" name="그룹 88"/>
              <p:cNvGrpSpPr/>
              <p:nvPr/>
            </p:nvGrpSpPr>
            <p:grpSpPr>
              <a:xfrm>
                <a:off x="4394940" y="3508984"/>
                <a:ext cx="1857388" cy="1571636"/>
                <a:chOff x="4394940" y="3508984"/>
                <a:chExt cx="1857388" cy="1571636"/>
              </a:xfrm>
            </p:grpSpPr>
            <p:pic>
              <p:nvPicPr>
                <p:cNvPr id="86" name="Picture 3" descr="D:\02. 업무\2014년\02. 전략과제\13. EM 동영상\montor.png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4394940" y="3508984"/>
                  <a:ext cx="1857388" cy="1571636"/>
                </a:xfrm>
                <a:prstGeom prst="rect">
                  <a:avLst/>
                </a:prstGeom>
                <a:noFill/>
              </p:spPr>
            </p:pic>
            <p:pic>
              <p:nvPicPr>
                <p:cNvPr id="89098" name="Picture 10"/>
                <p:cNvPicPr>
                  <a:picLocks noChangeAspect="1" noChangeArrowheads="1"/>
                </p:cNvPicPr>
                <p:nvPr/>
              </p:nvPicPr>
              <p:blipFill>
                <a:blip r:embed="rId7" cstate="screen"/>
                <a:srcRect/>
                <a:stretch>
                  <a:fillRect/>
                </a:stretch>
              </p:blipFill>
              <p:spPr bwMode="auto">
                <a:xfrm>
                  <a:off x="4580668" y="3662880"/>
                  <a:ext cx="1500198" cy="96012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</p:grpSp>
          <p:grpSp>
            <p:nvGrpSpPr>
              <p:cNvPr id="6" name="그룹 33"/>
              <p:cNvGrpSpPr/>
              <p:nvPr/>
            </p:nvGrpSpPr>
            <p:grpSpPr>
              <a:xfrm>
                <a:off x="5715008" y="4429132"/>
                <a:ext cx="798745" cy="682630"/>
                <a:chOff x="2397441" y="2428868"/>
                <a:chExt cx="935762" cy="1000132"/>
              </a:xfrm>
            </p:grpSpPr>
            <p:grpSp>
              <p:nvGrpSpPr>
                <p:cNvPr id="7" name="그룹 67"/>
                <p:cNvGrpSpPr/>
                <p:nvPr/>
              </p:nvGrpSpPr>
              <p:grpSpPr>
                <a:xfrm>
                  <a:off x="2428861" y="2428868"/>
                  <a:ext cx="639747" cy="639748"/>
                  <a:chOff x="4356598" y="3448242"/>
                  <a:chExt cx="639747" cy="639748"/>
                </a:xfrm>
              </p:grpSpPr>
              <p:grpSp>
                <p:nvGrpSpPr>
                  <p:cNvPr id="8" name="그룹 50"/>
                  <p:cNvGrpSpPr/>
                  <p:nvPr/>
                </p:nvGrpSpPr>
                <p:grpSpPr>
                  <a:xfrm>
                    <a:off x="4356598" y="3448242"/>
                    <a:ext cx="639747" cy="639748"/>
                    <a:chOff x="5429257" y="3214686"/>
                    <a:chExt cx="639747" cy="639748"/>
                  </a:xfrm>
                </p:grpSpPr>
                <p:pic>
                  <p:nvPicPr>
                    <p:cNvPr id="96" name="Picture 17" descr="C:\Users\a00291\Desktop\kligg.com\kligg256x256.png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8" cstate="screen"/>
                    <a:srcRect/>
                    <a:stretch>
                      <a:fillRect/>
                    </a:stretch>
                  </p:blipFill>
                  <p:spPr bwMode="auto">
                    <a:xfrm>
                      <a:off x="5500694" y="3286124"/>
                      <a:ext cx="568310" cy="568310"/>
                    </a:xfrm>
                    <a:prstGeom prst="rect">
                      <a:avLst/>
                    </a:prstGeom>
                    <a:noFill/>
                  </p:spPr>
                </p:pic>
                <p:pic>
                  <p:nvPicPr>
                    <p:cNvPr id="97" name="Picture 18" descr="C:\Users\a00291\Desktop\11949837831120231634mouse_pointer_wolfram_es_01_svg_med.png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" cstate="screen"/>
                    <a:srcRect/>
                    <a:stretch>
                      <a:fillRect/>
                    </a:stretch>
                  </p:blipFill>
                  <p:spPr bwMode="auto">
                    <a:xfrm>
                      <a:off x="5429257" y="3214686"/>
                      <a:ext cx="159318" cy="257695"/>
                    </a:xfrm>
                    <a:prstGeom prst="rect">
                      <a:avLst/>
                    </a:prstGeom>
                    <a:noFill/>
                  </p:spPr>
                </p:pic>
              </p:grpSp>
              <p:sp>
                <p:nvSpPr>
                  <p:cNvPr id="94" name="타원 93"/>
                  <p:cNvSpPr/>
                  <p:nvPr/>
                </p:nvSpPr>
                <p:spPr bwMode="auto">
                  <a:xfrm>
                    <a:off x="4670780" y="3589982"/>
                    <a:ext cx="71438" cy="142876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>
                        <a:lumMod val="85000"/>
                        <a:lumOff val="15000"/>
                      </a:schemeClr>
                    </a:solidFill>
                    <a:miter lim="800000"/>
                    <a:headEnd/>
                    <a:tailEnd/>
                  </a:ln>
                  <a:effectLst>
                    <a:outerShdw dist="35921" dir="2700000" algn="ctr" rotWithShape="0">
                      <a:schemeClr val="bg2">
                        <a:alpha val="50000"/>
                      </a:schemeClr>
                    </a:outerShdw>
                  </a:effectLst>
                </p:spPr>
                <p:txBody>
                  <a:bodyPr wrap="none" rtlCol="0" anchor="ctr"/>
                  <a:lstStyle/>
                  <a:p>
                    <a:pPr algn="ctr"/>
                    <a:endParaRPr lang="ko-KR" altLang="en-US"/>
                  </a:p>
                </p:txBody>
              </p:sp>
            </p:grpSp>
            <p:sp>
              <p:nvSpPr>
                <p:cNvPr id="92" name="TextBox 40"/>
                <p:cNvSpPr txBox="1"/>
                <p:nvPr/>
              </p:nvSpPr>
              <p:spPr>
                <a:xfrm>
                  <a:off x="2397441" y="2978071"/>
                  <a:ext cx="935762" cy="45092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altLang="ko-KR" sz="1400" dirty="0" smtClean="0">
                      <a:solidFill>
                        <a:srgbClr val="C00000"/>
                      </a:solidFill>
                      <a:latin typeface="Arial Black" pitchFamily="34" charset="0"/>
                      <a:ea typeface="HY헤드라인M" pitchFamily="18" charset="-127"/>
                    </a:rPr>
                    <a:t>Click!!</a:t>
                  </a:r>
                  <a:endParaRPr lang="ko-KR" altLang="en-US" sz="1400" dirty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endParaRPr>
                </a:p>
              </p:txBody>
            </p:sp>
          </p:grpSp>
        </p:grpSp>
        <p:sp>
          <p:nvSpPr>
            <p:cNvPr id="105" name="갈매기형 수장 104"/>
            <p:cNvSpPr/>
            <p:nvPr/>
          </p:nvSpPr>
          <p:spPr bwMode="auto">
            <a:xfrm rot="10800000">
              <a:off x="5584244" y="4445023"/>
              <a:ext cx="214314" cy="285752"/>
            </a:xfrm>
            <a:prstGeom prst="chevron">
              <a:avLst/>
            </a:prstGeom>
            <a:gradFill flip="none" rotWithShape="1">
              <a:gsLst>
                <a:gs pos="0">
                  <a:schemeClr val="tx1">
                    <a:tint val="66000"/>
                    <a:satMod val="160000"/>
                  </a:schemeClr>
                </a:gs>
                <a:gs pos="50000">
                  <a:schemeClr val="tx1">
                    <a:tint val="44500"/>
                    <a:satMod val="160000"/>
                  </a:schemeClr>
                </a:gs>
                <a:gs pos="100000">
                  <a:schemeClr val="tx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6" name="갈매기형 수장 105"/>
            <p:cNvSpPr/>
            <p:nvPr/>
          </p:nvSpPr>
          <p:spPr bwMode="auto">
            <a:xfrm rot="10800000">
              <a:off x="3000364" y="4427931"/>
              <a:ext cx="214314" cy="285752"/>
            </a:xfrm>
            <a:prstGeom prst="chevron">
              <a:avLst/>
            </a:prstGeom>
            <a:gradFill flip="none" rotWithShape="1">
              <a:gsLst>
                <a:gs pos="0">
                  <a:schemeClr val="tx1">
                    <a:tint val="66000"/>
                    <a:satMod val="160000"/>
                  </a:schemeClr>
                </a:gs>
                <a:gs pos="50000">
                  <a:schemeClr val="tx1">
                    <a:tint val="44500"/>
                    <a:satMod val="160000"/>
                  </a:schemeClr>
                </a:gs>
                <a:gs pos="100000">
                  <a:schemeClr val="tx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7" name="직사각형 106"/>
            <p:cNvSpPr/>
            <p:nvPr/>
          </p:nvSpPr>
          <p:spPr>
            <a:xfrm>
              <a:off x="6215074" y="5572140"/>
              <a:ext cx="214314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9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cs typeface="Arial" pitchFamily="34" charset="0"/>
                </a:rPr>
                <a:t>⑤ </a:t>
              </a:r>
              <a:r>
                <a:rPr lang="en-US" altLang="ko-KR" sz="900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Gently bend the patient’s head</a:t>
              </a:r>
              <a:br>
                <a:rPr lang="en-US" altLang="ko-KR" sz="900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     back until his/her Frankfurt </a:t>
              </a:r>
              <a:br>
                <a:rPr lang="en-US" altLang="ko-KR" sz="900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     plane is perpendicular to the </a:t>
              </a:r>
              <a:br>
                <a:rPr lang="en-US" altLang="ko-KR" sz="900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     floor as shown in image above.</a:t>
              </a:r>
              <a:endParaRPr lang="en-US" altLang="ko-KR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8" name="직사각형 107"/>
            <p:cNvSpPr/>
            <p:nvPr/>
          </p:nvSpPr>
          <p:spPr>
            <a:xfrm>
              <a:off x="3643306" y="5642377"/>
              <a:ext cx="2214578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⑥ </a:t>
              </a: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Click READY from the</a:t>
              </a:r>
              <a:b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    capture software and proceed</a:t>
              </a:r>
              <a:b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    the image capture. </a:t>
              </a:r>
            </a:p>
          </p:txBody>
        </p:sp>
        <p:sp>
          <p:nvSpPr>
            <p:cNvPr id="109" name="직사각형 108"/>
            <p:cNvSpPr/>
            <p:nvPr/>
          </p:nvSpPr>
          <p:spPr>
            <a:xfrm>
              <a:off x="928662" y="5642377"/>
              <a:ext cx="2143140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⑦ </a:t>
              </a:r>
              <a:r>
                <a:rPr lang="en-US" altLang="ko-KR" sz="9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cs typeface="Arial" pitchFamily="34" charset="0"/>
                </a:rPr>
                <a:t>After saving the acquired image,</a:t>
              </a:r>
              <a:br>
                <a:rPr lang="en-US" altLang="ko-KR" sz="9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cs typeface="Arial" pitchFamily="34" charset="0"/>
                </a:rPr>
                <a:t>    check whether it is saved in </a:t>
              </a:r>
              <a:br>
                <a:rPr lang="en-US" altLang="ko-KR" sz="9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cs typeface="Arial" pitchFamily="34" charset="0"/>
                </a:rPr>
                <a:t>    </a:t>
              </a:r>
              <a:r>
                <a:rPr lang="en-US" altLang="ko-KR" sz="900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cs typeface="Arial" pitchFamily="34" charset="0"/>
                </a:rPr>
                <a:t>EzDent-i</a:t>
              </a:r>
              <a:r>
                <a:rPr lang="en-US" altLang="ko-KR" sz="9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cs typeface="Arial" pitchFamily="34" charset="0"/>
                </a:rPr>
                <a:t> or not.</a:t>
              </a:r>
              <a:endPara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75" name="Picture 3" descr="D:\02. 업무\2014년\02. 전략과제\13. EM 동영상\montor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500430" y="3614054"/>
              <a:ext cx="1857388" cy="1571636"/>
            </a:xfrm>
            <a:prstGeom prst="rect">
              <a:avLst/>
            </a:prstGeom>
            <a:noFill/>
          </p:spPr>
        </p:pic>
        <p:pic>
          <p:nvPicPr>
            <p:cNvPr id="90116" name="Picture 4"/>
            <p:cNvPicPr>
              <a:picLocks noChangeArrowheads="1"/>
            </p:cNvPicPr>
            <p:nvPr/>
          </p:nvPicPr>
          <p:blipFill>
            <a:blip r:embed="rId10" cstate="screen"/>
            <a:srcRect/>
            <a:stretch>
              <a:fillRect/>
            </a:stretch>
          </p:blipFill>
          <p:spPr bwMode="auto">
            <a:xfrm>
              <a:off x="3686221" y="3770781"/>
              <a:ext cx="1512000" cy="97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9" name="그룹 25"/>
            <p:cNvGrpSpPr/>
            <p:nvPr/>
          </p:nvGrpSpPr>
          <p:grpSpPr>
            <a:xfrm>
              <a:off x="3357554" y="4042682"/>
              <a:ext cx="835039" cy="1448273"/>
              <a:chOff x="3402410" y="-928416"/>
              <a:chExt cx="3392717" cy="6031494"/>
            </a:xfrm>
          </p:grpSpPr>
          <p:pic>
            <p:nvPicPr>
              <p:cNvPr id="71" name="그림 70"/>
              <p:cNvPicPr>
                <a:picLocks noChangeAspect="1"/>
              </p:cNvPicPr>
              <p:nvPr/>
            </p:nvPicPr>
            <p:blipFill>
              <a:blip r:embed="rId11" cstate="screen">
                <a:lum bright="12000" contrast="33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02410" y="-928416"/>
                <a:ext cx="3392717" cy="6031494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73" name="타원 72"/>
              <p:cNvSpPr/>
              <p:nvPr/>
            </p:nvSpPr>
            <p:spPr bwMode="auto">
              <a:xfrm>
                <a:off x="4710546" y="354000"/>
                <a:ext cx="132068" cy="118055"/>
              </a:xfrm>
              <a:prstGeom prst="ellipse">
                <a:avLst/>
              </a:prstGeom>
              <a:solidFill>
                <a:srgbClr val="FFC000">
                  <a:alpha val="70000"/>
                </a:srgbClr>
              </a:solidFill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rtlCol="0" anchor="ctr"/>
              <a:lstStyle/>
              <a:p>
                <a:pPr algn="ctr"/>
                <a:endParaRPr lang="ko-KR" altLang="en-US"/>
              </a:p>
            </p:txBody>
          </p:sp>
        </p:grpSp>
        <p:pic>
          <p:nvPicPr>
            <p:cNvPr id="90117" name="Picture 5" descr="C:\Users\a00291\Desktop\1380272216_1195623.jpg"/>
            <p:cNvPicPr>
              <a:picLocks noChangeAspect="1" noChangeArrowheads="1"/>
            </p:cNvPicPr>
            <p:nvPr/>
          </p:nvPicPr>
          <p:blipFill>
            <a:blip r:embed="rId12" cstate="screen"/>
            <a:srcRect/>
            <a:stretch>
              <a:fillRect/>
            </a:stretch>
          </p:blipFill>
          <p:spPr bwMode="auto">
            <a:xfrm>
              <a:off x="4429123" y="3999303"/>
              <a:ext cx="176555" cy="342000"/>
            </a:xfrm>
            <a:prstGeom prst="rect">
              <a:avLst/>
            </a:prstGeom>
            <a:noFill/>
          </p:spPr>
        </p:pic>
        <p:pic>
          <p:nvPicPr>
            <p:cNvPr id="51" name="Picture 5" descr="C:\Users\a00291\Desktop\1380272216_1195623.jpg"/>
            <p:cNvPicPr>
              <a:picLocks noChangeArrowheads="1"/>
            </p:cNvPicPr>
            <p:nvPr/>
          </p:nvPicPr>
          <p:blipFill>
            <a:blip r:embed="rId13" cstate="screen"/>
            <a:srcRect/>
            <a:stretch>
              <a:fillRect/>
            </a:stretch>
          </p:blipFill>
          <p:spPr bwMode="auto">
            <a:xfrm>
              <a:off x="1314559" y="3902228"/>
              <a:ext cx="774000" cy="604800"/>
            </a:xfrm>
            <a:prstGeom prst="rect">
              <a:avLst/>
            </a:prstGeom>
            <a:noFill/>
          </p:spPr>
        </p:pic>
        <p:pic>
          <p:nvPicPr>
            <p:cNvPr id="90118" name="Picture 6" descr="D:\02. 업무\2014년\02. 전략과제\13. EM 동영상\dentist용\영상\19.png"/>
            <p:cNvPicPr>
              <a:picLocks noChangeAspect="1" noChangeArrowheads="1"/>
            </p:cNvPicPr>
            <p:nvPr/>
          </p:nvPicPr>
          <p:blipFill>
            <a:blip r:embed="rId14" cstate="screen"/>
            <a:srcRect t="8951"/>
            <a:stretch>
              <a:fillRect/>
            </a:stretch>
          </p:blipFill>
          <p:spPr bwMode="auto">
            <a:xfrm>
              <a:off x="6072198" y="3357562"/>
              <a:ext cx="2296068" cy="2180049"/>
            </a:xfrm>
            <a:prstGeom prst="rect">
              <a:avLst/>
            </a:prstGeom>
            <a:noFill/>
          </p:spPr>
        </p:pic>
      </p:grpSp>
      <p:grpSp>
        <p:nvGrpSpPr>
          <p:cNvPr id="10" name="그룹 37"/>
          <p:cNvGrpSpPr/>
          <p:nvPr/>
        </p:nvGrpSpPr>
        <p:grpSpPr>
          <a:xfrm>
            <a:off x="7786710" y="6417254"/>
            <a:ext cx="1213034" cy="369332"/>
            <a:chOff x="383284" y="4870823"/>
            <a:chExt cx="1213034" cy="369332"/>
          </a:xfrm>
        </p:grpSpPr>
        <p:sp>
          <p:nvSpPr>
            <p:cNvPr id="53" name="줄무늬가 있는 오른쪽 화살표 52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+mj-ea"/>
              </a:endParaRPr>
            </a:p>
          </p:txBody>
        </p:sp>
      </p:grpSp>
      <p:grpSp>
        <p:nvGrpSpPr>
          <p:cNvPr id="11" name="그룹 148"/>
          <p:cNvGrpSpPr/>
          <p:nvPr/>
        </p:nvGrpSpPr>
        <p:grpSpPr>
          <a:xfrm>
            <a:off x="206044" y="357166"/>
            <a:ext cx="5008075" cy="761104"/>
            <a:chOff x="206044" y="357166"/>
            <a:chExt cx="5008075" cy="761104"/>
          </a:xfrm>
        </p:grpSpPr>
        <p:sp>
          <p:nvSpPr>
            <p:cNvPr id="61" name="TextBox 60"/>
            <p:cNvSpPr txBox="1"/>
            <p:nvPr/>
          </p:nvSpPr>
          <p:spPr>
            <a:xfrm>
              <a:off x="285719" y="357166"/>
              <a:ext cx="4928400" cy="646986"/>
            </a:xfrm>
            <a:prstGeom prst="roundRect">
              <a:avLst>
                <a:gd name="adj" fmla="val 17816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lIns="72000" rIns="72000" rtlCol="0">
              <a:spAutoFit/>
            </a:bodyPr>
            <a:lstStyle/>
            <a:p>
              <a:r>
                <a:rPr lang="ko-KR" altLang="en-US" sz="16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         </a:t>
              </a:r>
              <a:r>
                <a:rPr lang="en-US" altLang="ko-KR" sz="1600" b="1" dirty="0" err="1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Cephalometric</a:t>
              </a:r>
              <a:r>
                <a:rPr lang="en-US" altLang="ko-KR" sz="16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Image Capture Procedure</a:t>
              </a:r>
            </a:p>
            <a:p>
              <a:r>
                <a:rPr lang="en-US" altLang="ko-KR" sz="16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         (In SMV Mode)</a:t>
              </a:r>
              <a:endParaRPr lang="en-US" altLang="ko-KR" sz="1600" b="1" dirty="0" smtClean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grpSp>
          <p:nvGrpSpPr>
            <p:cNvPr id="12" name="그룹 147"/>
            <p:cNvGrpSpPr/>
            <p:nvPr/>
          </p:nvGrpSpPr>
          <p:grpSpPr>
            <a:xfrm>
              <a:off x="206044" y="403890"/>
              <a:ext cx="785818" cy="714380"/>
              <a:chOff x="6572264" y="714356"/>
              <a:chExt cx="785818" cy="714380"/>
            </a:xfrm>
          </p:grpSpPr>
          <p:sp>
            <p:nvSpPr>
              <p:cNvPr id="65" name="모서리가 둥근 직사각형 64"/>
              <p:cNvSpPr/>
              <p:nvPr/>
            </p:nvSpPr>
            <p:spPr bwMode="auto">
              <a:xfrm>
                <a:off x="6732476" y="759790"/>
                <a:ext cx="500066" cy="500066"/>
              </a:xfrm>
              <a:prstGeom prst="roundRect">
                <a:avLst>
                  <a:gd name="adj" fmla="val 23600"/>
                </a:avLst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66" name="Picture 5" descr="D:\02. 업무\2014년\02. 전략과제\13. EM 동영상\작업파일\아이콘001.png"/>
              <p:cNvPicPr>
                <a:picLocks noChangeAspect="1" noChangeArrowheads="1"/>
              </p:cNvPicPr>
              <p:nvPr/>
            </p:nvPicPr>
            <p:blipFill>
              <a:blip r:embed="rId15" cstate="screen"/>
              <a:srcRect/>
              <a:stretch>
                <a:fillRect/>
              </a:stretch>
            </p:blipFill>
            <p:spPr bwMode="auto">
              <a:xfrm>
                <a:off x="6572264" y="714356"/>
                <a:ext cx="785818" cy="714380"/>
              </a:xfrm>
              <a:prstGeom prst="rect">
                <a:avLst/>
              </a:prstGeom>
              <a:noFill/>
            </p:spPr>
          </p:pic>
        </p:grpSp>
      </p:grpSp>
    </p:spTree>
    <p:extLst>
      <p:ext uri="{BB962C8B-B14F-4D97-AF65-F5344CB8AC3E}">
        <p14:creationId xmlns:p14="http://schemas.microsoft.com/office/powerpoint/2010/main" val="7308630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50"/>
          <p:cNvGrpSpPr/>
          <p:nvPr/>
        </p:nvGrpSpPr>
        <p:grpSpPr>
          <a:xfrm>
            <a:off x="857224" y="1079054"/>
            <a:ext cx="7858180" cy="1998119"/>
            <a:chOff x="857224" y="1079054"/>
            <a:chExt cx="7858180" cy="1998119"/>
          </a:xfrm>
        </p:grpSpPr>
        <p:pic>
          <p:nvPicPr>
            <p:cNvPr id="89091" name="Picture 3" descr="D:\02. 업무\2014년\02. 전략과제\13. EM 동영상\dentist용\영상\15.png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5286380" y="1284659"/>
              <a:ext cx="1144903" cy="1226001"/>
            </a:xfrm>
            <a:prstGeom prst="rect">
              <a:avLst/>
            </a:prstGeom>
            <a:noFill/>
          </p:spPr>
        </p:pic>
        <p:sp>
          <p:nvSpPr>
            <p:cNvPr id="37" name="직사각형 36"/>
            <p:cNvSpPr/>
            <p:nvPr/>
          </p:nvSpPr>
          <p:spPr>
            <a:xfrm>
              <a:off x="857224" y="2569342"/>
              <a:ext cx="2214578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① </a:t>
              </a: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Select the Waters View mode</a:t>
              </a:r>
              <a:b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   from the capture software and </a:t>
              </a:r>
              <a:b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   click CONFIRM. </a:t>
              </a:r>
            </a:p>
          </p:txBody>
        </p:sp>
        <p:sp>
          <p:nvSpPr>
            <p:cNvPr id="42" name="직사각형 41"/>
            <p:cNvSpPr/>
            <p:nvPr/>
          </p:nvSpPr>
          <p:spPr>
            <a:xfrm>
              <a:off x="3214678" y="2569342"/>
              <a:ext cx="2000264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② </a:t>
              </a: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Turn the ear rods 90° </a:t>
              </a:r>
              <a:b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   clockwise from their</a:t>
              </a:r>
              <a:b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   initial position.</a:t>
              </a:r>
            </a:p>
          </p:txBody>
        </p:sp>
        <p:sp>
          <p:nvSpPr>
            <p:cNvPr id="52" name="직사각형 51"/>
            <p:cNvSpPr/>
            <p:nvPr/>
          </p:nvSpPr>
          <p:spPr>
            <a:xfrm>
              <a:off x="7000892" y="2569342"/>
              <a:ext cx="1714512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ko-KR" altLang="en-US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④ </a:t>
              </a: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Fold the</a:t>
              </a:r>
              <a:r>
                <a:rPr lang="ko-KR" altLang="en-US" sz="900" dirty="0" smtClean="0">
                  <a:solidFill>
                    <a:srgbClr val="211D1E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nasal </a:t>
              </a:r>
              <a:r>
                <a:rPr lang="en-US" altLang="ko-KR" sz="9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positioner</a:t>
              </a:r>
              <a:endPara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89090" name="Picture 2" descr="D:\02. 업무\2014년\02. 전략과제\13. EM 동영상\dentist용\영상\12.png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3286116" y="1356097"/>
              <a:ext cx="1428760" cy="1109884"/>
            </a:xfrm>
            <a:prstGeom prst="rect">
              <a:avLst/>
            </a:prstGeom>
            <a:noFill/>
          </p:spPr>
        </p:pic>
        <p:sp>
          <p:nvSpPr>
            <p:cNvPr id="57" name="직사각형 56"/>
            <p:cNvSpPr/>
            <p:nvPr/>
          </p:nvSpPr>
          <p:spPr>
            <a:xfrm>
              <a:off x="5214942" y="2569342"/>
              <a:ext cx="2000264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③ </a:t>
              </a: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Widen the distance </a:t>
              </a:r>
              <a:b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    between the two ear</a:t>
              </a:r>
              <a:b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    rods.</a:t>
              </a:r>
            </a:p>
          </p:txBody>
        </p:sp>
        <p:pic>
          <p:nvPicPr>
            <p:cNvPr id="89094" name="Picture 6" descr="D:\02. 업무\2014년\02. 전략과제\13. EM 동영상\dentist용\영상\31.png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6858016" y="1403594"/>
              <a:ext cx="1639743" cy="1095511"/>
            </a:xfrm>
            <a:prstGeom prst="rect">
              <a:avLst/>
            </a:prstGeom>
            <a:noFill/>
          </p:spPr>
        </p:pic>
        <p:sp>
          <p:nvSpPr>
            <p:cNvPr id="60" name="갈매기형 수장 59"/>
            <p:cNvSpPr/>
            <p:nvPr/>
          </p:nvSpPr>
          <p:spPr bwMode="auto">
            <a:xfrm>
              <a:off x="2928926" y="2070477"/>
              <a:ext cx="214314" cy="285752"/>
            </a:xfrm>
            <a:prstGeom prst="chevron">
              <a:avLst/>
            </a:prstGeom>
            <a:gradFill flip="none" rotWithShape="1">
              <a:gsLst>
                <a:gs pos="0">
                  <a:schemeClr val="tx1">
                    <a:tint val="66000"/>
                    <a:satMod val="160000"/>
                  </a:schemeClr>
                </a:gs>
                <a:gs pos="50000">
                  <a:schemeClr val="tx1">
                    <a:tint val="44500"/>
                    <a:satMod val="160000"/>
                  </a:schemeClr>
                </a:gs>
                <a:gs pos="100000">
                  <a:schemeClr val="tx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2" name="갈매기형 수장 61"/>
            <p:cNvSpPr/>
            <p:nvPr/>
          </p:nvSpPr>
          <p:spPr bwMode="auto">
            <a:xfrm>
              <a:off x="4786314" y="2070477"/>
              <a:ext cx="214314" cy="285752"/>
            </a:xfrm>
            <a:prstGeom prst="chevron">
              <a:avLst/>
            </a:prstGeom>
            <a:gradFill flip="none" rotWithShape="1">
              <a:gsLst>
                <a:gs pos="0">
                  <a:schemeClr val="tx1">
                    <a:tint val="66000"/>
                    <a:satMod val="160000"/>
                  </a:schemeClr>
                </a:gs>
                <a:gs pos="50000">
                  <a:schemeClr val="tx1">
                    <a:tint val="44500"/>
                    <a:satMod val="160000"/>
                  </a:schemeClr>
                </a:gs>
                <a:gs pos="100000">
                  <a:schemeClr val="tx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" name="갈매기형 수장 62"/>
            <p:cNvSpPr/>
            <p:nvPr/>
          </p:nvSpPr>
          <p:spPr bwMode="auto">
            <a:xfrm>
              <a:off x="6643702" y="2070477"/>
              <a:ext cx="214314" cy="285752"/>
            </a:xfrm>
            <a:prstGeom prst="chevron">
              <a:avLst/>
            </a:prstGeom>
            <a:gradFill flip="none" rotWithShape="1">
              <a:gsLst>
                <a:gs pos="0">
                  <a:schemeClr val="tx1">
                    <a:tint val="66000"/>
                    <a:satMod val="160000"/>
                  </a:schemeClr>
                </a:gs>
                <a:gs pos="50000">
                  <a:schemeClr val="tx1">
                    <a:tint val="44500"/>
                    <a:satMod val="160000"/>
                  </a:schemeClr>
                </a:gs>
                <a:gs pos="100000">
                  <a:schemeClr val="tx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90114" name="Picture 2"/>
            <p:cNvPicPr>
              <a:picLocks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1108792" y="1230313"/>
              <a:ext cx="1512000" cy="97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3" name="그룹 46"/>
            <p:cNvGrpSpPr/>
            <p:nvPr/>
          </p:nvGrpSpPr>
          <p:grpSpPr>
            <a:xfrm>
              <a:off x="928662" y="1079054"/>
              <a:ext cx="1857388" cy="1571636"/>
              <a:chOff x="928662" y="1079054"/>
              <a:chExt cx="1857388" cy="1571636"/>
            </a:xfrm>
          </p:grpSpPr>
          <p:pic>
            <p:nvPicPr>
              <p:cNvPr id="56" name="Picture 3" descr="D:\02. 업무\2014년\02. 전략과제\13. EM 동영상\montor.pn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928662" y="1079054"/>
                <a:ext cx="1857388" cy="1571636"/>
              </a:xfrm>
              <a:prstGeom prst="rect">
                <a:avLst/>
              </a:prstGeom>
              <a:noFill/>
            </p:spPr>
          </p:pic>
          <p:pic>
            <p:nvPicPr>
              <p:cNvPr id="70658" name="Picture 2"/>
              <p:cNvPicPr>
                <a:picLocks noChangeArrowheads="1"/>
              </p:cNvPicPr>
              <p:nvPr/>
            </p:nvPicPr>
            <p:blipFill>
              <a:blip r:embed="rId7" cstate="screen"/>
              <a:srcRect/>
              <a:stretch>
                <a:fillRect/>
              </a:stretch>
            </p:blipFill>
            <p:spPr bwMode="auto">
              <a:xfrm>
                <a:off x="1126500" y="1214422"/>
                <a:ext cx="1476000" cy="1008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</p:grpSp>
      <p:grpSp>
        <p:nvGrpSpPr>
          <p:cNvPr id="4" name="그룹 58"/>
          <p:cNvGrpSpPr/>
          <p:nvPr/>
        </p:nvGrpSpPr>
        <p:grpSpPr>
          <a:xfrm>
            <a:off x="881551" y="3214686"/>
            <a:ext cx="7972696" cy="3008161"/>
            <a:chOff x="881551" y="3214686"/>
            <a:chExt cx="7972696" cy="3008161"/>
          </a:xfrm>
        </p:grpSpPr>
        <p:sp>
          <p:nvSpPr>
            <p:cNvPr id="105" name="갈매기형 수장 104"/>
            <p:cNvSpPr/>
            <p:nvPr/>
          </p:nvSpPr>
          <p:spPr bwMode="auto">
            <a:xfrm rot="10800000">
              <a:off x="5584244" y="4445023"/>
              <a:ext cx="214314" cy="285752"/>
            </a:xfrm>
            <a:prstGeom prst="chevron">
              <a:avLst/>
            </a:prstGeom>
            <a:gradFill flip="none" rotWithShape="1">
              <a:gsLst>
                <a:gs pos="0">
                  <a:schemeClr val="tx1">
                    <a:tint val="66000"/>
                    <a:satMod val="160000"/>
                  </a:schemeClr>
                </a:gs>
                <a:gs pos="50000">
                  <a:schemeClr val="tx1">
                    <a:tint val="44500"/>
                    <a:satMod val="160000"/>
                  </a:schemeClr>
                </a:gs>
                <a:gs pos="100000">
                  <a:schemeClr val="tx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6" name="갈매기형 수장 105"/>
            <p:cNvSpPr/>
            <p:nvPr/>
          </p:nvSpPr>
          <p:spPr bwMode="auto">
            <a:xfrm rot="10800000">
              <a:off x="3000364" y="4427931"/>
              <a:ext cx="214314" cy="285752"/>
            </a:xfrm>
            <a:prstGeom prst="chevron">
              <a:avLst/>
            </a:prstGeom>
            <a:gradFill flip="none" rotWithShape="1">
              <a:gsLst>
                <a:gs pos="0">
                  <a:schemeClr val="tx1">
                    <a:tint val="66000"/>
                    <a:satMod val="160000"/>
                  </a:schemeClr>
                </a:gs>
                <a:gs pos="50000">
                  <a:schemeClr val="tx1">
                    <a:tint val="44500"/>
                    <a:satMod val="160000"/>
                  </a:schemeClr>
                </a:gs>
                <a:gs pos="100000">
                  <a:schemeClr val="tx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7" name="직사각형 106"/>
            <p:cNvSpPr/>
            <p:nvPr/>
          </p:nvSpPr>
          <p:spPr>
            <a:xfrm>
              <a:off x="6215074" y="5715016"/>
              <a:ext cx="2143140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⑤ </a:t>
              </a: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Ask the patient to stand upright</a:t>
              </a:r>
              <a:b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   facing the sensor and bend </a:t>
              </a:r>
              <a:b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    his/her neck back about 35° - 40°. </a:t>
              </a:r>
            </a:p>
          </p:txBody>
        </p:sp>
        <p:sp>
          <p:nvSpPr>
            <p:cNvPr id="108" name="직사각형 107"/>
            <p:cNvSpPr/>
            <p:nvPr/>
          </p:nvSpPr>
          <p:spPr>
            <a:xfrm>
              <a:off x="3516301" y="5715016"/>
              <a:ext cx="2214578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⑥ </a:t>
              </a: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Click READY from the</a:t>
              </a:r>
              <a:b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    capture software and proceed</a:t>
              </a:r>
              <a:b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    the image capture. </a:t>
              </a:r>
            </a:p>
          </p:txBody>
        </p:sp>
        <p:sp>
          <p:nvSpPr>
            <p:cNvPr id="109" name="직사각형 108"/>
            <p:cNvSpPr/>
            <p:nvPr/>
          </p:nvSpPr>
          <p:spPr>
            <a:xfrm>
              <a:off x="928662" y="5715016"/>
              <a:ext cx="2143140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⑦ </a:t>
              </a:r>
              <a:r>
                <a:rPr lang="en-US" altLang="ko-KR" sz="9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cs typeface="Arial" pitchFamily="34" charset="0"/>
                </a:rPr>
                <a:t>After saving the acquired image,</a:t>
              </a:r>
              <a:br>
                <a:rPr lang="en-US" altLang="ko-KR" sz="9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cs typeface="Arial" pitchFamily="34" charset="0"/>
                </a:rPr>
                <a:t>    check whether it is saved in </a:t>
              </a:r>
              <a:br>
                <a:rPr lang="en-US" altLang="ko-KR" sz="9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cs typeface="Arial" pitchFamily="34" charset="0"/>
                </a:rPr>
                <a:t>    </a:t>
              </a:r>
              <a:r>
                <a:rPr lang="en-US" altLang="ko-KR" sz="900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cs typeface="Arial" pitchFamily="34" charset="0"/>
                </a:rPr>
                <a:t>EzDent-i</a:t>
              </a:r>
              <a:r>
                <a:rPr lang="en-US" altLang="ko-KR" sz="9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cs typeface="Arial" pitchFamily="34" charset="0"/>
                </a:rPr>
                <a:t> or not.</a:t>
              </a:r>
              <a:endPara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5" name="그룹 25"/>
            <p:cNvGrpSpPr/>
            <p:nvPr/>
          </p:nvGrpSpPr>
          <p:grpSpPr>
            <a:xfrm>
              <a:off x="3357554" y="4042682"/>
              <a:ext cx="835039" cy="1448273"/>
              <a:chOff x="3402410" y="-928416"/>
              <a:chExt cx="3392717" cy="6031494"/>
            </a:xfrm>
          </p:grpSpPr>
          <p:pic>
            <p:nvPicPr>
              <p:cNvPr id="71" name="그림 70"/>
              <p:cNvPicPr>
                <a:picLocks noChangeAspect="1"/>
              </p:cNvPicPr>
              <p:nvPr/>
            </p:nvPicPr>
            <p:blipFill>
              <a:blip r:embed="rId8" cstate="screen">
                <a:lum bright="12000" contrast="33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02410" y="-928416"/>
                <a:ext cx="3392717" cy="6031494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73" name="타원 72"/>
              <p:cNvSpPr/>
              <p:nvPr/>
            </p:nvSpPr>
            <p:spPr bwMode="auto">
              <a:xfrm>
                <a:off x="4710546" y="354000"/>
                <a:ext cx="132068" cy="118055"/>
              </a:xfrm>
              <a:prstGeom prst="ellipse">
                <a:avLst/>
              </a:prstGeom>
              <a:solidFill>
                <a:srgbClr val="FFC000">
                  <a:alpha val="70000"/>
                </a:srgbClr>
              </a:solidFill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rtlCol="0" anchor="ctr"/>
              <a:lstStyle/>
              <a:p>
                <a:pPr algn="ctr"/>
                <a:endParaRPr lang="ko-KR" altLang="en-US"/>
              </a:p>
            </p:txBody>
          </p:sp>
        </p:grpSp>
        <p:pic>
          <p:nvPicPr>
            <p:cNvPr id="70659" name="Picture 3" descr="D:\02. 업무\2014년\02. 전략과제\01. 전진배치 관련\20.png"/>
            <p:cNvPicPr>
              <a:picLocks noChangeAspect="1" noChangeArrowheads="1"/>
            </p:cNvPicPr>
            <p:nvPr/>
          </p:nvPicPr>
          <p:blipFill>
            <a:blip r:embed="rId9" cstate="print"/>
            <a:srcRect b="10256"/>
            <a:stretch>
              <a:fillRect/>
            </a:stretch>
          </p:blipFill>
          <p:spPr bwMode="auto">
            <a:xfrm>
              <a:off x="6000760" y="3214686"/>
              <a:ext cx="2853487" cy="2500330"/>
            </a:xfrm>
            <a:prstGeom prst="rect">
              <a:avLst/>
            </a:prstGeom>
            <a:noFill/>
          </p:spPr>
        </p:pic>
        <p:grpSp>
          <p:nvGrpSpPr>
            <p:cNvPr id="6" name="그룹 57"/>
            <p:cNvGrpSpPr/>
            <p:nvPr/>
          </p:nvGrpSpPr>
          <p:grpSpPr>
            <a:xfrm>
              <a:off x="3500430" y="3614054"/>
              <a:ext cx="1857388" cy="1571636"/>
              <a:chOff x="3500430" y="3614054"/>
              <a:chExt cx="1857388" cy="1571636"/>
            </a:xfrm>
          </p:grpSpPr>
          <p:pic>
            <p:nvPicPr>
              <p:cNvPr id="75" name="Picture 3" descr="D:\02. 업무\2014년\02. 전략과제\13. EM 동영상\montor.pn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3500430" y="3614054"/>
                <a:ext cx="1857388" cy="1571636"/>
              </a:xfrm>
              <a:prstGeom prst="rect">
                <a:avLst/>
              </a:prstGeom>
              <a:noFill/>
            </p:spPr>
          </p:pic>
          <p:pic>
            <p:nvPicPr>
              <p:cNvPr id="90116" name="Picture 4"/>
              <p:cNvPicPr>
                <a:picLocks noChangeArrowheads="1"/>
              </p:cNvPicPr>
              <p:nvPr/>
            </p:nvPicPr>
            <p:blipFill>
              <a:blip r:embed="rId10" cstate="screen"/>
              <a:srcRect/>
              <a:stretch>
                <a:fillRect/>
              </a:stretch>
            </p:blipFill>
            <p:spPr bwMode="auto">
              <a:xfrm>
                <a:off x="3697651" y="3759351"/>
                <a:ext cx="1476000" cy="972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50" name="그림 49" descr="images.jpg"/>
              <p:cNvPicPr>
                <a:picLocks noChangeAspect="1"/>
              </p:cNvPicPr>
              <p:nvPr/>
            </p:nvPicPr>
            <p:blipFill>
              <a:blip r:embed="rId11" cstate="screen"/>
              <a:srcRect/>
              <a:stretch>
                <a:fillRect/>
              </a:stretch>
            </p:blipFill>
            <p:spPr>
              <a:xfrm>
                <a:off x="4429124" y="4000504"/>
                <a:ext cx="210755" cy="324000"/>
              </a:xfrm>
              <a:prstGeom prst="rect">
                <a:avLst/>
              </a:prstGeom>
            </p:spPr>
          </p:pic>
        </p:grpSp>
        <p:grpSp>
          <p:nvGrpSpPr>
            <p:cNvPr id="7" name="그룹 54"/>
            <p:cNvGrpSpPr/>
            <p:nvPr/>
          </p:nvGrpSpPr>
          <p:grpSpPr>
            <a:xfrm>
              <a:off x="881551" y="3650659"/>
              <a:ext cx="2118813" cy="1602778"/>
              <a:chOff x="881551" y="3650659"/>
              <a:chExt cx="2118813" cy="1602778"/>
            </a:xfrm>
          </p:grpSpPr>
          <p:grpSp>
            <p:nvGrpSpPr>
              <p:cNvPr id="8" name="그룹 98"/>
              <p:cNvGrpSpPr/>
              <p:nvPr/>
            </p:nvGrpSpPr>
            <p:grpSpPr>
              <a:xfrm>
                <a:off x="881551" y="3650659"/>
                <a:ext cx="2118813" cy="1602778"/>
                <a:chOff x="4394940" y="3508984"/>
                <a:chExt cx="2118813" cy="1602778"/>
              </a:xfrm>
            </p:grpSpPr>
            <p:grpSp>
              <p:nvGrpSpPr>
                <p:cNvPr id="9" name="그룹 88"/>
                <p:cNvGrpSpPr/>
                <p:nvPr/>
              </p:nvGrpSpPr>
              <p:grpSpPr>
                <a:xfrm>
                  <a:off x="4394940" y="3508984"/>
                  <a:ext cx="1857388" cy="1571636"/>
                  <a:chOff x="4394940" y="3508984"/>
                  <a:chExt cx="1857388" cy="1571636"/>
                </a:xfrm>
              </p:grpSpPr>
              <p:pic>
                <p:nvPicPr>
                  <p:cNvPr id="86" name="Picture 3" descr="D:\02. 업무\2014년\02. 전략과제\13. EM 동영상\montor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/>
                  <a:srcRect/>
                  <a:stretch>
                    <a:fillRect/>
                  </a:stretch>
                </p:blipFill>
                <p:spPr bwMode="auto">
                  <a:xfrm>
                    <a:off x="4394940" y="3508984"/>
                    <a:ext cx="1857388" cy="1571636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89098" name="Picture 10"/>
                  <p:cNvPicPr>
                    <a:picLocks noChangeAspect="1" noChangeArrowheads="1"/>
                  </p:cNvPicPr>
                  <p:nvPr/>
                </p:nvPicPr>
                <p:blipFill>
                  <a:blip r:embed="rId12" cstate="screen"/>
                  <a:srcRect/>
                  <a:stretch>
                    <a:fillRect/>
                  </a:stretch>
                </p:blipFill>
                <p:spPr bwMode="auto">
                  <a:xfrm>
                    <a:off x="4580668" y="3662880"/>
                    <a:ext cx="1500198" cy="96012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</p:pic>
            </p:grpSp>
            <p:grpSp>
              <p:nvGrpSpPr>
                <p:cNvPr id="10" name="그룹 33"/>
                <p:cNvGrpSpPr/>
                <p:nvPr/>
              </p:nvGrpSpPr>
              <p:grpSpPr>
                <a:xfrm>
                  <a:off x="5715008" y="4429132"/>
                  <a:ext cx="798745" cy="682630"/>
                  <a:chOff x="2397441" y="2428868"/>
                  <a:chExt cx="935762" cy="1000132"/>
                </a:xfrm>
              </p:grpSpPr>
              <p:grpSp>
                <p:nvGrpSpPr>
                  <p:cNvPr id="11" name="그룹 67"/>
                  <p:cNvGrpSpPr/>
                  <p:nvPr/>
                </p:nvGrpSpPr>
                <p:grpSpPr>
                  <a:xfrm>
                    <a:off x="2428861" y="2428868"/>
                    <a:ext cx="639747" cy="639748"/>
                    <a:chOff x="4356598" y="3448242"/>
                    <a:chExt cx="639747" cy="639748"/>
                  </a:xfrm>
                </p:grpSpPr>
                <p:grpSp>
                  <p:nvGrpSpPr>
                    <p:cNvPr id="12" name="그룹 50"/>
                    <p:cNvGrpSpPr/>
                    <p:nvPr/>
                  </p:nvGrpSpPr>
                  <p:grpSpPr>
                    <a:xfrm>
                      <a:off x="4356598" y="3448242"/>
                      <a:ext cx="639747" cy="639748"/>
                      <a:chOff x="5429257" y="3214686"/>
                      <a:chExt cx="639747" cy="639748"/>
                    </a:xfrm>
                  </p:grpSpPr>
                  <p:pic>
                    <p:nvPicPr>
                      <p:cNvPr id="96" name="Picture 17" descr="C:\Users\a00291\Desktop\kligg.com\kligg256x256.png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 cstate="screen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0694" y="3286124"/>
                        <a:ext cx="568310" cy="568310"/>
                      </a:xfrm>
                      <a:prstGeom prst="rect">
                        <a:avLst/>
                      </a:prstGeom>
                      <a:noFill/>
                    </p:spPr>
                  </p:pic>
                  <p:pic>
                    <p:nvPicPr>
                      <p:cNvPr id="97" name="Picture 18" descr="C:\Users\a00291\Desktop\11949837831120231634mouse_pointer_wolfram_es_01_svg_med.png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 cstate="screen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9257" y="3214686"/>
                        <a:ext cx="159318" cy="257695"/>
                      </a:xfrm>
                      <a:prstGeom prst="rect">
                        <a:avLst/>
                      </a:prstGeom>
                      <a:noFill/>
                    </p:spPr>
                  </p:pic>
                </p:grpSp>
                <p:sp>
                  <p:nvSpPr>
                    <p:cNvPr id="94" name="타원 93"/>
                    <p:cNvSpPr/>
                    <p:nvPr/>
                  </p:nvSpPr>
                  <p:spPr bwMode="auto">
                    <a:xfrm>
                      <a:off x="4670780" y="3589982"/>
                      <a:ext cx="71438" cy="142876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miter lim="800000"/>
                      <a:headEnd/>
                      <a:tailEnd/>
                    </a:ln>
                    <a:effectLst>
                      <a:outerShdw dist="35921" dir="2700000" algn="ctr" rotWithShape="0">
                        <a:schemeClr val="bg2">
                          <a:alpha val="50000"/>
                        </a:schemeClr>
                      </a:outerShdw>
                    </a:effectLst>
                  </p:spPr>
                  <p:txBody>
                    <a:bodyPr wrap="none" rtlCol="0" anchor="ctr"/>
                    <a:lstStyle/>
                    <a:p>
                      <a:pPr algn="ctr"/>
                      <a:endParaRPr lang="ko-KR" altLang="en-US"/>
                    </a:p>
                  </p:txBody>
                </p:sp>
              </p:grpSp>
              <p:sp>
                <p:nvSpPr>
                  <p:cNvPr id="92" name="TextBox 40"/>
                  <p:cNvSpPr txBox="1"/>
                  <p:nvPr/>
                </p:nvSpPr>
                <p:spPr>
                  <a:xfrm>
                    <a:off x="2397441" y="2978071"/>
                    <a:ext cx="935762" cy="45092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>
                    <a:defPPr>
                      <a:defRPr lang="ko-KR"/>
                    </a:defPPr>
                    <a:lvl1pPr marL="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en-US" altLang="ko-KR" sz="1400" dirty="0" smtClean="0">
                        <a:solidFill>
                          <a:srgbClr val="C00000"/>
                        </a:solidFill>
                        <a:latin typeface="Arial Black" pitchFamily="34" charset="0"/>
                        <a:ea typeface="HY헤드라인M" pitchFamily="18" charset="-127"/>
                      </a:rPr>
                      <a:t>Click!!</a:t>
                    </a:r>
                    <a:endParaRPr lang="ko-KR" altLang="en-US" sz="1400" dirty="0">
                      <a:solidFill>
                        <a:srgbClr val="C00000"/>
                      </a:solidFill>
                      <a:latin typeface="Arial Black" pitchFamily="34" charset="0"/>
                      <a:ea typeface="HY헤드라인M" pitchFamily="18" charset="-127"/>
                    </a:endParaRPr>
                  </a:p>
                </p:txBody>
              </p:sp>
            </p:grpSp>
          </p:grpSp>
          <p:pic>
            <p:nvPicPr>
              <p:cNvPr id="53" name="그림 52" descr="images.jpg"/>
              <p:cNvPicPr>
                <a:picLocks noChangeAspect="1"/>
              </p:cNvPicPr>
              <p:nvPr/>
            </p:nvPicPr>
            <p:blipFill>
              <a:blip r:embed="rId15" cstate="screen"/>
              <a:srcRect/>
              <a:stretch>
                <a:fillRect/>
              </a:stretch>
            </p:blipFill>
            <p:spPr>
              <a:xfrm>
                <a:off x="1304143" y="3899802"/>
                <a:ext cx="838965" cy="612000"/>
              </a:xfrm>
              <a:prstGeom prst="rect">
                <a:avLst/>
              </a:prstGeom>
            </p:spPr>
          </p:pic>
          <p:pic>
            <p:nvPicPr>
              <p:cNvPr id="54" name="그림 53" descr="images.jpg"/>
              <p:cNvPicPr>
                <a:picLocks noChangeAspect="1"/>
              </p:cNvPicPr>
              <p:nvPr/>
            </p:nvPicPr>
            <p:blipFill>
              <a:blip r:embed="rId16" cstate="screen"/>
              <a:srcRect/>
              <a:stretch>
                <a:fillRect/>
              </a:stretch>
            </p:blipFill>
            <p:spPr>
              <a:xfrm>
                <a:off x="1328026" y="3929066"/>
                <a:ext cx="71438" cy="91178"/>
              </a:xfrm>
              <a:prstGeom prst="rect">
                <a:avLst/>
              </a:prstGeom>
            </p:spPr>
          </p:pic>
        </p:grpSp>
      </p:grpSp>
      <p:grpSp>
        <p:nvGrpSpPr>
          <p:cNvPr id="13" name="그룹 37"/>
          <p:cNvGrpSpPr/>
          <p:nvPr/>
        </p:nvGrpSpPr>
        <p:grpSpPr>
          <a:xfrm>
            <a:off x="7786710" y="6417254"/>
            <a:ext cx="1213034" cy="369332"/>
            <a:chOff x="383284" y="4870823"/>
            <a:chExt cx="1213034" cy="369332"/>
          </a:xfrm>
        </p:grpSpPr>
        <p:sp>
          <p:nvSpPr>
            <p:cNvPr id="64" name="줄무늬가 있는 오른쪽 화살표 63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+mj-ea"/>
              </a:endParaRPr>
            </a:p>
          </p:txBody>
        </p:sp>
      </p:grpSp>
      <p:grpSp>
        <p:nvGrpSpPr>
          <p:cNvPr id="14" name="그룹 148"/>
          <p:cNvGrpSpPr/>
          <p:nvPr/>
        </p:nvGrpSpPr>
        <p:grpSpPr>
          <a:xfrm>
            <a:off x="206044" y="357166"/>
            <a:ext cx="5008075" cy="761104"/>
            <a:chOff x="206044" y="357166"/>
            <a:chExt cx="5008075" cy="761104"/>
          </a:xfrm>
        </p:grpSpPr>
        <p:sp>
          <p:nvSpPr>
            <p:cNvPr id="67" name="TextBox 66"/>
            <p:cNvSpPr txBox="1"/>
            <p:nvPr/>
          </p:nvSpPr>
          <p:spPr>
            <a:xfrm>
              <a:off x="285719" y="357166"/>
              <a:ext cx="4928400" cy="646986"/>
            </a:xfrm>
            <a:prstGeom prst="roundRect">
              <a:avLst>
                <a:gd name="adj" fmla="val 17816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lIns="72000" rIns="72000" rtlCol="0">
              <a:spAutoFit/>
            </a:bodyPr>
            <a:lstStyle/>
            <a:p>
              <a:r>
                <a:rPr lang="ko-KR" altLang="en-US" sz="16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         </a:t>
              </a:r>
              <a:r>
                <a:rPr lang="en-US" altLang="ko-KR" sz="1600" b="1" dirty="0" err="1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Cephalometric</a:t>
              </a:r>
              <a:r>
                <a:rPr lang="en-US" altLang="ko-KR" sz="16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Image Capture Procedure</a:t>
              </a:r>
            </a:p>
            <a:p>
              <a:r>
                <a:rPr lang="en-US" altLang="ko-KR" sz="16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         (In Waters View Mode)</a:t>
              </a:r>
              <a:endParaRPr lang="en-US" altLang="ko-KR" sz="1600" b="1" dirty="0" smtClean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grpSp>
          <p:nvGrpSpPr>
            <p:cNvPr id="15" name="그룹 147"/>
            <p:cNvGrpSpPr/>
            <p:nvPr/>
          </p:nvGrpSpPr>
          <p:grpSpPr>
            <a:xfrm>
              <a:off x="206044" y="403890"/>
              <a:ext cx="785818" cy="714380"/>
              <a:chOff x="6572264" y="714356"/>
              <a:chExt cx="785818" cy="714380"/>
            </a:xfrm>
          </p:grpSpPr>
          <p:sp>
            <p:nvSpPr>
              <p:cNvPr id="69" name="모서리가 둥근 직사각형 68"/>
              <p:cNvSpPr/>
              <p:nvPr/>
            </p:nvSpPr>
            <p:spPr bwMode="auto">
              <a:xfrm>
                <a:off x="6732476" y="759790"/>
                <a:ext cx="500066" cy="500066"/>
              </a:xfrm>
              <a:prstGeom prst="roundRect">
                <a:avLst>
                  <a:gd name="adj" fmla="val 23600"/>
                </a:avLst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70" name="Picture 5" descr="D:\02. 업무\2014년\02. 전략과제\13. EM 동영상\작업파일\아이콘001.png"/>
              <p:cNvPicPr>
                <a:picLocks noChangeAspect="1" noChangeArrowheads="1"/>
              </p:cNvPicPr>
              <p:nvPr/>
            </p:nvPicPr>
            <p:blipFill>
              <a:blip r:embed="rId17" cstate="screen"/>
              <a:srcRect/>
              <a:stretch>
                <a:fillRect/>
              </a:stretch>
            </p:blipFill>
            <p:spPr bwMode="auto">
              <a:xfrm>
                <a:off x="6572264" y="714356"/>
                <a:ext cx="785818" cy="714380"/>
              </a:xfrm>
              <a:prstGeom prst="rect">
                <a:avLst/>
              </a:prstGeom>
              <a:noFill/>
            </p:spPr>
          </p:pic>
        </p:grpSp>
      </p:grpSp>
    </p:spTree>
    <p:extLst>
      <p:ext uri="{BB962C8B-B14F-4D97-AF65-F5344CB8AC3E}">
        <p14:creationId xmlns:p14="http://schemas.microsoft.com/office/powerpoint/2010/main" val="7308630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53"/>
          <p:cNvGrpSpPr/>
          <p:nvPr/>
        </p:nvGrpSpPr>
        <p:grpSpPr>
          <a:xfrm>
            <a:off x="857224" y="1079054"/>
            <a:ext cx="8143932" cy="2136619"/>
            <a:chOff x="857224" y="1079054"/>
            <a:chExt cx="8143932" cy="2136619"/>
          </a:xfrm>
        </p:grpSpPr>
        <p:pic>
          <p:nvPicPr>
            <p:cNvPr id="89091" name="Picture 3" descr="D:\02. 업무\2014년\02. 전략과제\13. EM 동영상\dentist용\영상\15.png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5286380" y="1284659"/>
              <a:ext cx="1144903" cy="1226001"/>
            </a:xfrm>
            <a:prstGeom prst="rect">
              <a:avLst/>
            </a:prstGeom>
            <a:noFill/>
          </p:spPr>
        </p:pic>
        <p:sp>
          <p:nvSpPr>
            <p:cNvPr id="37" name="직사각형 36"/>
            <p:cNvSpPr/>
            <p:nvPr/>
          </p:nvSpPr>
          <p:spPr>
            <a:xfrm>
              <a:off x="857224" y="2569342"/>
              <a:ext cx="2071702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① </a:t>
              </a: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Select the </a:t>
              </a:r>
              <a:r>
                <a:rPr lang="en-US" altLang="ko-KR" sz="9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Carpus</a:t>
              </a: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mode from </a:t>
              </a:r>
              <a:b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    the capture software and </a:t>
              </a:r>
              <a:b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    click CONFIRM. </a:t>
              </a:r>
            </a:p>
          </p:txBody>
        </p:sp>
        <p:sp>
          <p:nvSpPr>
            <p:cNvPr id="42" name="직사각형 41"/>
            <p:cNvSpPr/>
            <p:nvPr/>
          </p:nvSpPr>
          <p:spPr>
            <a:xfrm>
              <a:off x="3214678" y="2569342"/>
              <a:ext cx="2000264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② </a:t>
              </a:r>
              <a:r>
                <a:rPr lang="en-US" altLang="ko-KR" sz="900" dirty="0" smtClean="0">
                  <a:latin typeface="Arial" pitchFamily="34" charset="0"/>
                  <a:cs typeface="Arial" pitchFamily="34" charset="0"/>
                </a:rPr>
                <a:t>Turn the ear rods 90° </a:t>
              </a:r>
              <a:br>
                <a:rPr lang="en-US" altLang="ko-KR" sz="900" dirty="0" smtClean="0"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latin typeface="Arial" pitchFamily="34" charset="0"/>
                  <a:cs typeface="Arial" pitchFamily="34" charset="0"/>
                </a:rPr>
                <a:t>    clockwise from their</a:t>
              </a:r>
              <a:br>
                <a:rPr lang="en-US" altLang="ko-KR" sz="900" dirty="0" smtClean="0"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latin typeface="Arial" pitchFamily="34" charset="0"/>
                  <a:cs typeface="Arial" pitchFamily="34" charset="0"/>
                </a:rPr>
                <a:t>    initial position. </a:t>
              </a:r>
              <a:endPara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2" name="직사각형 51"/>
            <p:cNvSpPr/>
            <p:nvPr/>
          </p:nvSpPr>
          <p:spPr>
            <a:xfrm>
              <a:off x="7000892" y="2569342"/>
              <a:ext cx="200026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④ </a:t>
              </a: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Slide the locking bolt on</a:t>
              </a:r>
              <a:b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    the CARPUS plate towards</a:t>
              </a:r>
              <a:b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    the nasal </a:t>
              </a:r>
              <a:r>
                <a:rPr lang="en-US" altLang="ko-KR" sz="9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positioner</a:t>
              </a: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and </a:t>
              </a:r>
              <a:b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    turn it to the left.</a:t>
              </a:r>
            </a:p>
          </p:txBody>
        </p:sp>
        <p:pic>
          <p:nvPicPr>
            <p:cNvPr id="89090" name="Picture 2" descr="D:\02. 업무\2014년\02. 전략과제\13. EM 동영상\dentist용\영상\12.png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3286116" y="1356097"/>
              <a:ext cx="1428760" cy="1109884"/>
            </a:xfrm>
            <a:prstGeom prst="rect">
              <a:avLst/>
            </a:prstGeom>
            <a:noFill/>
          </p:spPr>
        </p:pic>
        <p:sp>
          <p:nvSpPr>
            <p:cNvPr id="57" name="직사각형 56"/>
            <p:cNvSpPr/>
            <p:nvPr/>
          </p:nvSpPr>
          <p:spPr>
            <a:xfrm>
              <a:off x="5214942" y="2569342"/>
              <a:ext cx="2000264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③ </a:t>
              </a: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Slide the CARPUS</a:t>
              </a:r>
              <a:b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    Plate onto the nasal</a:t>
              </a:r>
              <a:b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    </a:t>
              </a:r>
              <a:r>
                <a:rPr lang="en-US" altLang="ko-KR" sz="9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positioner</a:t>
              </a: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.</a:t>
              </a:r>
            </a:p>
          </p:txBody>
        </p:sp>
        <p:sp>
          <p:nvSpPr>
            <p:cNvPr id="60" name="갈매기형 수장 59"/>
            <p:cNvSpPr/>
            <p:nvPr/>
          </p:nvSpPr>
          <p:spPr bwMode="auto">
            <a:xfrm>
              <a:off x="2928926" y="2070477"/>
              <a:ext cx="214314" cy="285752"/>
            </a:xfrm>
            <a:prstGeom prst="chevron">
              <a:avLst/>
            </a:prstGeom>
            <a:gradFill flip="none" rotWithShape="1">
              <a:gsLst>
                <a:gs pos="0">
                  <a:schemeClr val="tx1">
                    <a:tint val="66000"/>
                    <a:satMod val="160000"/>
                  </a:schemeClr>
                </a:gs>
                <a:gs pos="50000">
                  <a:schemeClr val="tx1">
                    <a:tint val="44500"/>
                    <a:satMod val="160000"/>
                  </a:schemeClr>
                </a:gs>
                <a:gs pos="100000">
                  <a:schemeClr val="tx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2" name="갈매기형 수장 61"/>
            <p:cNvSpPr/>
            <p:nvPr/>
          </p:nvSpPr>
          <p:spPr bwMode="auto">
            <a:xfrm>
              <a:off x="4786314" y="2070477"/>
              <a:ext cx="214314" cy="285752"/>
            </a:xfrm>
            <a:prstGeom prst="chevron">
              <a:avLst/>
            </a:prstGeom>
            <a:gradFill flip="none" rotWithShape="1">
              <a:gsLst>
                <a:gs pos="0">
                  <a:schemeClr val="tx1">
                    <a:tint val="66000"/>
                    <a:satMod val="160000"/>
                  </a:schemeClr>
                </a:gs>
                <a:gs pos="50000">
                  <a:schemeClr val="tx1">
                    <a:tint val="44500"/>
                    <a:satMod val="160000"/>
                  </a:schemeClr>
                </a:gs>
                <a:gs pos="100000">
                  <a:schemeClr val="tx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" name="갈매기형 수장 62"/>
            <p:cNvSpPr/>
            <p:nvPr/>
          </p:nvSpPr>
          <p:spPr bwMode="auto">
            <a:xfrm>
              <a:off x="6643702" y="2070477"/>
              <a:ext cx="214314" cy="285752"/>
            </a:xfrm>
            <a:prstGeom prst="chevron">
              <a:avLst/>
            </a:prstGeom>
            <a:gradFill flip="none" rotWithShape="1">
              <a:gsLst>
                <a:gs pos="0">
                  <a:schemeClr val="tx1">
                    <a:tint val="66000"/>
                    <a:satMod val="160000"/>
                  </a:schemeClr>
                </a:gs>
                <a:gs pos="50000">
                  <a:schemeClr val="tx1">
                    <a:tint val="44500"/>
                    <a:satMod val="160000"/>
                  </a:schemeClr>
                </a:gs>
                <a:gs pos="100000">
                  <a:schemeClr val="tx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90114" name="Picture 2"/>
            <p:cNvPicPr>
              <a:picLocks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1108792" y="1230313"/>
              <a:ext cx="1512000" cy="97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3" name="그룹 46"/>
            <p:cNvGrpSpPr/>
            <p:nvPr/>
          </p:nvGrpSpPr>
          <p:grpSpPr>
            <a:xfrm>
              <a:off x="928662" y="1079054"/>
              <a:ext cx="1857388" cy="1571636"/>
              <a:chOff x="928662" y="1079054"/>
              <a:chExt cx="1857388" cy="1571636"/>
            </a:xfrm>
          </p:grpSpPr>
          <p:pic>
            <p:nvPicPr>
              <p:cNvPr id="56" name="Picture 3" descr="D:\02. 업무\2014년\02. 전략과제\13. EM 동영상\montor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928662" y="1079054"/>
                <a:ext cx="1857388" cy="1571636"/>
              </a:xfrm>
              <a:prstGeom prst="rect">
                <a:avLst/>
              </a:prstGeom>
              <a:noFill/>
            </p:spPr>
          </p:pic>
          <p:pic>
            <p:nvPicPr>
              <p:cNvPr id="69634" name="Picture 2"/>
              <p:cNvPicPr>
                <a:picLocks noChangeArrowheads="1"/>
              </p:cNvPicPr>
              <p:nvPr/>
            </p:nvPicPr>
            <p:blipFill>
              <a:blip r:embed="rId6" cstate="screen"/>
              <a:srcRect/>
              <a:stretch>
                <a:fillRect/>
              </a:stretch>
            </p:blipFill>
            <p:spPr bwMode="auto">
              <a:xfrm>
                <a:off x="1107450" y="1222660"/>
                <a:ext cx="1501284" cy="972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pic>
          <p:nvPicPr>
            <p:cNvPr id="69635" name="Picture 3" descr="D:\02. 업무\2014년\03. 회의자료\01. 고객불만제로화회의\raw 데이터\국가별 장치검사\미국\33.png"/>
            <p:cNvPicPr>
              <a:picLocks noChangeAspect="1" noChangeArrowheads="1"/>
            </p:cNvPicPr>
            <p:nvPr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072330" y="1129752"/>
              <a:ext cx="1293550" cy="1428760"/>
            </a:xfrm>
            <a:prstGeom prst="rect">
              <a:avLst/>
            </a:prstGeom>
            <a:noFill/>
          </p:spPr>
        </p:pic>
      </p:grpSp>
      <p:grpSp>
        <p:nvGrpSpPr>
          <p:cNvPr id="4" name="그룹 54"/>
          <p:cNvGrpSpPr/>
          <p:nvPr/>
        </p:nvGrpSpPr>
        <p:grpSpPr>
          <a:xfrm>
            <a:off x="881551" y="3429000"/>
            <a:ext cx="7747779" cy="2848351"/>
            <a:chOff x="881551" y="3429000"/>
            <a:chExt cx="7747779" cy="2848351"/>
          </a:xfrm>
        </p:grpSpPr>
        <p:grpSp>
          <p:nvGrpSpPr>
            <p:cNvPr id="5" name="그룹 98"/>
            <p:cNvGrpSpPr/>
            <p:nvPr/>
          </p:nvGrpSpPr>
          <p:grpSpPr>
            <a:xfrm>
              <a:off x="881551" y="3650659"/>
              <a:ext cx="2118813" cy="1602778"/>
              <a:chOff x="4394940" y="3508984"/>
              <a:chExt cx="2118813" cy="1602778"/>
            </a:xfrm>
          </p:grpSpPr>
          <p:grpSp>
            <p:nvGrpSpPr>
              <p:cNvPr id="6" name="그룹 88"/>
              <p:cNvGrpSpPr/>
              <p:nvPr/>
            </p:nvGrpSpPr>
            <p:grpSpPr>
              <a:xfrm>
                <a:off x="4394940" y="3508984"/>
                <a:ext cx="1857388" cy="1571636"/>
                <a:chOff x="4394940" y="3508984"/>
                <a:chExt cx="1857388" cy="1571636"/>
              </a:xfrm>
            </p:grpSpPr>
            <p:pic>
              <p:nvPicPr>
                <p:cNvPr id="86" name="Picture 3" descr="D:\02. 업무\2014년\02. 전략과제\13. EM 동영상\montor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4394940" y="3508984"/>
                  <a:ext cx="1857388" cy="1571636"/>
                </a:xfrm>
                <a:prstGeom prst="rect">
                  <a:avLst/>
                </a:prstGeom>
                <a:noFill/>
              </p:spPr>
            </p:pic>
            <p:pic>
              <p:nvPicPr>
                <p:cNvPr id="89098" name="Picture 10"/>
                <p:cNvPicPr>
                  <a:picLocks noChangeAspect="1" noChangeArrowheads="1"/>
                </p:cNvPicPr>
                <p:nvPr/>
              </p:nvPicPr>
              <p:blipFill>
                <a:blip r:embed="rId8" cstate="screen"/>
                <a:srcRect/>
                <a:stretch>
                  <a:fillRect/>
                </a:stretch>
              </p:blipFill>
              <p:spPr bwMode="auto">
                <a:xfrm>
                  <a:off x="4580668" y="3662880"/>
                  <a:ext cx="1500198" cy="96012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</p:grpSp>
          <p:grpSp>
            <p:nvGrpSpPr>
              <p:cNvPr id="7" name="그룹 33"/>
              <p:cNvGrpSpPr/>
              <p:nvPr/>
            </p:nvGrpSpPr>
            <p:grpSpPr>
              <a:xfrm>
                <a:off x="5715008" y="4429132"/>
                <a:ext cx="798745" cy="682630"/>
                <a:chOff x="2397441" y="2428868"/>
                <a:chExt cx="935762" cy="1000132"/>
              </a:xfrm>
            </p:grpSpPr>
            <p:grpSp>
              <p:nvGrpSpPr>
                <p:cNvPr id="8" name="그룹 67"/>
                <p:cNvGrpSpPr/>
                <p:nvPr/>
              </p:nvGrpSpPr>
              <p:grpSpPr>
                <a:xfrm>
                  <a:off x="2428861" y="2428868"/>
                  <a:ext cx="639747" cy="639748"/>
                  <a:chOff x="4356598" y="3448242"/>
                  <a:chExt cx="639747" cy="639748"/>
                </a:xfrm>
              </p:grpSpPr>
              <p:grpSp>
                <p:nvGrpSpPr>
                  <p:cNvPr id="9" name="그룹 50"/>
                  <p:cNvGrpSpPr/>
                  <p:nvPr/>
                </p:nvGrpSpPr>
                <p:grpSpPr>
                  <a:xfrm>
                    <a:off x="4356598" y="3448242"/>
                    <a:ext cx="639747" cy="639748"/>
                    <a:chOff x="5429257" y="3214686"/>
                    <a:chExt cx="639747" cy="639748"/>
                  </a:xfrm>
                </p:grpSpPr>
                <p:pic>
                  <p:nvPicPr>
                    <p:cNvPr id="96" name="Picture 17" descr="C:\Users\a00291\Desktop\kligg.com\kligg256x256.png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" cstate="screen"/>
                    <a:srcRect/>
                    <a:stretch>
                      <a:fillRect/>
                    </a:stretch>
                  </p:blipFill>
                  <p:spPr bwMode="auto">
                    <a:xfrm>
                      <a:off x="5500694" y="3286124"/>
                      <a:ext cx="568310" cy="568310"/>
                    </a:xfrm>
                    <a:prstGeom prst="rect">
                      <a:avLst/>
                    </a:prstGeom>
                    <a:noFill/>
                  </p:spPr>
                </p:pic>
                <p:pic>
                  <p:nvPicPr>
                    <p:cNvPr id="97" name="Picture 18" descr="C:\Users\a00291\Desktop\11949837831120231634mouse_pointer_wolfram_es_01_svg_med.png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" cstate="screen"/>
                    <a:srcRect/>
                    <a:stretch>
                      <a:fillRect/>
                    </a:stretch>
                  </p:blipFill>
                  <p:spPr bwMode="auto">
                    <a:xfrm>
                      <a:off x="5429257" y="3214686"/>
                      <a:ext cx="159318" cy="257695"/>
                    </a:xfrm>
                    <a:prstGeom prst="rect">
                      <a:avLst/>
                    </a:prstGeom>
                    <a:noFill/>
                  </p:spPr>
                </p:pic>
              </p:grpSp>
              <p:sp>
                <p:nvSpPr>
                  <p:cNvPr id="94" name="타원 93"/>
                  <p:cNvSpPr/>
                  <p:nvPr/>
                </p:nvSpPr>
                <p:spPr bwMode="auto">
                  <a:xfrm>
                    <a:off x="4670780" y="3589982"/>
                    <a:ext cx="71438" cy="142876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>
                        <a:lumMod val="85000"/>
                        <a:lumOff val="15000"/>
                      </a:schemeClr>
                    </a:solidFill>
                    <a:miter lim="800000"/>
                    <a:headEnd/>
                    <a:tailEnd/>
                  </a:ln>
                  <a:effectLst>
                    <a:outerShdw dist="35921" dir="2700000" algn="ctr" rotWithShape="0">
                      <a:schemeClr val="bg2">
                        <a:alpha val="50000"/>
                      </a:schemeClr>
                    </a:outerShdw>
                  </a:effectLst>
                </p:spPr>
                <p:txBody>
                  <a:bodyPr wrap="none" rtlCol="0" anchor="ctr"/>
                  <a:lstStyle/>
                  <a:p>
                    <a:pPr algn="ctr"/>
                    <a:endParaRPr lang="ko-KR" altLang="en-US"/>
                  </a:p>
                </p:txBody>
              </p:sp>
            </p:grpSp>
            <p:sp>
              <p:nvSpPr>
                <p:cNvPr id="92" name="TextBox 40"/>
                <p:cNvSpPr txBox="1"/>
                <p:nvPr/>
              </p:nvSpPr>
              <p:spPr>
                <a:xfrm>
                  <a:off x="2397441" y="2978071"/>
                  <a:ext cx="935762" cy="45092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altLang="ko-KR" sz="1400" dirty="0" smtClean="0">
                      <a:solidFill>
                        <a:srgbClr val="C00000"/>
                      </a:solidFill>
                      <a:latin typeface="Arial Black" pitchFamily="34" charset="0"/>
                      <a:ea typeface="HY헤드라인M" pitchFamily="18" charset="-127"/>
                    </a:rPr>
                    <a:t>Click!!</a:t>
                  </a:r>
                  <a:endParaRPr lang="ko-KR" altLang="en-US" sz="1400" dirty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endParaRPr>
                </a:p>
              </p:txBody>
            </p:sp>
          </p:grpSp>
        </p:grpSp>
        <p:sp>
          <p:nvSpPr>
            <p:cNvPr id="105" name="갈매기형 수장 104"/>
            <p:cNvSpPr/>
            <p:nvPr/>
          </p:nvSpPr>
          <p:spPr bwMode="auto">
            <a:xfrm rot="10800000">
              <a:off x="5584244" y="4445023"/>
              <a:ext cx="214314" cy="285752"/>
            </a:xfrm>
            <a:prstGeom prst="chevron">
              <a:avLst/>
            </a:prstGeom>
            <a:gradFill flip="none" rotWithShape="1">
              <a:gsLst>
                <a:gs pos="0">
                  <a:schemeClr val="tx1">
                    <a:tint val="66000"/>
                    <a:satMod val="160000"/>
                  </a:schemeClr>
                </a:gs>
                <a:gs pos="50000">
                  <a:schemeClr val="tx1">
                    <a:tint val="44500"/>
                    <a:satMod val="160000"/>
                  </a:schemeClr>
                </a:gs>
                <a:gs pos="100000">
                  <a:schemeClr val="tx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6" name="갈매기형 수장 105"/>
            <p:cNvSpPr/>
            <p:nvPr/>
          </p:nvSpPr>
          <p:spPr bwMode="auto">
            <a:xfrm rot="10800000">
              <a:off x="3000364" y="4427931"/>
              <a:ext cx="214314" cy="285752"/>
            </a:xfrm>
            <a:prstGeom prst="chevron">
              <a:avLst/>
            </a:prstGeom>
            <a:gradFill flip="none" rotWithShape="1">
              <a:gsLst>
                <a:gs pos="0">
                  <a:schemeClr val="tx1">
                    <a:tint val="66000"/>
                    <a:satMod val="160000"/>
                  </a:schemeClr>
                </a:gs>
                <a:gs pos="50000">
                  <a:schemeClr val="tx1">
                    <a:tint val="44500"/>
                    <a:satMod val="160000"/>
                  </a:schemeClr>
                </a:gs>
                <a:gs pos="100000">
                  <a:schemeClr val="tx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7" name="직사각형 106"/>
            <p:cNvSpPr/>
            <p:nvPr/>
          </p:nvSpPr>
          <p:spPr>
            <a:xfrm>
              <a:off x="6357950" y="5769520"/>
              <a:ext cx="221457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⑤ </a:t>
              </a: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Ask the patient to put his/her right</a:t>
              </a:r>
              <a:b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    hand flat on the CARPUS plate. </a:t>
              </a:r>
            </a:p>
          </p:txBody>
        </p:sp>
        <p:sp>
          <p:nvSpPr>
            <p:cNvPr id="108" name="직사각형 107"/>
            <p:cNvSpPr/>
            <p:nvPr/>
          </p:nvSpPr>
          <p:spPr>
            <a:xfrm>
              <a:off x="3643305" y="5769520"/>
              <a:ext cx="2288397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⑥ </a:t>
              </a: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Click READY from the</a:t>
              </a:r>
              <a:b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    capture software and proceed</a:t>
              </a:r>
              <a:b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    the image capture. </a:t>
              </a:r>
            </a:p>
          </p:txBody>
        </p:sp>
        <p:sp>
          <p:nvSpPr>
            <p:cNvPr id="109" name="직사각형 108"/>
            <p:cNvSpPr/>
            <p:nvPr/>
          </p:nvSpPr>
          <p:spPr>
            <a:xfrm>
              <a:off x="928662" y="5769520"/>
              <a:ext cx="2214578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⑦ </a:t>
              </a:r>
              <a:r>
                <a:rPr lang="en-US" altLang="ko-KR" sz="9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cs typeface="Arial" pitchFamily="34" charset="0"/>
                </a:rPr>
                <a:t>After saving the acquired image,</a:t>
              </a:r>
              <a:br>
                <a:rPr lang="en-US" altLang="ko-KR" sz="9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cs typeface="Arial" pitchFamily="34" charset="0"/>
                </a:rPr>
                <a:t>    check whether it is saved in </a:t>
              </a:r>
              <a:br>
                <a:rPr lang="en-US" altLang="ko-KR" sz="9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cs typeface="Arial" pitchFamily="34" charset="0"/>
                </a:rPr>
                <a:t>    </a:t>
              </a:r>
              <a:r>
                <a:rPr lang="en-US" altLang="ko-KR" sz="900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cs typeface="Arial" pitchFamily="34" charset="0"/>
                </a:rPr>
                <a:t>EzDent-i</a:t>
              </a:r>
              <a:r>
                <a:rPr lang="en-US" altLang="ko-KR" sz="9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cs typeface="Arial" pitchFamily="34" charset="0"/>
                </a:rPr>
                <a:t> or not.</a:t>
              </a:r>
              <a:endParaRPr lang="en-US" altLang="ko-KR" sz="900" b="1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pic>
          <p:nvPicPr>
            <p:cNvPr id="75" name="Picture 3" descr="D:\02. 업무\2014년\02. 전략과제\13. EM 동영상\montor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500430" y="3614054"/>
              <a:ext cx="1857388" cy="1571636"/>
            </a:xfrm>
            <a:prstGeom prst="rect">
              <a:avLst/>
            </a:prstGeom>
            <a:noFill/>
          </p:spPr>
        </p:pic>
        <p:pic>
          <p:nvPicPr>
            <p:cNvPr id="90116" name="Picture 4"/>
            <p:cNvPicPr>
              <a:picLocks noChangeArrowheads="1"/>
            </p:cNvPicPr>
            <p:nvPr/>
          </p:nvPicPr>
          <p:blipFill>
            <a:blip r:embed="rId11" cstate="screen"/>
            <a:srcRect/>
            <a:stretch>
              <a:fillRect/>
            </a:stretch>
          </p:blipFill>
          <p:spPr bwMode="auto">
            <a:xfrm>
              <a:off x="3691301" y="3769988"/>
              <a:ext cx="1494000" cy="95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10" name="그룹 25"/>
            <p:cNvGrpSpPr/>
            <p:nvPr/>
          </p:nvGrpSpPr>
          <p:grpSpPr>
            <a:xfrm>
              <a:off x="3357554" y="4042682"/>
              <a:ext cx="835039" cy="1448273"/>
              <a:chOff x="3402410" y="-928416"/>
              <a:chExt cx="3392717" cy="6031494"/>
            </a:xfrm>
          </p:grpSpPr>
          <p:pic>
            <p:nvPicPr>
              <p:cNvPr id="71" name="그림 70"/>
              <p:cNvPicPr>
                <a:picLocks noChangeAspect="1"/>
              </p:cNvPicPr>
              <p:nvPr/>
            </p:nvPicPr>
            <p:blipFill>
              <a:blip r:embed="rId12" cstate="screen">
                <a:lum bright="12000" contrast="33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02410" y="-928416"/>
                <a:ext cx="3392717" cy="6031494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73" name="타원 72"/>
              <p:cNvSpPr/>
              <p:nvPr/>
            </p:nvSpPr>
            <p:spPr bwMode="auto">
              <a:xfrm>
                <a:off x="4710546" y="354000"/>
                <a:ext cx="132068" cy="118055"/>
              </a:xfrm>
              <a:prstGeom prst="ellipse">
                <a:avLst/>
              </a:prstGeom>
              <a:solidFill>
                <a:srgbClr val="FFC000">
                  <a:alpha val="70000"/>
                </a:srgbClr>
              </a:solidFill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rtlCol="0" anchor="ctr"/>
              <a:lstStyle/>
              <a:p>
                <a:pPr algn="ctr"/>
                <a:endParaRPr lang="ko-KR" altLang="en-US"/>
              </a:p>
            </p:txBody>
          </p:sp>
        </p:grpSp>
        <p:pic>
          <p:nvPicPr>
            <p:cNvPr id="51" name="Picture 5" descr="C:\Users\a00291\Desktop\1380272216_1195623.jpg"/>
            <p:cNvPicPr>
              <a:picLocks noChangeArrowheads="1"/>
            </p:cNvPicPr>
            <p:nvPr/>
          </p:nvPicPr>
          <p:blipFill>
            <a:blip r:embed="rId13" cstate="screen"/>
            <a:srcRect/>
            <a:stretch>
              <a:fillRect/>
            </a:stretch>
          </p:blipFill>
          <p:spPr bwMode="auto">
            <a:xfrm>
              <a:off x="1314559" y="3902228"/>
              <a:ext cx="774000" cy="604800"/>
            </a:xfrm>
            <a:prstGeom prst="rect">
              <a:avLst/>
            </a:prstGeom>
            <a:noFill/>
          </p:spPr>
        </p:pic>
        <p:pic>
          <p:nvPicPr>
            <p:cNvPr id="69636" name="Picture 4" descr="D:\02. 업무\2014년\03. 회의자료\01. 고객불만제로화회의\raw 데이터\국가별 장치검사\미국\34.png"/>
            <p:cNvPicPr>
              <a:picLocks noChangeAspect="1" noChangeArrowheads="1"/>
            </p:cNvPicPr>
            <p:nvPr/>
          </p:nvPicPr>
          <p:blipFill>
            <a:blip r:embed="rId14" cstate="print"/>
            <a:srcRect t="13889"/>
            <a:stretch>
              <a:fillRect/>
            </a:stretch>
          </p:blipFill>
          <p:spPr bwMode="auto">
            <a:xfrm>
              <a:off x="6429388" y="3429000"/>
              <a:ext cx="2199942" cy="2500330"/>
            </a:xfrm>
            <a:prstGeom prst="rect">
              <a:avLst/>
            </a:prstGeom>
            <a:noFill/>
          </p:spPr>
        </p:pic>
        <p:pic>
          <p:nvPicPr>
            <p:cNvPr id="50" name="Picture 2" descr="C:\Users\a00291\Desktop\16903318_111.jpg"/>
            <p:cNvPicPr>
              <a:picLocks noChangeAspect="1" noChangeArrowheads="1"/>
            </p:cNvPicPr>
            <p:nvPr/>
          </p:nvPicPr>
          <p:blipFill>
            <a:blip r:embed="rId15" cstate="screen"/>
            <a:srcRect/>
            <a:stretch>
              <a:fillRect/>
            </a:stretch>
          </p:blipFill>
          <p:spPr bwMode="auto">
            <a:xfrm>
              <a:off x="4406776" y="3990262"/>
              <a:ext cx="198000" cy="34532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pic>
          <p:nvPicPr>
            <p:cNvPr id="53" name="Picture 2" descr="C:\Users\a00291\Desktop\16903318_111.jpg"/>
            <p:cNvPicPr>
              <a:picLocks noChangeArrowheads="1"/>
            </p:cNvPicPr>
            <p:nvPr/>
          </p:nvPicPr>
          <p:blipFill>
            <a:blip r:embed="rId16" cstate="screen"/>
            <a:srcRect/>
            <a:stretch>
              <a:fillRect/>
            </a:stretch>
          </p:blipFill>
          <p:spPr bwMode="auto">
            <a:xfrm>
              <a:off x="1357290" y="3912590"/>
              <a:ext cx="720000" cy="576000"/>
            </a:xfrm>
            <a:prstGeom prst="rect">
              <a:avLst/>
            </a:prstGeom>
            <a:ln>
              <a:noFill/>
            </a:ln>
            <a:effectLst/>
          </p:spPr>
        </p:pic>
      </p:grpSp>
      <p:grpSp>
        <p:nvGrpSpPr>
          <p:cNvPr id="11" name="그룹 37"/>
          <p:cNvGrpSpPr/>
          <p:nvPr/>
        </p:nvGrpSpPr>
        <p:grpSpPr>
          <a:xfrm>
            <a:off x="7786710" y="6417254"/>
            <a:ext cx="1213034" cy="369332"/>
            <a:chOff x="383284" y="4870823"/>
            <a:chExt cx="1213034" cy="369332"/>
          </a:xfrm>
        </p:grpSpPr>
        <p:sp>
          <p:nvSpPr>
            <p:cNvPr id="59" name="줄무늬가 있는 오른쪽 화살표 58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+mj-ea"/>
              </a:endParaRPr>
            </a:p>
          </p:txBody>
        </p:sp>
      </p:grpSp>
      <p:grpSp>
        <p:nvGrpSpPr>
          <p:cNvPr id="12" name="그룹 148"/>
          <p:cNvGrpSpPr/>
          <p:nvPr/>
        </p:nvGrpSpPr>
        <p:grpSpPr>
          <a:xfrm>
            <a:off x="206044" y="357166"/>
            <a:ext cx="5008075" cy="761104"/>
            <a:chOff x="206044" y="357166"/>
            <a:chExt cx="5008075" cy="761104"/>
          </a:xfrm>
        </p:grpSpPr>
        <p:sp>
          <p:nvSpPr>
            <p:cNvPr id="65" name="TextBox 64"/>
            <p:cNvSpPr txBox="1"/>
            <p:nvPr/>
          </p:nvSpPr>
          <p:spPr>
            <a:xfrm>
              <a:off x="285719" y="357166"/>
              <a:ext cx="4928400" cy="646986"/>
            </a:xfrm>
            <a:prstGeom prst="roundRect">
              <a:avLst>
                <a:gd name="adj" fmla="val 17816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lIns="72000" rIns="72000" rtlCol="0">
              <a:spAutoFit/>
            </a:bodyPr>
            <a:lstStyle/>
            <a:p>
              <a:r>
                <a:rPr lang="ko-KR" altLang="en-US" sz="16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         </a:t>
              </a:r>
              <a:r>
                <a:rPr lang="en-US" altLang="ko-KR" sz="1600" b="1" dirty="0" err="1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Cephalometric</a:t>
              </a:r>
              <a:r>
                <a:rPr lang="en-US" altLang="ko-KR" sz="16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Image Capture Procedure</a:t>
              </a:r>
            </a:p>
            <a:p>
              <a:r>
                <a:rPr lang="en-US" altLang="ko-KR" sz="16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         (In CARPUS Mode)</a:t>
              </a:r>
              <a:endParaRPr lang="en-US" altLang="ko-KR" sz="1600" b="1" dirty="0" smtClean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grpSp>
          <p:nvGrpSpPr>
            <p:cNvPr id="13" name="그룹 147"/>
            <p:cNvGrpSpPr/>
            <p:nvPr/>
          </p:nvGrpSpPr>
          <p:grpSpPr>
            <a:xfrm>
              <a:off x="206044" y="403890"/>
              <a:ext cx="785818" cy="714380"/>
              <a:chOff x="6572264" y="714356"/>
              <a:chExt cx="785818" cy="714380"/>
            </a:xfrm>
          </p:grpSpPr>
          <p:sp>
            <p:nvSpPr>
              <p:cNvPr id="67" name="모서리가 둥근 직사각형 66"/>
              <p:cNvSpPr/>
              <p:nvPr/>
            </p:nvSpPr>
            <p:spPr bwMode="auto">
              <a:xfrm>
                <a:off x="6732476" y="759790"/>
                <a:ext cx="500066" cy="500066"/>
              </a:xfrm>
              <a:prstGeom prst="roundRect">
                <a:avLst>
                  <a:gd name="adj" fmla="val 23600"/>
                </a:avLst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68" name="Picture 5" descr="D:\02. 업무\2014년\02. 전략과제\13. EM 동영상\작업파일\아이콘001.png"/>
              <p:cNvPicPr>
                <a:picLocks noChangeAspect="1" noChangeArrowheads="1"/>
              </p:cNvPicPr>
              <p:nvPr/>
            </p:nvPicPr>
            <p:blipFill>
              <a:blip r:embed="rId17" cstate="screen"/>
              <a:srcRect/>
              <a:stretch>
                <a:fillRect/>
              </a:stretch>
            </p:blipFill>
            <p:spPr bwMode="auto">
              <a:xfrm>
                <a:off x="6572264" y="714356"/>
                <a:ext cx="785818" cy="714380"/>
              </a:xfrm>
              <a:prstGeom prst="rect">
                <a:avLst/>
              </a:prstGeom>
              <a:noFill/>
            </p:spPr>
          </p:pic>
        </p:grpSp>
      </p:grpSp>
    </p:spTree>
    <p:extLst>
      <p:ext uri="{BB962C8B-B14F-4D97-AF65-F5344CB8AC3E}">
        <p14:creationId xmlns:p14="http://schemas.microsoft.com/office/powerpoint/2010/main" val="7308630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/>
          <p:cNvSpPr txBox="1"/>
          <p:nvPr/>
        </p:nvSpPr>
        <p:spPr>
          <a:xfrm>
            <a:off x="7339275" y="0"/>
            <a:ext cx="1804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CT Acquisition</a:t>
            </a:r>
            <a:endParaRPr lang="ko-KR" altLang="en-US" b="1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0" name="그룹 37"/>
          <p:cNvGrpSpPr/>
          <p:nvPr/>
        </p:nvGrpSpPr>
        <p:grpSpPr>
          <a:xfrm>
            <a:off x="7858148" y="6488692"/>
            <a:ext cx="1213034" cy="369332"/>
            <a:chOff x="383284" y="4870823"/>
            <a:chExt cx="1213034" cy="369332"/>
          </a:xfrm>
        </p:grpSpPr>
        <p:sp>
          <p:nvSpPr>
            <p:cNvPr id="41" name="줄무늬가 있는 오른쪽 화살표 40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</a:endParaRP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611188" y="304979"/>
            <a:ext cx="3715933" cy="423684"/>
          </a:xfrm>
          <a:prstGeom prst="roundRect">
            <a:avLst>
              <a:gd name="adj" fmla="val 35315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Execution of Capture Software (CT)</a:t>
            </a:r>
          </a:p>
        </p:txBody>
      </p:sp>
      <p:grpSp>
        <p:nvGrpSpPr>
          <p:cNvPr id="26" name="그룹 25"/>
          <p:cNvGrpSpPr/>
          <p:nvPr/>
        </p:nvGrpSpPr>
        <p:grpSpPr>
          <a:xfrm>
            <a:off x="4500562" y="2143116"/>
            <a:ext cx="4286280" cy="3010516"/>
            <a:chOff x="4500562" y="2143116"/>
            <a:chExt cx="4286280" cy="3010516"/>
          </a:xfrm>
        </p:grpSpPr>
        <p:pic>
          <p:nvPicPr>
            <p:cNvPr id="46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266502" y="2305870"/>
              <a:ext cx="3396414" cy="205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7" name="그림 46" descr="Monitor Frame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43504" y="2143116"/>
              <a:ext cx="3643338" cy="3010516"/>
            </a:xfrm>
            <a:prstGeom prst="rect">
              <a:avLst/>
            </a:prstGeom>
          </p:spPr>
        </p:pic>
        <p:sp>
          <p:nvSpPr>
            <p:cNvPr id="48" name="갈매기형 수장 47"/>
            <p:cNvSpPr/>
            <p:nvPr/>
          </p:nvSpPr>
          <p:spPr bwMode="auto">
            <a:xfrm>
              <a:off x="4500562" y="3286124"/>
              <a:ext cx="357190" cy="500066"/>
            </a:xfrm>
            <a:prstGeom prst="chevron">
              <a:avLst/>
            </a:prstGeom>
            <a:gradFill flip="none" rotWithShape="1">
              <a:gsLst>
                <a:gs pos="0">
                  <a:schemeClr val="tx1">
                    <a:tint val="66000"/>
                    <a:satMod val="160000"/>
                  </a:schemeClr>
                </a:gs>
                <a:gs pos="50000">
                  <a:schemeClr val="tx1">
                    <a:tint val="44500"/>
                    <a:satMod val="160000"/>
                  </a:schemeClr>
                </a:gs>
                <a:gs pos="100000">
                  <a:schemeClr val="tx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50" name="Picture 1"/>
          <p:cNvPicPr>
            <a:picLocks noChangeAspect="1" noChangeArrowheads="1"/>
          </p:cNvPicPr>
          <p:nvPr/>
        </p:nvPicPr>
        <p:blipFill>
          <a:blip r:embed="rId4" cstate="print"/>
          <a:srcRect r="7961"/>
          <a:stretch>
            <a:fillRect/>
          </a:stretch>
        </p:blipFill>
        <p:spPr bwMode="auto">
          <a:xfrm>
            <a:off x="785786" y="2285992"/>
            <a:ext cx="3357586" cy="20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" name="그림 50" descr="Monitor Fram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10" y="2143116"/>
            <a:ext cx="3643338" cy="3010516"/>
          </a:xfrm>
          <a:prstGeom prst="rect">
            <a:avLst/>
          </a:prstGeom>
        </p:spPr>
      </p:pic>
      <p:sp>
        <p:nvSpPr>
          <p:cNvPr id="52" name="타원 51"/>
          <p:cNvSpPr/>
          <p:nvPr/>
        </p:nvSpPr>
        <p:spPr bwMode="auto">
          <a:xfrm>
            <a:off x="1083344" y="2377308"/>
            <a:ext cx="500066" cy="500066"/>
          </a:xfrm>
          <a:prstGeom prst="ellipse">
            <a:avLst/>
          </a:prstGeom>
          <a:solidFill>
            <a:schemeClr val="accent6">
              <a:lumMod val="75000"/>
              <a:alpha val="40000"/>
            </a:schemeClr>
          </a:solidFill>
          <a:ln w="3175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ko-KR" altLang="en-US"/>
          </a:p>
        </p:txBody>
      </p:sp>
      <p:grpSp>
        <p:nvGrpSpPr>
          <p:cNvPr id="25" name="그룹 24"/>
          <p:cNvGrpSpPr/>
          <p:nvPr/>
        </p:nvGrpSpPr>
        <p:grpSpPr>
          <a:xfrm>
            <a:off x="1285852" y="1643050"/>
            <a:ext cx="3143272" cy="1612794"/>
            <a:chOff x="1285852" y="1643050"/>
            <a:chExt cx="3143272" cy="1612794"/>
          </a:xfrm>
        </p:grpSpPr>
        <p:cxnSp>
          <p:nvCxnSpPr>
            <p:cNvPr id="53" name="직선 연결선 52"/>
            <p:cNvCxnSpPr>
              <a:endCxn id="55" idx="2"/>
            </p:cNvCxnSpPr>
            <p:nvPr/>
          </p:nvCxnSpPr>
          <p:spPr>
            <a:xfrm flipV="1">
              <a:off x="1285852" y="2449447"/>
              <a:ext cx="1571636" cy="193735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5" name="Picture 2"/>
            <p:cNvPicPr preferRelativeResize="0">
              <a:picLocks noChangeAspect="1" noChangeArrowheads="1"/>
            </p:cNvPicPr>
            <p:nvPr/>
          </p:nvPicPr>
          <p:blipFill>
            <a:blip r:embed="rId5" cstate="print"/>
            <a:srcRect l="48172" t="24336" b="18857"/>
            <a:stretch>
              <a:fillRect/>
            </a:stretch>
          </p:blipFill>
          <p:spPr bwMode="auto">
            <a:xfrm>
              <a:off x="2857488" y="1643050"/>
              <a:ext cx="1571636" cy="1612794"/>
            </a:xfrm>
            <a:prstGeom prst="ellipse">
              <a:avLst/>
            </a:prstGeom>
            <a:ln w="19050" cap="rnd">
              <a:solidFill>
                <a:schemeClr val="accent6">
                  <a:lumMod val="75000"/>
                </a:schemeClr>
              </a:solidFill>
            </a:ln>
            <a:effectLst/>
          </p:spPr>
        </p:pic>
      </p:grpSp>
      <p:grpSp>
        <p:nvGrpSpPr>
          <p:cNvPr id="56" name="그룹 65"/>
          <p:cNvGrpSpPr/>
          <p:nvPr/>
        </p:nvGrpSpPr>
        <p:grpSpPr>
          <a:xfrm>
            <a:off x="3643306" y="2500306"/>
            <a:ext cx="849172" cy="822513"/>
            <a:chOff x="6275861" y="3143248"/>
            <a:chExt cx="975780" cy="942108"/>
          </a:xfrm>
        </p:grpSpPr>
        <p:grpSp>
          <p:nvGrpSpPr>
            <p:cNvPr id="57" name="그룹 33"/>
            <p:cNvGrpSpPr/>
            <p:nvPr/>
          </p:nvGrpSpPr>
          <p:grpSpPr>
            <a:xfrm>
              <a:off x="6275861" y="3143248"/>
              <a:ext cx="975780" cy="942108"/>
              <a:chOff x="2346771" y="2428868"/>
              <a:chExt cx="975780" cy="942108"/>
            </a:xfrm>
          </p:grpSpPr>
          <p:grpSp>
            <p:nvGrpSpPr>
              <p:cNvPr id="60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62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64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65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7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63" name="타원 62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61" name="TextBox 40"/>
              <p:cNvSpPr txBox="1"/>
              <p:nvPr/>
            </p:nvSpPr>
            <p:spPr>
              <a:xfrm>
                <a:off x="2346771" y="3001644"/>
                <a:ext cx="9757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58" name="TextBox 57"/>
            <p:cNvSpPr txBox="1"/>
            <p:nvPr/>
          </p:nvSpPr>
          <p:spPr>
            <a:xfrm>
              <a:off x="6484412" y="3340621"/>
              <a:ext cx="477447" cy="4230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①</a:t>
              </a:r>
              <a:endParaRPr lang="ko-KR" altLang="en-US" b="1" dirty="0"/>
            </a:p>
          </p:txBody>
        </p:sp>
      </p:grpSp>
      <p:sp>
        <p:nvSpPr>
          <p:cNvPr id="66" name="직사각형 65"/>
          <p:cNvSpPr/>
          <p:nvPr/>
        </p:nvSpPr>
        <p:spPr>
          <a:xfrm>
            <a:off x="857224" y="5791200"/>
            <a:ext cx="378602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Select the patient, and then click “DENTAL CT” and the capture software displays.</a:t>
            </a:r>
          </a:p>
        </p:txBody>
      </p:sp>
    </p:spTree>
    <p:extLst>
      <p:ext uri="{BB962C8B-B14F-4D97-AF65-F5344CB8AC3E}">
        <p14:creationId xmlns:p14="http://schemas.microsoft.com/office/powerpoint/2010/main" val="3882969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500"/>
                            </p:stCondLst>
                            <p:childTnLst>
                              <p:par>
                                <p:cTn id="4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0"/>
                            </p:stCondLst>
                            <p:childTnLst>
                              <p:par>
                                <p:cTn id="5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500"/>
                            </p:stCondLst>
                            <p:childTnLst>
                              <p:par>
                                <p:cTn id="5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66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611188" y="304979"/>
            <a:ext cx="4943241" cy="423684"/>
          </a:xfrm>
          <a:prstGeom prst="roundRect">
            <a:avLst>
              <a:gd name="adj" fmla="val 35315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Image Capture Procedure - Standard Mode (1/7)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339275" y="0"/>
            <a:ext cx="1804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CT Acquisition</a:t>
            </a:r>
            <a:endParaRPr lang="ko-KR" altLang="en-US" b="1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직사각형 36"/>
          <p:cNvSpPr/>
          <p:nvPr/>
        </p:nvSpPr>
        <p:spPr>
          <a:xfrm>
            <a:off x="847698" y="785794"/>
            <a:ext cx="57960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ko-KR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①  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Click the buttons in the following order. </a:t>
            </a:r>
          </a:p>
          <a:p>
            <a:pPr algn="just"/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     • CT FOV &gt; Position </a:t>
            </a:r>
            <a:r>
              <a:rPr lang="ko-KR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&gt; Select the Image Quality &gt; Metal Mode</a:t>
            </a:r>
          </a:p>
        </p:txBody>
      </p:sp>
      <p:sp>
        <p:nvSpPr>
          <p:cNvPr id="25" name="직사각형 24"/>
          <p:cNvSpPr/>
          <p:nvPr/>
        </p:nvSpPr>
        <p:spPr>
          <a:xfrm>
            <a:off x="847698" y="4648200"/>
            <a:ext cx="55102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② 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Click CONFIRM, then the device will turn to the patient positioning mode.</a:t>
            </a:r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071538" y="1223962"/>
            <a:ext cx="1310427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" name="그룹 3"/>
          <p:cNvGrpSpPr/>
          <p:nvPr/>
        </p:nvGrpSpPr>
        <p:grpSpPr>
          <a:xfrm>
            <a:off x="1071538" y="4963055"/>
            <a:ext cx="1834642" cy="1142984"/>
            <a:chOff x="1071538" y="4857760"/>
            <a:chExt cx="1834642" cy="1142984"/>
          </a:xfrm>
        </p:grpSpPr>
        <p:pic>
          <p:nvPicPr>
            <p:cNvPr id="40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71538" y="4857760"/>
              <a:ext cx="1834642" cy="66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42" name="그룹 33"/>
            <p:cNvGrpSpPr/>
            <p:nvPr/>
          </p:nvGrpSpPr>
          <p:grpSpPr>
            <a:xfrm>
              <a:off x="1857354" y="5318114"/>
              <a:ext cx="779509" cy="682630"/>
              <a:chOff x="2397441" y="2428868"/>
              <a:chExt cx="913227" cy="1000132"/>
            </a:xfrm>
          </p:grpSpPr>
          <p:grpSp>
            <p:nvGrpSpPr>
              <p:cNvPr id="43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46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48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4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50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5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47" name="타원 46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45" name="TextBox 40"/>
              <p:cNvSpPr txBox="1"/>
              <p:nvPr/>
            </p:nvSpPr>
            <p:spPr>
              <a:xfrm>
                <a:off x="2397441" y="2978071"/>
                <a:ext cx="913227" cy="4509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sz="1400" dirty="0" smtClean="0">
                    <a:solidFill>
                      <a:srgbClr val="C00000"/>
                    </a:solidFill>
                    <a:latin typeface="Arial Black" pitchFamily="34" charset="0"/>
                    <a:cs typeface="Arial" pitchFamily="34" charset="0"/>
                  </a:rPr>
                  <a:t>Click</a:t>
                </a:r>
                <a:r>
                  <a:rPr lang="en-US" altLang="ko-KR" sz="1400" dirty="0" smtClean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!!</a:t>
                </a:r>
                <a:endParaRPr lang="ko-KR" altLang="en-US" sz="1400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3" name="그룹 2"/>
          <p:cNvGrpSpPr/>
          <p:nvPr/>
        </p:nvGrpSpPr>
        <p:grpSpPr>
          <a:xfrm>
            <a:off x="1714480" y="1295400"/>
            <a:ext cx="6643734" cy="3286148"/>
            <a:chOff x="1714480" y="1214422"/>
            <a:chExt cx="6643734" cy="3286148"/>
          </a:xfrm>
        </p:grpSpPr>
        <p:sp>
          <p:nvSpPr>
            <p:cNvPr id="90" name="직사각형 89"/>
            <p:cNvSpPr/>
            <p:nvPr/>
          </p:nvSpPr>
          <p:spPr bwMode="auto">
            <a:xfrm>
              <a:off x="3714744" y="4071942"/>
              <a:ext cx="4572032" cy="428628"/>
            </a:xfrm>
            <a:prstGeom prst="rect">
              <a:avLst/>
            </a:prstGeom>
            <a:solidFill>
              <a:schemeClr val="accent6">
                <a:lumMod val="75000"/>
                <a:alpha val="30000"/>
              </a:schemeClr>
            </a:solidFill>
            <a:ln w="3175">
              <a:noFill/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2" name="그룹 1"/>
            <p:cNvGrpSpPr/>
            <p:nvPr/>
          </p:nvGrpSpPr>
          <p:grpSpPr>
            <a:xfrm>
              <a:off x="1714480" y="1214422"/>
              <a:ext cx="6643734" cy="3223024"/>
              <a:chOff x="1714480" y="1214422"/>
              <a:chExt cx="6643734" cy="3223024"/>
            </a:xfrm>
          </p:grpSpPr>
          <p:cxnSp>
            <p:nvCxnSpPr>
              <p:cNvPr id="52" name="직선 연결선 51"/>
              <p:cNvCxnSpPr>
                <a:stCxn id="63" idx="1"/>
              </p:cNvCxnSpPr>
              <p:nvPr/>
            </p:nvCxnSpPr>
            <p:spPr>
              <a:xfrm rot="10800000" flipV="1">
                <a:off x="3143240" y="1500174"/>
                <a:ext cx="571504" cy="214314"/>
              </a:xfrm>
              <a:prstGeom prst="line">
                <a:avLst/>
              </a:prstGeom>
              <a:ln>
                <a:solidFill>
                  <a:schemeClr val="accent6">
                    <a:lumMod val="75000"/>
                    <a:alpha val="7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직선 연결선 59"/>
              <p:cNvCxnSpPr/>
              <p:nvPr/>
            </p:nvCxnSpPr>
            <p:spPr>
              <a:xfrm>
                <a:off x="1714480" y="1714488"/>
                <a:ext cx="1428760" cy="1588"/>
              </a:xfrm>
              <a:prstGeom prst="line">
                <a:avLst/>
              </a:prstGeom>
              <a:ln>
                <a:solidFill>
                  <a:schemeClr val="accent6">
                    <a:lumMod val="75000"/>
                    <a:alpha val="70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직사각형 62"/>
              <p:cNvSpPr/>
              <p:nvPr/>
            </p:nvSpPr>
            <p:spPr bwMode="auto">
              <a:xfrm>
                <a:off x="3714744" y="1214422"/>
                <a:ext cx="4572032" cy="571504"/>
              </a:xfrm>
              <a:prstGeom prst="rect">
                <a:avLst/>
              </a:prstGeom>
              <a:solidFill>
                <a:schemeClr val="accent6">
                  <a:lumMod val="75000"/>
                  <a:alpha val="30000"/>
                </a:schemeClr>
              </a:solidFill>
              <a:ln w="3175">
                <a:noFill/>
                <a:miter lim="800000"/>
                <a:headEnd/>
                <a:tailEnd/>
              </a:ln>
              <a:effectLst/>
            </p:spPr>
            <p:txBody>
              <a:bodyPr wrap="none" rtlCol="0" anchor="ctr"/>
              <a:lstStyle/>
              <a:p>
                <a:pPr algn="ctr"/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4" name="직사각형 63"/>
              <p:cNvSpPr/>
              <p:nvPr/>
            </p:nvSpPr>
            <p:spPr>
              <a:xfrm>
                <a:off x="3786182" y="1285860"/>
                <a:ext cx="4572032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altLang="ko-KR" sz="9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Select the size of the CT FOV(Field of View).</a:t>
                </a:r>
              </a:p>
              <a:p>
                <a:pPr algn="just"/>
                <a:r>
                  <a:rPr lang="en-US" altLang="ko-KR" sz="9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- The FOV size is determined by the CT sensor attached on the device.</a:t>
                </a:r>
              </a:p>
            </p:txBody>
          </p:sp>
          <p:cxnSp>
            <p:nvCxnSpPr>
              <p:cNvPr id="75" name="직선 연결선 74"/>
              <p:cNvCxnSpPr/>
              <p:nvPr/>
            </p:nvCxnSpPr>
            <p:spPr>
              <a:xfrm>
                <a:off x="1714480" y="2357430"/>
                <a:ext cx="2000264" cy="1588"/>
              </a:xfrm>
              <a:prstGeom prst="line">
                <a:avLst/>
              </a:prstGeom>
              <a:ln>
                <a:solidFill>
                  <a:schemeClr val="accent6">
                    <a:lumMod val="75000"/>
                    <a:alpha val="70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7" name="직사각형 76"/>
              <p:cNvSpPr/>
              <p:nvPr/>
            </p:nvSpPr>
            <p:spPr bwMode="auto">
              <a:xfrm>
                <a:off x="3714744" y="1819264"/>
                <a:ext cx="4572032" cy="857256"/>
              </a:xfrm>
              <a:prstGeom prst="rect">
                <a:avLst/>
              </a:prstGeom>
              <a:solidFill>
                <a:schemeClr val="accent6">
                  <a:lumMod val="75000"/>
                  <a:alpha val="30000"/>
                </a:schemeClr>
              </a:solidFill>
              <a:ln w="3175">
                <a:noFill/>
                <a:miter lim="800000"/>
                <a:headEnd/>
                <a:tailEnd/>
              </a:ln>
              <a:effectLst/>
            </p:spPr>
            <p:txBody>
              <a:bodyPr wrap="none" rtlCol="0" anchor="ctr"/>
              <a:lstStyle/>
              <a:p>
                <a:pPr algn="ctr"/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8" name="직사각형 77"/>
              <p:cNvSpPr/>
              <p:nvPr/>
            </p:nvSpPr>
            <p:spPr>
              <a:xfrm>
                <a:off x="3786182" y="1852602"/>
                <a:ext cx="4000528" cy="7848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altLang="ko-KR" sz="9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Select the ROI to be captured under VERTICAL POSITION:</a:t>
                </a:r>
              </a:p>
              <a:p>
                <a:pPr algn="just"/>
                <a:r>
                  <a:rPr lang="en-US" altLang="ko-KR" sz="9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- </a:t>
                </a:r>
                <a:r>
                  <a:rPr lang="en-US" altLang="ko-KR" sz="900" b="1" dirty="0" err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Mn</a:t>
                </a:r>
                <a:r>
                  <a:rPr lang="en-US" altLang="ko-KR" sz="9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(Mandible)</a:t>
                </a:r>
              </a:p>
              <a:p>
                <a:pPr algn="just"/>
                <a:r>
                  <a:rPr lang="en-US" altLang="ko-KR" sz="9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- </a:t>
                </a:r>
                <a:r>
                  <a:rPr lang="en-US" altLang="ko-KR" sz="900" b="1" dirty="0" err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Mx</a:t>
                </a:r>
                <a:r>
                  <a:rPr lang="en-US" altLang="ko-KR" sz="9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(Maxillary)</a:t>
                </a:r>
              </a:p>
              <a:p>
                <a:pPr algn="just"/>
                <a:r>
                  <a:rPr lang="en-US" altLang="ko-KR" sz="9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- </a:t>
                </a:r>
                <a:r>
                  <a:rPr lang="en-US" altLang="ko-KR" sz="900" b="1" dirty="0" err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Occl</a:t>
                </a:r>
                <a:r>
                  <a:rPr lang="en-US" altLang="ko-KR" sz="9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(</a:t>
                </a:r>
                <a:r>
                  <a:rPr lang="en-US" altLang="ko-KR" sz="900" b="1" dirty="0" err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Occlusal</a:t>
                </a:r>
                <a:r>
                  <a:rPr lang="en-US" altLang="ko-KR" sz="9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)</a:t>
                </a:r>
              </a:p>
              <a:p>
                <a:pPr algn="just"/>
                <a:r>
                  <a:rPr lang="en-US" altLang="ko-KR" sz="9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- TMJ(</a:t>
                </a:r>
                <a:r>
                  <a:rPr lang="en-US" altLang="ko-KR" sz="900" b="1" dirty="0" err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Temporomandibular</a:t>
                </a:r>
                <a:r>
                  <a:rPr lang="en-US" altLang="ko-KR" sz="9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Joint)</a:t>
                </a:r>
              </a:p>
            </p:txBody>
          </p:sp>
          <p:cxnSp>
            <p:nvCxnSpPr>
              <p:cNvPr id="80" name="직선 연결선 79"/>
              <p:cNvCxnSpPr/>
              <p:nvPr/>
            </p:nvCxnSpPr>
            <p:spPr>
              <a:xfrm>
                <a:off x="1714480" y="3000372"/>
                <a:ext cx="2000264" cy="1588"/>
              </a:xfrm>
              <a:prstGeom prst="line">
                <a:avLst/>
              </a:prstGeom>
              <a:ln>
                <a:solidFill>
                  <a:schemeClr val="accent6">
                    <a:lumMod val="75000"/>
                    <a:alpha val="70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1" name="직사각형 80"/>
              <p:cNvSpPr/>
              <p:nvPr/>
            </p:nvSpPr>
            <p:spPr bwMode="auto">
              <a:xfrm>
                <a:off x="3714744" y="2714620"/>
                <a:ext cx="4572032" cy="461966"/>
              </a:xfrm>
              <a:prstGeom prst="rect">
                <a:avLst/>
              </a:prstGeom>
              <a:solidFill>
                <a:schemeClr val="accent6">
                  <a:lumMod val="75000"/>
                  <a:alpha val="30000"/>
                </a:schemeClr>
              </a:solidFill>
              <a:ln w="3175">
                <a:noFill/>
                <a:miter lim="800000"/>
                <a:headEnd/>
                <a:tailEnd/>
              </a:ln>
              <a:effectLst/>
            </p:spPr>
            <p:txBody>
              <a:bodyPr wrap="none" rtlCol="0" anchor="ctr"/>
              <a:lstStyle/>
              <a:p>
                <a:pPr algn="ctr"/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2" name="직사각형 81"/>
              <p:cNvSpPr/>
              <p:nvPr/>
            </p:nvSpPr>
            <p:spPr>
              <a:xfrm>
                <a:off x="3786182" y="2760937"/>
                <a:ext cx="4000528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altLang="ko-KR" sz="9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Select the ROI to be captured under HORIZONTAL POSITION. </a:t>
                </a:r>
              </a:p>
              <a:p>
                <a:pPr algn="just"/>
                <a:r>
                  <a:rPr lang="en-US" altLang="ko-KR" sz="9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- Right, Center, Left</a:t>
                </a:r>
              </a:p>
            </p:txBody>
          </p:sp>
          <p:cxnSp>
            <p:nvCxnSpPr>
              <p:cNvPr id="83" name="직선 연결선 82"/>
              <p:cNvCxnSpPr/>
              <p:nvPr/>
            </p:nvCxnSpPr>
            <p:spPr>
              <a:xfrm>
                <a:off x="1714480" y="3390900"/>
                <a:ext cx="2000264" cy="1588"/>
              </a:xfrm>
              <a:prstGeom prst="line">
                <a:avLst/>
              </a:prstGeom>
              <a:ln>
                <a:solidFill>
                  <a:schemeClr val="accent6">
                    <a:lumMod val="75000"/>
                    <a:alpha val="70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4" name="직사각형 83"/>
              <p:cNvSpPr/>
              <p:nvPr/>
            </p:nvSpPr>
            <p:spPr bwMode="auto">
              <a:xfrm>
                <a:off x="3714744" y="3219449"/>
                <a:ext cx="4572032" cy="357190"/>
              </a:xfrm>
              <a:prstGeom prst="rect">
                <a:avLst/>
              </a:prstGeom>
              <a:solidFill>
                <a:schemeClr val="accent6">
                  <a:lumMod val="75000"/>
                  <a:alpha val="30000"/>
                </a:schemeClr>
              </a:solidFill>
              <a:ln w="3175">
                <a:noFill/>
                <a:miter lim="800000"/>
                <a:headEnd/>
                <a:tailEnd/>
              </a:ln>
              <a:effectLst/>
            </p:spPr>
            <p:txBody>
              <a:bodyPr wrap="none" rtlCol="0" anchor="ctr"/>
              <a:lstStyle/>
              <a:p>
                <a:pPr algn="ctr"/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5" name="직사각형 84"/>
              <p:cNvSpPr/>
              <p:nvPr/>
            </p:nvSpPr>
            <p:spPr>
              <a:xfrm>
                <a:off x="3786182" y="3281362"/>
                <a:ext cx="4214842" cy="2308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altLang="ko-KR" sz="9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5.9 second scan time.</a:t>
                </a:r>
              </a:p>
            </p:txBody>
          </p:sp>
          <p:cxnSp>
            <p:nvCxnSpPr>
              <p:cNvPr id="86" name="직선 연결선 85"/>
              <p:cNvCxnSpPr/>
              <p:nvPr/>
            </p:nvCxnSpPr>
            <p:spPr>
              <a:xfrm>
                <a:off x="1714480" y="3814765"/>
                <a:ext cx="2000264" cy="1588"/>
              </a:xfrm>
              <a:prstGeom prst="line">
                <a:avLst/>
              </a:prstGeom>
              <a:ln>
                <a:solidFill>
                  <a:schemeClr val="accent6">
                    <a:lumMod val="75000"/>
                    <a:alpha val="70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7" name="직사각형 86"/>
              <p:cNvSpPr/>
              <p:nvPr/>
            </p:nvSpPr>
            <p:spPr bwMode="auto">
              <a:xfrm>
                <a:off x="3714744" y="3643314"/>
                <a:ext cx="4572032" cy="357190"/>
              </a:xfrm>
              <a:prstGeom prst="rect">
                <a:avLst/>
              </a:prstGeom>
              <a:solidFill>
                <a:schemeClr val="accent6">
                  <a:lumMod val="75000"/>
                  <a:alpha val="30000"/>
                </a:schemeClr>
              </a:solidFill>
              <a:ln w="3175">
                <a:noFill/>
                <a:miter lim="800000"/>
                <a:headEnd/>
                <a:tailEnd/>
              </a:ln>
              <a:effectLst/>
            </p:spPr>
            <p:txBody>
              <a:bodyPr wrap="none" rtlCol="0" anchor="ctr"/>
              <a:lstStyle/>
              <a:p>
                <a:pPr algn="ctr"/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8" name="직사각형 87"/>
              <p:cNvSpPr/>
              <p:nvPr/>
            </p:nvSpPr>
            <p:spPr>
              <a:xfrm>
                <a:off x="3786182" y="3705227"/>
                <a:ext cx="4000528" cy="2308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altLang="ko-KR" sz="9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Select either Standard or Application mode for </a:t>
                </a:r>
                <a:r>
                  <a:rPr lang="en-US" altLang="ko-KR" sz="900" b="1" dirty="0" err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voxel</a:t>
                </a:r>
                <a:r>
                  <a:rPr lang="en-US" altLang="ko-KR" sz="9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resolution.</a:t>
                </a:r>
              </a:p>
            </p:txBody>
          </p:sp>
          <p:cxnSp>
            <p:nvCxnSpPr>
              <p:cNvPr id="89" name="직선 연결선 88"/>
              <p:cNvCxnSpPr/>
              <p:nvPr/>
            </p:nvCxnSpPr>
            <p:spPr>
              <a:xfrm>
                <a:off x="1714480" y="4243393"/>
                <a:ext cx="2000264" cy="1588"/>
              </a:xfrm>
              <a:prstGeom prst="line">
                <a:avLst/>
              </a:prstGeom>
              <a:ln>
                <a:solidFill>
                  <a:schemeClr val="accent6">
                    <a:lumMod val="75000"/>
                    <a:alpha val="70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" name="직사각형 90"/>
              <p:cNvSpPr/>
              <p:nvPr/>
            </p:nvSpPr>
            <p:spPr>
              <a:xfrm>
                <a:off x="3786182" y="4068114"/>
                <a:ext cx="4429156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9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Metal Artifact Reduction reduces appearance of scatter due to metal reflection.</a:t>
                </a:r>
              </a:p>
            </p:txBody>
          </p:sp>
        </p:grpSp>
      </p:grpSp>
      <p:grpSp>
        <p:nvGrpSpPr>
          <p:cNvPr id="38" name="그룹 37"/>
          <p:cNvGrpSpPr/>
          <p:nvPr/>
        </p:nvGrpSpPr>
        <p:grpSpPr>
          <a:xfrm>
            <a:off x="7858148" y="6488692"/>
            <a:ext cx="1213034" cy="369332"/>
            <a:chOff x="383284" y="4870823"/>
            <a:chExt cx="1213034" cy="369332"/>
          </a:xfrm>
        </p:grpSpPr>
        <p:sp>
          <p:nvSpPr>
            <p:cNvPr id="39" name="줄무늬가 있는 오른쪽 화살표 38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2969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50"/>
                            </p:stCondLst>
                            <p:childTnLst>
                              <p:par>
                                <p:cTn id="3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750"/>
                            </p:stCondLst>
                            <p:childTnLst>
                              <p:par>
                                <p:cTn id="3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75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750"/>
                            </p:stCondLst>
                            <p:childTnLst>
                              <p:par>
                                <p:cTn id="4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750"/>
                            </p:stCondLst>
                            <p:childTnLst>
                              <p:par>
                                <p:cTn id="4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25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611188" y="304979"/>
            <a:ext cx="4873645" cy="423684"/>
          </a:xfrm>
          <a:prstGeom prst="roundRect">
            <a:avLst>
              <a:gd name="adj" fmla="val 35315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ea typeface="HY헤드라인M" pitchFamily="18" charset="-127"/>
                <a:cs typeface="Arial" pitchFamily="34" charset="0"/>
              </a:rPr>
              <a:t>Image Capture Procedure - Standard Mode (2/7)</a:t>
            </a:r>
            <a:endParaRPr lang="en-US" altLang="ko-KR" sz="16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339275" y="0"/>
            <a:ext cx="1804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CT Acquisition</a:t>
            </a:r>
            <a:endParaRPr lang="ko-KR" altLang="en-US" b="1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971599" y="894912"/>
            <a:ext cx="6024601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③ When the device stops moving, put the Normal Bite Block on the Chinrest.  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971599" y="2622104"/>
            <a:ext cx="522548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④ </a:t>
            </a:r>
            <a:r>
              <a:rPr lang="en-US" altLang="ko-KR" sz="1000" dirty="0" smtClean="0">
                <a:latin typeface="Arial" pitchFamily="34" charset="0"/>
                <a:cs typeface="Arial" pitchFamily="34" charset="0"/>
              </a:rPr>
              <a:t>For safety, the patient (especially child or pregnant woman) should wear the lead apron</a:t>
            </a:r>
            <a:endParaRPr lang="en-US" altLang="ko-KR" sz="10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971599" y="4166447"/>
            <a:ext cx="77152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⑤ 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en-US" altLang="ko-KR" sz="1000" dirty="0" smtClean="0">
                <a:latin typeface="Arial" pitchFamily="34" charset="0"/>
                <a:cs typeface="Arial" pitchFamily="34" charset="0"/>
              </a:rPr>
              <a:t>atient should take off all jewelry and metallic objects such as hair pins, spectacles, dentures and orthodontic appliances</a:t>
            </a:r>
          </a:p>
          <a:p>
            <a:r>
              <a:rPr lang="en-US" altLang="ko-KR" sz="1000" dirty="0" smtClean="0">
                <a:latin typeface="Arial" pitchFamily="34" charset="0"/>
                <a:cs typeface="Arial" pitchFamily="34" charset="0"/>
              </a:rPr>
              <a:t>    and place them on the accessory rack</a:t>
            </a:r>
            <a:endParaRPr lang="en-US" altLang="ko-KR" sz="10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1522455" y="2842971"/>
            <a:ext cx="4788442" cy="1378118"/>
            <a:chOff x="1522455" y="2842971"/>
            <a:chExt cx="4788442" cy="1378118"/>
          </a:xfrm>
        </p:grpSpPr>
        <p:pic>
          <p:nvPicPr>
            <p:cNvPr id="12" name="그림 11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-7417"/>
            <a:stretch/>
          </p:blipFill>
          <p:spPr>
            <a:xfrm>
              <a:off x="3839747" y="2842971"/>
              <a:ext cx="817794" cy="1378118"/>
            </a:xfrm>
            <a:prstGeom prst="rect">
              <a:avLst/>
            </a:prstGeom>
          </p:spPr>
        </p:pic>
        <p:pic>
          <p:nvPicPr>
            <p:cNvPr id="13" name="그림 12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22455" y="2899391"/>
              <a:ext cx="1347742" cy="1249689"/>
            </a:xfrm>
            <a:prstGeom prst="rect">
              <a:avLst/>
            </a:prstGeom>
          </p:spPr>
        </p:pic>
        <p:sp>
          <p:nvSpPr>
            <p:cNvPr id="14" name="갈매기형 수장 13"/>
            <p:cNvSpPr/>
            <p:nvPr/>
          </p:nvSpPr>
          <p:spPr bwMode="auto">
            <a:xfrm>
              <a:off x="3186313" y="3441024"/>
              <a:ext cx="214314" cy="285752"/>
            </a:xfrm>
            <a:prstGeom prst="chevron">
              <a:avLst/>
            </a:prstGeom>
            <a:gradFill flip="none" rotWithShape="1">
              <a:gsLst>
                <a:gs pos="0">
                  <a:schemeClr val="tx1">
                    <a:tint val="66000"/>
                    <a:satMod val="160000"/>
                  </a:schemeClr>
                </a:gs>
                <a:gs pos="50000">
                  <a:schemeClr val="tx1">
                    <a:tint val="44500"/>
                    <a:satMod val="160000"/>
                  </a:schemeClr>
                </a:gs>
                <a:gs pos="100000">
                  <a:schemeClr val="tx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5" name="직선 연결선 14"/>
            <p:cNvCxnSpPr/>
            <p:nvPr/>
          </p:nvCxnSpPr>
          <p:spPr>
            <a:xfrm flipV="1">
              <a:off x="4331048" y="3140968"/>
              <a:ext cx="240952" cy="206955"/>
            </a:xfrm>
            <a:prstGeom prst="line">
              <a:avLst/>
            </a:prstGeom>
            <a:ln>
              <a:solidFill>
                <a:schemeClr val="accent6">
                  <a:lumMod val="75000"/>
                  <a:alpha val="70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5134869" y="2999345"/>
              <a:ext cx="117602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Lead Apron</a:t>
              </a:r>
            </a:p>
          </p:txBody>
        </p:sp>
        <p:cxnSp>
          <p:nvCxnSpPr>
            <p:cNvPr id="17" name="직선 연결선 16"/>
            <p:cNvCxnSpPr/>
            <p:nvPr/>
          </p:nvCxnSpPr>
          <p:spPr>
            <a:xfrm flipV="1">
              <a:off x="4572000" y="3146979"/>
              <a:ext cx="576000" cy="2"/>
            </a:xfrm>
            <a:prstGeom prst="line">
              <a:avLst/>
            </a:prstGeom>
            <a:ln>
              <a:solidFill>
                <a:schemeClr val="accent6">
                  <a:lumMod val="75000"/>
                  <a:alpha val="7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그룹 5"/>
          <p:cNvGrpSpPr/>
          <p:nvPr/>
        </p:nvGrpSpPr>
        <p:grpSpPr>
          <a:xfrm>
            <a:off x="1333406" y="4566379"/>
            <a:ext cx="4030682" cy="1451323"/>
            <a:chOff x="1333406" y="4566379"/>
            <a:chExt cx="4030682" cy="1451323"/>
          </a:xfrm>
        </p:grpSpPr>
        <p:pic>
          <p:nvPicPr>
            <p:cNvPr id="18" name="그림 17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3406" y="4567997"/>
              <a:ext cx="1651940" cy="1449705"/>
            </a:xfrm>
            <a:prstGeom prst="rect">
              <a:avLst/>
            </a:prstGeom>
          </p:spPr>
        </p:pic>
        <p:sp>
          <p:nvSpPr>
            <p:cNvPr id="19" name="갈매기형 수장 18"/>
            <p:cNvSpPr/>
            <p:nvPr/>
          </p:nvSpPr>
          <p:spPr bwMode="auto">
            <a:xfrm>
              <a:off x="3167920" y="5226893"/>
              <a:ext cx="214314" cy="285752"/>
            </a:xfrm>
            <a:prstGeom prst="chevron">
              <a:avLst/>
            </a:prstGeom>
            <a:gradFill flip="none" rotWithShape="1">
              <a:gsLst>
                <a:gs pos="0">
                  <a:schemeClr val="tx1">
                    <a:tint val="66000"/>
                    <a:satMod val="160000"/>
                  </a:schemeClr>
                </a:gs>
                <a:gs pos="50000">
                  <a:schemeClr val="tx1">
                    <a:tint val="44500"/>
                    <a:satMod val="160000"/>
                  </a:schemeClr>
                </a:gs>
                <a:gs pos="100000">
                  <a:schemeClr val="tx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0" name="그림 19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7962" y="4566379"/>
              <a:ext cx="1596126" cy="1446294"/>
            </a:xfrm>
            <a:prstGeom prst="rect">
              <a:avLst/>
            </a:prstGeom>
          </p:spPr>
        </p:pic>
      </p:grpSp>
      <p:grpSp>
        <p:nvGrpSpPr>
          <p:cNvPr id="2" name="그룹 1"/>
          <p:cNvGrpSpPr/>
          <p:nvPr/>
        </p:nvGrpSpPr>
        <p:grpSpPr>
          <a:xfrm>
            <a:off x="1311253" y="1143037"/>
            <a:ext cx="3163409" cy="1493875"/>
            <a:chOff x="1311253" y="1143037"/>
            <a:chExt cx="3163409" cy="1493875"/>
          </a:xfrm>
        </p:grpSpPr>
        <p:pic>
          <p:nvPicPr>
            <p:cNvPr id="25" name="Picture 2" descr="E:\V Back up\manual\Product Image\PaX-i3D Green\PaX-i3D Green\컨텐츠\Bite standard.pn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3930" y="1143037"/>
              <a:ext cx="1540732" cy="1296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7" name="직선 연결선 26"/>
            <p:cNvCxnSpPr/>
            <p:nvPr/>
          </p:nvCxnSpPr>
          <p:spPr>
            <a:xfrm flipH="1">
              <a:off x="2437620" y="1878940"/>
              <a:ext cx="1224000" cy="0"/>
            </a:xfrm>
            <a:prstGeom prst="line">
              <a:avLst/>
            </a:prstGeom>
            <a:ln>
              <a:solidFill>
                <a:schemeClr val="accent6">
                  <a:lumMod val="75000"/>
                  <a:alpha val="70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1311253" y="2329135"/>
              <a:ext cx="18482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Bite Block : Normal</a:t>
              </a:r>
            </a:p>
          </p:txBody>
        </p:sp>
        <p:grpSp>
          <p:nvGrpSpPr>
            <p:cNvPr id="31" name="그룹 30"/>
            <p:cNvGrpSpPr/>
            <p:nvPr/>
          </p:nvGrpSpPr>
          <p:grpSpPr>
            <a:xfrm>
              <a:off x="1391281" y="1250640"/>
              <a:ext cx="1051161" cy="1077345"/>
              <a:chOff x="1333406" y="1114794"/>
              <a:chExt cx="1051161" cy="1077345"/>
            </a:xfrm>
          </p:grpSpPr>
          <p:sp>
            <p:nvSpPr>
              <p:cNvPr id="32" name="모서리가 둥근 직사각형 31"/>
              <p:cNvSpPr/>
              <p:nvPr/>
            </p:nvSpPr>
            <p:spPr bwMode="auto">
              <a:xfrm>
                <a:off x="1333406" y="1140978"/>
                <a:ext cx="1051161" cy="1051161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chemeClr val="accent6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rtlCol="0" anchor="ctr"/>
              <a:lstStyle/>
              <a:p>
                <a:pPr algn="ctr"/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33" name="Picture 2" descr="D:\00. 기술지원팀 140901\Product Image\Latest\PaX-i3D Green\컨텐츠 작업\Green Standard bite.png"/>
              <p:cNvPicPr>
                <a:picLocks noChangeAspect="1" noChangeArrowheads="1"/>
              </p:cNvPicPr>
              <p:nvPr/>
            </p:nvPicPr>
            <p:blipFill>
              <a:blip r:embed="rId7" cstate="screen"/>
              <a:srcRect/>
              <a:stretch>
                <a:fillRect/>
              </a:stretch>
            </p:blipFill>
            <p:spPr bwMode="auto">
              <a:xfrm>
                <a:off x="1572419" y="1114794"/>
                <a:ext cx="594275" cy="1018062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37" name="그룹 37"/>
          <p:cNvGrpSpPr/>
          <p:nvPr/>
        </p:nvGrpSpPr>
        <p:grpSpPr>
          <a:xfrm>
            <a:off x="7858148" y="6488692"/>
            <a:ext cx="1213034" cy="369332"/>
            <a:chOff x="383284" y="4870823"/>
            <a:chExt cx="1213034" cy="369332"/>
          </a:xfrm>
        </p:grpSpPr>
        <p:sp>
          <p:nvSpPr>
            <p:cNvPr id="38" name="줄무늬가 있는 오른쪽 화살표 37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500"/>
                            </p:stCondLst>
                            <p:childTnLst>
                              <p:par>
                                <p:cTn id="3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500"/>
                            </p:stCondLst>
                            <p:childTnLst>
                              <p:par>
                                <p:cTn id="3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0"/>
                            </p:stCondLst>
                            <p:childTnLst>
                              <p:par>
                                <p:cTn id="4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500"/>
                            </p:stCondLst>
                            <p:childTnLst>
                              <p:par>
                                <p:cTn id="4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1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611188" y="304979"/>
            <a:ext cx="4943241" cy="423684"/>
          </a:xfrm>
          <a:prstGeom prst="roundRect">
            <a:avLst>
              <a:gd name="adj" fmla="val 35315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Image Capture Procedure - Standard Mode (3/7)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339275" y="0"/>
            <a:ext cx="1804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CT Acquisition</a:t>
            </a:r>
            <a:endParaRPr lang="ko-KR" altLang="en-US" b="1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971599" y="932527"/>
            <a:ext cx="731517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⑥ 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Put the hygiene cover on the bite stick</a:t>
            </a:r>
            <a:endParaRPr lang="en-US" altLang="ko-KR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직사각형 41"/>
          <p:cNvSpPr/>
          <p:nvPr/>
        </p:nvSpPr>
        <p:spPr>
          <a:xfrm>
            <a:off x="971600" y="3071810"/>
            <a:ext cx="731517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000" dirty="0" smtClean="0">
                <a:latin typeface="Arial" pitchFamily="34" charset="0"/>
                <a:cs typeface="Arial" pitchFamily="34" charset="0"/>
              </a:rPr>
              <a:t>⑧ 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Bring the patient to the device</a:t>
            </a:r>
            <a:r>
              <a:rPr lang="en-US" altLang="ko-KR" sz="1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altLang="ko-KR" sz="10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en-US" altLang="ko-KR" sz="10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en-US" altLang="ko-KR" sz="1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971600" y="1500174"/>
            <a:ext cx="731517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⑦ </a:t>
            </a:r>
            <a:r>
              <a:rPr lang="en-US" altLang="ko-KR" sz="1000" dirty="0" smtClean="0">
                <a:latin typeface="Arial" pitchFamily="34" charset="0"/>
                <a:cs typeface="Arial" pitchFamily="34" charset="0"/>
              </a:rPr>
              <a:t>Loosen the temple supports by turning the Temple Support Wheel. 	</a:t>
            </a:r>
          </a:p>
        </p:txBody>
      </p:sp>
      <p:grpSp>
        <p:nvGrpSpPr>
          <p:cNvPr id="3" name="그룹 2"/>
          <p:cNvGrpSpPr/>
          <p:nvPr/>
        </p:nvGrpSpPr>
        <p:grpSpPr>
          <a:xfrm>
            <a:off x="1399082" y="2000240"/>
            <a:ext cx="1586588" cy="957876"/>
            <a:chOff x="1399082" y="2000240"/>
            <a:chExt cx="1586588" cy="957876"/>
          </a:xfrm>
        </p:grpSpPr>
        <p:sp>
          <p:nvSpPr>
            <p:cNvPr id="33" name="TextBox 32"/>
            <p:cNvSpPr txBox="1"/>
            <p:nvPr/>
          </p:nvSpPr>
          <p:spPr>
            <a:xfrm>
              <a:off x="1399082" y="2496451"/>
              <a:ext cx="15865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b="1" dirty="0" smtClean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Temple Support</a:t>
              </a:r>
            </a:p>
            <a:p>
              <a:r>
                <a:rPr lang="en-US" altLang="ko-KR" sz="1200" b="1" dirty="0" smtClean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Adjustment Button</a:t>
              </a:r>
            </a:p>
          </p:txBody>
        </p:sp>
        <p:pic>
          <p:nvPicPr>
            <p:cNvPr id="34" name="Picture 2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1582871" y="2000240"/>
              <a:ext cx="886655" cy="4787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2" name="그룹 1"/>
          <p:cNvGrpSpPr/>
          <p:nvPr/>
        </p:nvGrpSpPr>
        <p:grpSpPr>
          <a:xfrm>
            <a:off x="5857304" y="1163359"/>
            <a:ext cx="2662098" cy="1512000"/>
            <a:chOff x="5857304" y="1163359"/>
            <a:chExt cx="2662098" cy="1512000"/>
          </a:xfrm>
        </p:grpSpPr>
        <p:sp>
          <p:nvSpPr>
            <p:cNvPr id="25" name="모서리가 둥근 직사각형 24"/>
            <p:cNvSpPr/>
            <p:nvPr/>
          </p:nvSpPr>
          <p:spPr bwMode="auto">
            <a:xfrm>
              <a:off x="5857304" y="1163359"/>
              <a:ext cx="1512000" cy="1512000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accent6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080225" y="1406711"/>
              <a:ext cx="143917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Hygiene Cover</a:t>
              </a:r>
            </a:p>
          </p:txBody>
        </p:sp>
        <p:pic>
          <p:nvPicPr>
            <p:cNvPr id="35" name="Picture 2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208"/>
            <a:stretch/>
          </p:blipFill>
          <p:spPr bwMode="auto">
            <a:xfrm>
              <a:off x="6195025" y="1257185"/>
              <a:ext cx="850917" cy="1289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" name="그룹 4"/>
          <p:cNvGrpSpPr/>
          <p:nvPr/>
        </p:nvGrpSpPr>
        <p:grpSpPr>
          <a:xfrm>
            <a:off x="1220352" y="3154376"/>
            <a:ext cx="6961399" cy="2917830"/>
            <a:chOff x="1220352" y="3154376"/>
            <a:chExt cx="6961399" cy="2917830"/>
          </a:xfrm>
        </p:grpSpPr>
        <p:grpSp>
          <p:nvGrpSpPr>
            <p:cNvPr id="4" name="그룹 3"/>
            <p:cNvGrpSpPr/>
            <p:nvPr/>
          </p:nvGrpSpPr>
          <p:grpSpPr>
            <a:xfrm>
              <a:off x="1220352" y="3786190"/>
              <a:ext cx="3711694" cy="1288058"/>
              <a:chOff x="1220352" y="3786190"/>
              <a:chExt cx="3711694" cy="1288058"/>
            </a:xfrm>
          </p:grpSpPr>
          <p:sp>
            <p:nvSpPr>
              <p:cNvPr id="6" name="직사각형 5"/>
              <p:cNvSpPr/>
              <p:nvPr/>
            </p:nvSpPr>
            <p:spPr>
              <a:xfrm>
                <a:off x="1354951" y="3981641"/>
                <a:ext cx="3483189" cy="10926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71450" indent="-1714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en-US" altLang="ko-KR" sz="1000" dirty="0" smtClean="0">
                    <a:latin typeface="Arial" pitchFamily="34" charset="0"/>
                    <a:cs typeface="Arial" pitchFamily="34" charset="0"/>
                  </a:rPr>
                  <a:t>Grab the handle tightly with two hands.</a:t>
                </a:r>
              </a:p>
              <a:p>
                <a:pPr marL="171450" indent="-1714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en-US" altLang="ko-KR" sz="1000" dirty="0" smtClean="0">
                    <a:latin typeface="Arial" pitchFamily="34" charset="0"/>
                    <a:cs typeface="Arial" pitchFamily="34" charset="0"/>
                  </a:rPr>
                  <a:t>Let the chest lean against the device.</a:t>
                </a:r>
              </a:p>
              <a:p>
                <a:pPr marL="171450" indent="-1714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en-US" altLang="ko-KR" sz="1000" dirty="0" smtClean="0">
                    <a:latin typeface="Arial" pitchFamily="34" charset="0"/>
                    <a:cs typeface="Arial" pitchFamily="34" charset="0"/>
                  </a:rPr>
                  <a:t>Move half a step forward.</a:t>
                </a:r>
              </a:p>
              <a:p>
                <a:pPr marL="171450" indent="-171450">
                  <a:buFont typeface="Wingdings" panose="05000000000000000000" pitchFamily="2" charset="2"/>
                  <a:buChar char="§"/>
                </a:pPr>
                <a:r>
                  <a:rPr lang="en-US" altLang="ko-KR" sz="1000" dirty="0" smtClean="0">
                    <a:latin typeface="Arial" pitchFamily="34" charset="0"/>
                    <a:cs typeface="Arial" pitchFamily="34" charset="0"/>
                  </a:rPr>
                  <a:t>Left and right shoulder should remain level and keep holding the position.</a:t>
                </a:r>
                <a:endParaRPr lang="en-US" altLang="ko-KR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5" name="직사각형 44"/>
              <p:cNvSpPr/>
              <p:nvPr/>
            </p:nvSpPr>
            <p:spPr>
              <a:xfrm>
                <a:off x="1220352" y="3786190"/>
                <a:ext cx="3711694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1000" dirty="0" smtClean="0">
                    <a:latin typeface="Arial" pitchFamily="34" charset="0"/>
                    <a:cs typeface="Arial" pitchFamily="34" charset="0"/>
                  </a:rPr>
                  <a:t>Allow the patient to be positioned by following the procedures:</a:t>
                </a:r>
              </a:p>
            </p:txBody>
          </p:sp>
        </p:grpSp>
        <p:pic>
          <p:nvPicPr>
            <p:cNvPr id="69634" name="Picture 2" descr="C:\Users\VT_GCS1\Desktop\그림파일들\제목 없음-800.png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6715140" y="3154376"/>
              <a:ext cx="1466611" cy="2917830"/>
            </a:xfrm>
            <a:prstGeom prst="rect">
              <a:avLst/>
            </a:prstGeom>
            <a:noFill/>
          </p:spPr>
        </p:pic>
        <p:grpSp>
          <p:nvGrpSpPr>
            <p:cNvPr id="29" name="그룹 39"/>
            <p:cNvGrpSpPr/>
            <p:nvPr/>
          </p:nvGrpSpPr>
          <p:grpSpPr>
            <a:xfrm>
              <a:off x="5959969" y="4130908"/>
              <a:ext cx="266528" cy="1557429"/>
              <a:chOff x="1012094" y="4440848"/>
              <a:chExt cx="233308" cy="1338685"/>
            </a:xfrm>
          </p:grpSpPr>
          <p:sp>
            <p:nvSpPr>
              <p:cNvPr id="30" name="줄무늬가 있는 오른쪽 화살표 29"/>
              <p:cNvSpPr/>
              <p:nvPr/>
            </p:nvSpPr>
            <p:spPr bwMode="auto">
              <a:xfrm rot="16200000">
                <a:off x="923485" y="4529457"/>
                <a:ext cx="388308" cy="211089"/>
              </a:xfrm>
              <a:prstGeom prst="stripedRightArrow">
                <a:avLst/>
              </a:prstGeom>
              <a:solidFill>
                <a:srgbClr val="C00000"/>
              </a:solidFill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rtlCol="0" anchor="ctr"/>
              <a:lstStyle/>
              <a:p>
                <a:pPr algn="ctr"/>
                <a:endParaRPr lang="ko-KR" altLang="en-US" sz="10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1" name="줄무늬가 있는 오른쪽 화살표 30"/>
              <p:cNvSpPr/>
              <p:nvPr/>
            </p:nvSpPr>
            <p:spPr bwMode="auto">
              <a:xfrm rot="5400000">
                <a:off x="945703" y="5479834"/>
                <a:ext cx="388309" cy="211089"/>
              </a:xfrm>
              <a:prstGeom prst="stripedRightArrow">
                <a:avLst/>
              </a:prstGeom>
              <a:solidFill>
                <a:srgbClr val="C00000"/>
              </a:solidFill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rtlCol="0" anchor="ctr"/>
              <a:lstStyle/>
              <a:p>
                <a:pPr algn="ctr"/>
                <a:endParaRPr lang="ko-KR" altLang="en-US" sz="1000">
                  <a:latin typeface="Arial" pitchFamily="34" charset="0"/>
                  <a:cs typeface="Arial" pitchFamily="34" charset="0"/>
                </a:endParaRPr>
              </a:p>
            </p:txBody>
          </p:sp>
        </p:grpSp>
        <p:pic>
          <p:nvPicPr>
            <p:cNvPr id="37" name="Picture 3" descr="D:\00. 기술지원팀 140901\Product Image\Latest\PaX-i3D Green\컨텐츠 작업\UpDown SW U.png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5166671" y="4060926"/>
              <a:ext cx="608091" cy="872385"/>
            </a:xfrm>
            <a:prstGeom prst="rect">
              <a:avLst/>
            </a:prstGeom>
            <a:noFill/>
          </p:spPr>
        </p:pic>
        <p:pic>
          <p:nvPicPr>
            <p:cNvPr id="38" name="Picture 4" descr="D:\00. 기술지원팀 140901\Product Image\Latest\PaX-i3D Green\컨텐츠 작업\UpDown SW D.png"/>
            <p:cNvPicPr>
              <a:picLocks noChangeAspect="1"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5150787" y="4928287"/>
              <a:ext cx="680074" cy="873459"/>
            </a:xfrm>
            <a:prstGeom prst="rect">
              <a:avLst/>
            </a:prstGeom>
            <a:noFill/>
          </p:spPr>
        </p:pic>
        <p:sp>
          <p:nvSpPr>
            <p:cNvPr id="39" name="모서리가 둥근 직사각형 38"/>
            <p:cNvSpPr/>
            <p:nvPr/>
          </p:nvSpPr>
          <p:spPr bwMode="auto">
            <a:xfrm>
              <a:off x="5010660" y="3864180"/>
              <a:ext cx="1364388" cy="2081581"/>
            </a:xfrm>
            <a:prstGeom prst="roundRect">
              <a:avLst/>
            </a:prstGeom>
            <a:noFill/>
            <a:ln w="6350">
              <a:solidFill>
                <a:schemeClr val="accent6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 sz="100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2" name="그룹 37"/>
          <p:cNvGrpSpPr/>
          <p:nvPr/>
        </p:nvGrpSpPr>
        <p:grpSpPr>
          <a:xfrm>
            <a:off x="7858148" y="6488692"/>
            <a:ext cx="1213034" cy="369332"/>
            <a:chOff x="383284" y="4870823"/>
            <a:chExt cx="1213034" cy="369332"/>
          </a:xfrm>
        </p:grpSpPr>
        <p:sp>
          <p:nvSpPr>
            <p:cNvPr id="23" name="줄무늬가 있는 오른쪽 화살표 22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</a:endParaRPr>
            </a:p>
          </p:txBody>
        </p:sp>
      </p:grpSp>
      <p:sp>
        <p:nvSpPr>
          <p:cNvPr id="40" name="직사각형 39"/>
          <p:cNvSpPr/>
          <p:nvPr/>
        </p:nvSpPr>
        <p:spPr>
          <a:xfrm>
            <a:off x="971600" y="3301918"/>
            <a:ext cx="73151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000" dirty="0" smtClean="0">
                <a:latin typeface="Arial" pitchFamily="34" charset="0"/>
                <a:cs typeface="Arial" pitchFamily="34" charset="0"/>
              </a:rPr>
              <a:t>⑨ </a:t>
            </a:r>
            <a:r>
              <a:rPr lang="en-US" altLang="ko-KR" sz="1000" dirty="0" smtClean="0">
                <a:latin typeface="Arial" pitchFamily="34" charset="0"/>
                <a:cs typeface="Arial" pitchFamily="34" charset="0"/>
              </a:rPr>
              <a:t>Adjust the column height by pressing the  column up/down switch (or button) </a:t>
            </a:r>
          </a:p>
          <a:p>
            <a:r>
              <a:rPr lang="en-US" altLang="ko-KR" sz="1000" dirty="0" smtClean="0">
                <a:latin typeface="Arial" pitchFamily="34" charset="0"/>
                <a:cs typeface="Arial" pitchFamily="34" charset="0"/>
              </a:rPr>
              <a:t>    so that patient’s chin reaches the chin rest.</a:t>
            </a:r>
            <a:endParaRPr lang="en-US" altLang="ko-KR" sz="1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8732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000"/>
                            </p:stCondLst>
                            <p:childTnLst>
                              <p:par>
                                <p:cTn id="4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000"/>
                            </p:stCondLst>
                            <p:childTnLst>
                              <p:par>
                                <p:cTn id="5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42" grpId="0"/>
      <p:bldP spid="21" grpId="0"/>
      <p:bldP spid="40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/>
          <p:cNvSpPr txBox="1"/>
          <p:nvPr/>
        </p:nvSpPr>
        <p:spPr>
          <a:xfrm>
            <a:off x="611188" y="304979"/>
            <a:ext cx="4943241" cy="423684"/>
          </a:xfrm>
          <a:prstGeom prst="roundRect">
            <a:avLst>
              <a:gd name="adj" fmla="val 35315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Image Capture Procedure - Standard Mode (4/7)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7339275" y="0"/>
            <a:ext cx="1804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CT Acquisition</a:t>
            </a:r>
            <a:endParaRPr lang="ko-KR" altLang="en-US" b="1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직사각형 37"/>
          <p:cNvSpPr/>
          <p:nvPr/>
        </p:nvSpPr>
        <p:spPr>
          <a:xfrm>
            <a:off x="971600" y="926138"/>
            <a:ext cx="58864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⑩</a:t>
            </a:r>
            <a:r>
              <a:rPr lang="ko-KR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000" dirty="0" smtClean="0">
                <a:latin typeface="Arial" pitchFamily="34" charset="0"/>
                <a:cs typeface="Arial" pitchFamily="34" charset="0"/>
              </a:rPr>
              <a:t>Check if the patient has bit the groove correctly with his/her upper and lower incisors. </a:t>
            </a:r>
          </a:p>
        </p:txBody>
      </p:sp>
      <p:sp>
        <p:nvSpPr>
          <p:cNvPr id="34" name="직사각형 33"/>
          <p:cNvSpPr/>
          <p:nvPr/>
        </p:nvSpPr>
        <p:spPr>
          <a:xfrm>
            <a:off x="967151" y="3071810"/>
            <a:ext cx="78196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⑪ 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First, align the </a:t>
            </a:r>
            <a:r>
              <a:rPr lang="en-US" altLang="ko-KR" sz="1000" dirty="0" smtClean="0">
                <a:latin typeface="Arial" pitchFamily="34" charset="0"/>
                <a:cs typeface="Arial" pitchFamily="34" charset="0"/>
              </a:rPr>
              <a:t>Mid-</a:t>
            </a:r>
            <a:r>
              <a:rPr lang="en-US" altLang="ko-KR" sz="1000" dirty="0" err="1" smtClean="0">
                <a:latin typeface="Arial" pitchFamily="34" charset="0"/>
                <a:cs typeface="Arial" pitchFamily="34" charset="0"/>
              </a:rPr>
              <a:t>sagittal</a:t>
            </a:r>
            <a:r>
              <a:rPr lang="en-US" altLang="ko-KR" sz="1000" dirty="0" smtClean="0">
                <a:latin typeface="Arial" pitchFamily="34" charset="0"/>
                <a:cs typeface="Arial" pitchFamily="34" charset="0"/>
              </a:rPr>
              <a:t> and CT vertical laser beam, and then align the CT horizontal laser beam by adjusting the height </a:t>
            </a:r>
          </a:p>
          <a:p>
            <a:r>
              <a:rPr lang="en-US" altLang="ko-KR" sz="1000" dirty="0" smtClean="0">
                <a:latin typeface="Arial" pitchFamily="34" charset="0"/>
                <a:cs typeface="Arial" pitchFamily="34" charset="0"/>
              </a:rPr>
              <a:t>    of the chinrest. </a:t>
            </a:r>
            <a:endParaRPr lang="en-US" altLang="ko-KR" sz="10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2482398" y="1268760"/>
            <a:ext cx="3313738" cy="1569355"/>
            <a:chOff x="2482398" y="1268760"/>
            <a:chExt cx="3313738" cy="1569355"/>
          </a:xfrm>
        </p:grpSpPr>
        <p:pic>
          <p:nvPicPr>
            <p:cNvPr id="36" name="Picture 5" descr="D:\00. 기술지원팀 140901\Product Image\Latest\PaX-i3D Green\컨텐츠 작업\Green_bite.png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4283968" y="1325948"/>
              <a:ext cx="1512168" cy="1512167"/>
            </a:xfrm>
            <a:prstGeom prst="rect">
              <a:avLst/>
            </a:prstGeom>
            <a:noFill/>
          </p:spPr>
        </p:pic>
        <p:grpSp>
          <p:nvGrpSpPr>
            <p:cNvPr id="39" name="Group 38"/>
            <p:cNvGrpSpPr/>
            <p:nvPr/>
          </p:nvGrpSpPr>
          <p:grpSpPr>
            <a:xfrm>
              <a:off x="2482398" y="1268760"/>
              <a:ext cx="793458" cy="1441427"/>
              <a:chOff x="4589532" y="809801"/>
              <a:chExt cx="1085738" cy="1972394"/>
            </a:xfrm>
          </p:grpSpPr>
          <p:sp>
            <p:nvSpPr>
              <p:cNvPr id="41" name="줄무늬가 있는 오른쪽 화살표 32"/>
              <p:cNvSpPr/>
              <p:nvPr/>
            </p:nvSpPr>
            <p:spPr bwMode="auto">
              <a:xfrm rot="6667219">
                <a:off x="5385878" y="868076"/>
                <a:ext cx="275537" cy="158988"/>
              </a:xfrm>
              <a:prstGeom prst="stripedRightArrow">
                <a:avLst/>
              </a:prstGeom>
              <a:solidFill>
                <a:srgbClr val="C00000"/>
              </a:solidFill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rtlCol="0" anchor="ctr"/>
              <a:lstStyle/>
              <a:p>
                <a:pPr algn="ctr"/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44" name="Picture 3" descr="E:\V Back up\manual\Product Image\PaX-i3D Green\PaX-i3D Green\컨텐츠\Bite 흑백.png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89532" y="982295"/>
                <a:ext cx="1085738" cy="17999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3" name="그룹 2"/>
          <p:cNvGrpSpPr/>
          <p:nvPr/>
        </p:nvGrpSpPr>
        <p:grpSpPr>
          <a:xfrm>
            <a:off x="857224" y="3540134"/>
            <a:ext cx="7143800" cy="2659316"/>
            <a:chOff x="857224" y="3540134"/>
            <a:chExt cx="7143800" cy="2659316"/>
          </a:xfrm>
        </p:grpSpPr>
        <p:pic>
          <p:nvPicPr>
            <p:cNvPr id="70657" name="Picture 1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5000628" y="3884091"/>
              <a:ext cx="2000264" cy="2315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90" name="그룹 89"/>
            <p:cNvGrpSpPr/>
            <p:nvPr/>
          </p:nvGrpSpPr>
          <p:grpSpPr>
            <a:xfrm>
              <a:off x="857224" y="3571876"/>
              <a:ext cx="3088768" cy="2365219"/>
              <a:chOff x="642910" y="3429000"/>
              <a:chExt cx="3088768" cy="2365219"/>
            </a:xfrm>
          </p:grpSpPr>
          <p:sp>
            <p:nvSpPr>
              <p:cNvPr id="46" name="직사각형 45"/>
              <p:cNvSpPr/>
              <p:nvPr/>
            </p:nvSpPr>
            <p:spPr>
              <a:xfrm>
                <a:off x="642910" y="5286388"/>
                <a:ext cx="816298" cy="5078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900" dirty="0" smtClean="0">
                    <a:latin typeface="Arial" pitchFamily="34" charset="0"/>
                    <a:cs typeface="Arial" pitchFamily="34" charset="0"/>
                  </a:rPr>
                  <a:t>Mid-</a:t>
                </a:r>
                <a:r>
                  <a:rPr lang="en-US" altLang="ko-KR" sz="900" dirty="0" err="1" smtClean="0">
                    <a:latin typeface="Arial" pitchFamily="34" charset="0"/>
                    <a:cs typeface="Arial" pitchFamily="34" charset="0"/>
                  </a:rPr>
                  <a:t>sagittal</a:t>
                </a:r>
                <a:r>
                  <a:rPr lang="en-US" altLang="ko-KR" sz="900" dirty="0" smtClean="0">
                    <a:latin typeface="Arial" pitchFamily="34" charset="0"/>
                    <a:cs typeface="Arial" pitchFamily="34" charset="0"/>
                  </a:rPr>
                  <a:t> Plane</a:t>
                </a:r>
              </a:p>
              <a:p>
                <a:r>
                  <a:rPr lang="en-US" altLang="ko-KR" sz="900" dirty="0" smtClean="0">
                    <a:latin typeface="Arial" pitchFamily="34" charset="0"/>
                    <a:cs typeface="Arial" pitchFamily="34" charset="0"/>
                  </a:rPr>
                  <a:t>laser beam</a:t>
                </a:r>
                <a:endParaRPr lang="en-US" altLang="ko-KR" sz="9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2" name="직사각형 61"/>
              <p:cNvSpPr/>
              <p:nvPr/>
            </p:nvSpPr>
            <p:spPr>
              <a:xfrm>
                <a:off x="642910" y="3760789"/>
                <a:ext cx="816298" cy="5078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900" dirty="0" smtClean="0">
                    <a:latin typeface="Arial" pitchFamily="34" charset="0"/>
                    <a:cs typeface="Arial" pitchFamily="34" charset="0"/>
                  </a:rPr>
                  <a:t>CT horizontal laser beam</a:t>
                </a:r>
                <a:endParaRPr lang="en-US" altLang="ko-KR" sz="9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7" name="직사각형 66"/>
              <p:cNvSpPr/>
              <p:nvPr/>
            </p:nvSpPr>
            <p:spPr>
              <a:xfrm>
                <a:off x="2856492" y="3500438"/>
                <a:ext cx="875186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900" dirty="0" smtClean="0">
                    <a:latin typeface="Arial" pitchFamily="34" charset="0"/>
                    <a:cs typeface="Arial" pitchFamily="34" charset="0"/>
                  </a:rPr>
                  <a:t>CT vertical laser beam</a:t>
                </a:r>
                <a:endParaRPr lang="en-US" altLang="ko-KR" sz="900" dirty="0"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88" name="그룹 87"/>
              <p:cNvGrpSpPr/>
              <p:nvPr/>
            </p:nvGrpSpPr>
            <p:grpSpPr>
              <a:xfrm>
                <a:off x="1214414" y="3429000"/>
                <a:ext cx="1714513" cy="1991017"/>
                <a:chOff x="1214414" y="3152495"/>
                <a:chExt cx="2058215" cy="2390147"/>
              </a:xfrm>
            </p:grpSpPr>
            <p:pic>
              <p:nvPicPr>
                <p:cNvPr id="70658" name="Picture 2" descr="C:\Users\VT_GCS1\Desktop\그림파일들\CT 빔 자세.png"/>
                <p:cNvPicPr>
                  <a:picLocks noChangeAspect="1" noChangeArrowheads="1"/>
                </p:cNvPicPr>
                <p:nvPr/>
              </p:nvPicPr>
              <p:blipFill>
                <a:blip r:embed="rId5" cstate="screen"/>
                <a:srcRect/>
                <a:stretch>
                  <a:fillRect/>
                </a:stretch>
              </p:blipFill>
              <p:spPr bwMode="auto">
                <a:xfrm>
                  <a:off x="1214414" y="3152495"/>
                  <a:ext cx="2000264" cy="2170500"/>
                </a:xfrm>
                <a:prstGeom prst="rect">
                  <a:avLst/>
                </a:prstGeom>
                <a:noFill/>
              </p:spPr>
            </p:pic>
            <p:grpSp>
              <p:nvGrpSpPr>
                <p:cNvPr id="87" name="그룹 86"/>
                <p:cNvGrpSpPr/>
                <p:nvPr/>
              </p:nvGrpSpPr>
              <p:grpSpPr>
                <a:xfrm>
                  <a:off x="1528593" y="4350423"/>
                  <a:ext cx="652616" cy="1192219"/>
                  <a:chOff x="1528593" y="4350423"/>
                  <a:chExt cx="652616" cy="1192219"/>
                </a:xfrm>
              </p:grpSpPr>
              <p:cxnSp>
                <p:nvCxnSpPr>
                  <p:cNvPr id="43" name="직선 연결선 42"/>
                  <p:cNvCxnSpPr/>
                  <p:nvPr/>
                </p:nvCxnSpPr>
                <p:spPr>
                  <a:xfrm rot="5400000">
                    <a:off x="1420520" y="4777734"/>
                    <a:ext cx="1188000" cy="333378"/>
                  </a:xfrm>
                  <a:prstGeom prst="line">
                    <a:avLst/>
                  </a:prstGeom>
                  <a:ln>
                    <a:solidFill>
                      <a:schemeClr val="accent6">
                        <a:lumMod val="75000"/>
                        <a:alpha val="70000"/>
                      </a:schemeClr>
                    </a:solidFill>
                    <a:head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" name="직선 연결선 46"/>
                  <p:cNvCxnSpPr/>
                  <p:nvPr/>
                </p:nvCxnSpPr>
                <p:spPr>
                  <a:xfrm rot="10800000">
                    <a:off x="1528593" y="5541054"/>
                    <a:ext cx="324000" cy="1588"/>
                  </a:xfrm>
                  <a:prstGeom prst="line">
                    <a:avLst/>
                  </a:prstGeom>
                  <a:ln>
                    <a:solidFill>
                      <a:schemeClr val="accent6">
                        <a:lumMod val="75000"/>
                        <a:alpha val="70000"/>
                      </a:schemeClr>
                    </a:solidFill>
                    <a:head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63" name="직선 연결선 62"/>
                <p:cNvCxnSpPr/>
                <p:nvPr/>
              </p:nvCxnSpPr>
              <p:spPr>
                <a:xfrm rot="10800000">
                  <a:off x="1428728" y="3938313"/>
                  <a:ext cx="496734" cy="285752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  <a:alpha val="70000"/>
                    </a:schemeClr>
                  </a:solidFill>
                  <a:head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86" name="그룹 85"/>
                <p:cNvGrpSpPr/>
                <p:nvPr/>
              </p:nvGrpSpPr>
              <p:grpSpPr>
                <a:xfrm>
                  <a:off x="2400285" y="3495533"/>
                  <a:ext cx="872344" cy="587244"/>
                  <a:chOff x="2400285" y="3495533"/>
                  <a:chExt cx="872344" cy="587244"/>
                </a:xfrm>
              </p:grpSpPr>
              <p:cxnSp>
                <p:nvCxnSpPr>
                  <p:cNvPr id="68" name="직선 연결선 67"/>
                  <p:cNvCxnSpPr/>
                  <p:nvPr/>
                </p:nvCxnSpPr>
                <p:spPr>
                  <a:xfrm>
                    <a:off x="2400285" y="4081189"/>
                    <a:ext cx="503398" cy="1588"/>
                  </a:xfrm>
                  <a:prstGeom prst="line">
                    <a:avLst/>
                  </a:prstGeom>
                  <a:ln>
                    <a:solidFill>
                      <a:schemeClr val="accent6">
                        <a:lumMod val="75000"/>
                        <a:alpha val="70000"/>
                      </a:schemeClr>
                    </a:solidFill>
                    <a:head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0" name="직선 연결선 69"/>
                  <p:cNvCxnSpPr/>
                  <p:nvPr/>
                </p:nvCxnSpPr>
                <p:spPr>
                  <a:xfrm rot="5400000">
                    <a:off x="2793668" y="3602232"/>
                    <a:ext cx="585659" cy="372262"/>
                  </a:xfrm>
                  <a:prstGeom prst="line">
                    <a:avLst/>
                  </a:prstGeom>
                  <a:ln>
                    <a:solidFill>
                      <a:schemeClr val="accent6">
                        <a:lumMod val="75000"/>
                        <a:alpha val="70000"/>
                      </a:schemeClr>
                    </a:solidFill>
                    <a:head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sp>
          <p:nvSpPr>
            <p:cNvPr id="69" name="직사각형 68"/>
            <p:cNvSpPr/>
            <p:nvPr/>
          </p:nvSpPr>
          <p:spPr>
            <a:xfrm>
              <a:off x="3888422" y="5387992"/>
              <a:ext cx="132652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900" dirty="0" smtClean="0">
                  <a:latin typeface="Arial" pitchFamily="34" charset="0"/>
                  <a:cs typeface="Arial" pitchFamily="34" charset="0"/>
                </a:rPr>
                <a:t>Column DOWN</a:t>
              </a:r>
            </a:p>
            <a:p>
              <a:r>
                <a:rPr lang="en-US" altLang="ko-KR" sz="900" dirty="0" smtClean="0">
                  <a:latin typeface="Arial" pitchFamily="34" charset="0"/>
                  <a:cs typeface="Arial" pitchFamily="34" charset="0"/>
                </a:rPr>
                <a:t>Button</a:t>
              </a:r>
              <a:endParaRPr lang="en-US" altLang="ko-KR" sz="900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71" name="직선 연결선 70"/>
            <p:cNvCxnSpPr/>
            <p:nvPr/>
          </p:nvCxnSpPr>
          <p:spPr>
            <a:xfrm flipV="1">
              <a:off x="4857752" y="5506528"/>
              <a:ext cx="357190" cy="2"/>
            </a:xfrm>
            <a:prstGeom prst="line">
              <a:avLst/>
            </a:prstGeom>
            <a:ln>
              <a:solidFill>
                <a:schemeClr val="accent6">
                  <a:lumMod val="75000"/>
                  <a:alpha val="70000"/>
                </a:schemeClr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직사각형 82"/>
            <p:cNvSpPr/>
            <p:nvPr/>
          </p:nvSpPr>
          <p:spPr>
            <a:xfrm>
              <a:off x="4929190" y="3540134"/>
              <a:ext cx="1500198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900" dirty="0" smtClean="0">
                  <a:latin typeface="Arial" pitchFamily="34" charset="0"/>
                  <a:cs typeface="Arial" pitchFamily="34" charset="0"/>
                </a:rPr>
                <a:t>Laser Beam On/Off</a:t>
              </a:r>
              <a:endParaRPr lang="en-US" altLang="ko-KR" sz="900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35" name="직선 연결선 34"/>
            <p:cNvCxnSpPr/>
            <p:nvPr/>
          </p:nvCxnSpPr>
          <p:spPr>
            <a:xfrm rot="5400000">
              <a:off x="5536637" y="3871803"/>
              <a:ext cx="180000" cy="2"/>
            </a:xfrm>
            <a:prstGeom prst="line">
              <a:avLst/>
            </a:prstGeom>
            <a:ln>
              <a:solidFill>
                <a:schemeClr val="accent6">
                  <a:lumMod val="75000"/>
                  <a:alpha val="70000"/>
                </a:schemeClr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직선 연결선 44"/>
            <p:cNvCxnSpPr/>
            <p:nvPr/>
          </p:nvCxnSpPr>
          <p:spPr>
            <a:xfrm rot="10800000">
              <a:off x="6715140" y="5527166"/>
              <a:ext cx="500066" cy="1588"/>
            </a:xfrm>
            <a:prstGeom prst="line">
              <a:avLst/>
            </a:prstGeom>
            <a:ln>
              <a:solidFill>
                <a:schemeClr val="accent6">
                  <a:lumMod val="75000"/>
                  <a:alpha val="70000"/>
                </a:schemeClr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직사각형 50"/>
            <p:cNvSpPr/>
            <p:nvPr/>
          </p:nvSpPr>
          <p:spPr>
            <a:xfrm>
              <a:off x="7223673" y="5396459"/>
              <a:ext cx="77735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900" dirty="0" smtClean="0">
                  <a:latin typeface="Arial" pitchFamily="34" charset="0"/>
                  <a:cs typeface="Arial" pitchFamily="34" charset="0"/>
                </a:rPr>
                <a:t>Column UP</a:t>
              </a:r>
            </a:p>
            <a:p>
              <a:r>
                <a:rPr lang="en-US" altLang="ko-KR" sz="900" dirty="0" smtClean="0">
                  <a:latin typeface="Arial" pitchFamily="34" charset="0"/>
                  <a:cs typeface="Arial" pitchFamily="34" charset="0"/>
                </a:rPr>
                <a:t>button</a:t>
              </a:r>
              <a:endParaRPr lang="en-US" altLang="ko-KR" sz="9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1" name="그룹 37"/>
          <p:cNvGrpSpPr/>
          <p:nvPr/>
        </p:nvGrpSpPr>
        <p:grpSpPr>
          <a:xfrm>
            <a:off x="7858148" y="6488692"/>
            <a:ext cx="1213034" cy="369332"/>
            <a:chOff x="383284" y="4870823"/>
            <a:chExt cx="1213034" cy="369332"/>
          </a:xfrm>
        </p:grpSpPr>
        <p:sp>
          <p:nvSpPr>
            <p:cNvPr id="32" name="줄무늬가 있는 오른쪽 화살표 31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9690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4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611188" y="304979"/>
            <a:ext cx="4873645" cy="423684"/>
          </a:xfrm>
          <a:prstGeom prst="roundRect">
            <a:avLst>
              <a:gd name="adj" fmla="val 35315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Image Capture Procedure - Standard Mode (5/7)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339275" y="0"/>
            <a:ext cx="1804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CT Acquisition</a:t>
            </a:r>
            <a:endParaRPr lang="ko-KR" altLang="en-US" b="1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직사각형 37"/>
          <p:cNvSpPr/>
          <p:nvPr/>
        </p:nvSpPr>
        <p:spPr>
          <a:xfrm>
            <a:off x="971600" y="926138"/>
            <a:ext cx="61007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⑫ 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altLang="ko-KR" sz="1000" dirty="0" smtClean="0">
                <a:latin typeface="Arial" pitchFamily="34" charset="0"/>
                <a:cs typeface="Arial" pitchFamily="34" charset="0"/>
              </a:rPr>
              <a:t>djust the temple supports so they fit snugly on both sides of the patient’s head, using the temple support wheel. </a:t>
            </a:r>
            <a:endParaRPr lang="en-US" altLang="ko-KR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직사각형 33"/>
          <p:cNvSpPr/>
          <p:nvPr/>
        </p:nvSpPr>
        <p:spPr>
          <a:xfrm>
            <a:off x="967151" y="3185407"/>
            <a:ext cx="425878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⑬ 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Check the laser beam alignment again.</a:t>
            </a:r>
            <a:endParaRPr lang="en-US" altLang="ko-KR" sz="10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1348043" y="1093306"/>
            <a:ext cx="6151894" cy="1759630"/>
            <a:chOff x="1348043" y="1093306"/>
            <a:chExt cx="6151894" cy="1759630"/>
          </a:xfrm>
        </p:grpSpPr>
        <p:sp>
          <p:nvSpPr>
            <p:cNvPr id="24" name="TextBox 23"/>
            <p:cNvSpPr txBox="1"/>
            <p:nvPr/>
          </p:nvSpPr>
          <p:spPr>
            <a:xfrm>
              <a:off x="1348043" y="1491209"/>
              <a:ext cx="186301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b="1" dirty="0" smtClean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Adjust temple support</a:t>
              </a:r>
            </a:p>
            <a:p>
              <a:r>
                <a:rPr lang="en-US" altLang="ko-KR" sz="1200" b="1" dirty="0" smtClean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with Temple Support</a:t>
              </a:r>
            </a:p>
            <a:p>
              <a:r>
                <a:rPr lang="en-US" altLang="ko-KR" sz="1200" b="1" dirty="0" smtClean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Adjustment Button </a:t>
              </a:r>
            </a:p>
          </p:txBody>
        </p:sp>
        <p:pic>
          <p:nvPicPr>
            <p:cNvPr id="28" name="Picture 2" descr="E:\V Back up\manual\Product Image\PaX-i3D Green\PaX-i3D Green\컨텐츠\Temple S.png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8243" y="1093306"/>
              <a:ext cx="1453172" cy="1759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3" descr="E:\V Back up\manual\Product Image\PaX-i3D Green\PaX-i3D Green\컨텐츠\Temple W.pn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6765" y="1093306"/>
              <a:ext cx="1453172" cy="1759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"/>
            <p:cNvPicPr>
              <a:picLocks noChangeAspect="1" noChangeArrowheads="1"/>
            </p:cNvPicPr>
            <p:nvPr/>
          </p:nvPicPr>
          <p:blipFill rotWithShape="1">
            <a:blip r:embed="rId4" cstate="screen"/>
            <a:srcRect/>
            <a:stretch/>
          </p:blipFill>
          <p:spPr bwMode="auto">
            <a:xfrm>
              <a:off x="6025913" y="1491209"/>
              <a:ext cx="415496" cy="4787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1" name="Picture 2"/>
            <p:cNvPicPr>
              <a:picLocks noChangeAspect="1" noChangeArrowheads="1"/>
            </p:cNvPicPr>
            <p:nvPr/>
          </p:nvPicPr>
          <p:blipFill rotWithShape="1">
            <a:blip r:embed="rId5" cstate="screen"/>
            <a:srcRect/>
            <a:stretch/>
          </p:blipFill>
          <p:spPr bwMode="auto">
            <a:xfrm>
              <a:off x="4058393" y="1513720"/>
              <a:ext cx="393298" cy="4787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4" name="그룹 3"/>
          <p:cNvGrpSpPr/>
          <p:nvPr/>
        </p:nvGrpSpPr>
        <p:grpSpPr>
          <a:xfrm>
            <a:off x="1220352" y="3456330"/>
            <a:ext cx="6952651" cy="2725014"/>
            <a:chOff x="1220352" y="3456330"/>
            <a:chExt cx="6952651" cy="2725014"/>
          </a:xfrm>
        </p:grpSpPr>
        <p:grpSp>
          <p:nvGrpSpPr>
            <p:cNvPr id="3" name="그룹 2"/>
            <p:cNvGrpSpPr/>
            <p:nvPr/>
          </p:nvGrpSpPr>
          <p:grpSpPr>
            <a:xfrm>
              <a:off x="1220352" y="3456330"/>
              <a:ext cx="3594477" cy="804941"/>
              <a:chOff x="1220352" y="3456330"/>
              <a:chExt cx="3594477" cy="804941"/>
            </a:xfrm>
          </p:grpSpPr>
          <p:sp>
            <p:nvSpPr>
              <p:cNvPr id="19" name="직사각형 18"/>
              <p:cNvSpPr/>
              <p:nvPr/>
            </p:nvSpPr>
            <p:spPr>
              <a:xfrm>
                <a:off x="1331640" y="3707273"/>
                <a:ext cx="3483189" cy="5539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71450" indent="-171450">
                  <a:buFont typeface="Wingdings" panose="05000000000000000000" pitchFamily="2" charset="2"/>
                  <a:buChar char="§"/>
                </a:pPr>
                <a:r>
                  <a:rPr lang="en-US" altLang="ko-KR" sz="1000" dirty="0" smtClean="0">
                    <a:latin typeface="Arial" pitchFamily="34" charset="0"/>
                    <a:cs typeface="Arial" pitchFamily="34" charset="0"/>
                  </a:rPr>
                  <a:t>Close eyes and remain still until the scanning is completed.</a:t>
                </a:r>
              </a:p>
              <a:p>
                <a:pPr marL="171450" indent="-171450">
                  <a:buFont typeface="Wingdings" panose="05000000000000000000" pitchFamily="2" charset="2"/>
                  <a:buChar char="§"/>
                </a:pPr>
                <a:r>
                  <a:rPr lang="en-US" altLang="ko-KR" sz="1000" dirty="0" smtClean="0">
                    <a:latin typeface="Arial" pitchFamily="34" charset="0"/>
                    <a:cs typeface="Arial" pitchFamily="34" charset="0"/>
                  </a:rPr>
                  <a:t>Image capturing will begin.</a:t>
                </a:r>
                <a:endParaRPr lang="en-US" altLang="ko-KR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0" name="직사각형 19"/>
              <p:cNvSpPr/>
              <p:nvPr/>
            </p:nvSpPr>
            <p:spPr>
              <a:xfrm>
                <a:off x="1220352" y="3456330"/>
                <a:ext cx="3065896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10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Notify the following instructions to the patient: </a:t>
                </a:r>
              </a:p>
            </p:txBody>
          </p:sp>
        </p:grpSp>
        <p:grpSp>
          <p:nvGrpSpPr>
            <p:cNvPr id="32" name="그룹 31"/>
            <p:cNvGrpSpPr/>
            <p:nvPr/>
          </p:nvGrpSpPr>
          <p:grpSpPr>
            <a:xfrm>
              <a:off x="5098463" y="3786190"/>
              <a:ext cx="3074540" cy="2395154"/>
              <a:chOff x="1026497" y="3429000"/>
              <a:chExt cx="3074540" cy="2395154"/>
            </a:xfrm>
          </p:grpSpPr>
          <p:sp>
            <p:nvSpPr>
              <p:cNvPr id="33" name="직사각형 32"/>
              <p:cNvSpPr/>
              <p:nvPr/>
            </p:nvSpPr>
            <p:spPr>
              <a:xfrm>
                <a:off x="1285852" y="5270156"/>
                <a:ext cx="857256" cy="5539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1000" dirty="0" smtClean="0">
                    <a:latin typeface="Arial" pitchFamily="34" charset="0"/>
                    <a:cs typeface="Arial" pitchFamily="34" charset="0"/>
                  </a:rPr>
                  <a:t>Mid-</a:t>
                </a:r>
                <a:r>
                  <a:rPr lang="en-US" altLang="ko-KR" sz="1000" dirty="0" err="1" smtClean="0">
                    <a:latin typeface="Arial" pitchFamily="34" charset="0"/>
                    <a:cs typeface="Arial" pitchFamily="34" charset="0"/>
                  </a:rPr>
                  <a:t>sagittal</a:t>
                </a:r>
                <a:r>
                  <a:rPr lang="en-US" altLang="ko-KR" sz="1000" dirty="0" smtClean="0">
                    <a:latin typeface="Arial" pitchFamily="34" charset="0"/>
                    <a:cs typeface="Arial" pitchFamily="34" charset="0"/>
                  </a:rPr>
                  <a:t> Plane</a:t>
                </a:r>
              </a:p>
              <a:p>
                <a:r>
                  <a:rPr lang="en-US" altLang="ko-KR" sz="1000" dirty="0" smtClean="0">
                    <a:latin typeface="Arial" pitchFamily="34" charset="0"/>
                    <a:cs typeface="Arial" pitchFamily="34" charset="0"/>
                  </a:rPr>
                  <a:t>laser beam</a:t>
                </a:r>
                <a:endParaRPr lang="en-US" altLang="ko-KR" sz="10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5" name="직사각형 34"/>
              <p:cNvSpPr/>
              <p:nvPr/>
            </p:nvSpPr>
            <p:spPr>
              <a:xfrm>
                <a:off x="1026497" y="3786190"/>
                <a:ext cx="816298" cy="5539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1000" dirty="0" smtClean="0">
                    <a:latin typeface="Arial" pitchFamily="34" charset="0"/>
                    <a:cs typeface="Arial" pitchFamily="34" charset="0"/>
                  </a:rPr>
                  <a:t>CT horizontal laser beam</a:t>
                </a:r>
                <a:endParaRPr lang="en-US" altLang="ko-KR" sz="10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6" name="직사각형 35"/>
              <p:cNvSpPr/>
              <p:nvPr/>
            </p:nvSpPr>
            <p:spPr>
              <a:xfrm>
                <a:off x="3315219" y="3505203"/>
                <a:ext cx="785818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1000" dirty="0" smtClean="0">
                    <a:latin typeface="Arial" pitchFamily="34" charset="0"/>
                    <a:cs typeface="Arial" pitchFamily="34" charset="0"/>
                  </a:rPr>
                  <a:t>CT vertical laser beam</a:t>
                </a:r>
                <a:endParaRPr lang="en-US" altLang="ko-KR" sz="1000" dirty="0"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37" name="그룹 87"/>
              <p:cNvGrpSpPr/>
              <p:nvPr/>
            </p:nvGrpSpPr>
            <p:grpSpPr>
              <a:xfrm>
                <a:off x="1476128" y="3429000"/>
                <a:ext cx="1827920" cy="1991017"/>
                <a:chOff x="1528593" y="3152495"/>
                <a:chExt cx="2194354" cy="2390147"/>
              </a:xfrm>
            </p:grpSpPr>
            <p:pic>
              <p:nvPicPr>
                <p:cNvPr id="39" name="Picture 2" descr="C:\Users\VT_GCS1\Desktop\그림파일들\CT 빔 자세.png"/>
                <p:cNvPicPr>
                  <a:picLocks noChangeAspect="1" noChangeArrowheads="1"/>
                </p:cNvPicPr>
                <p:nvPr/>
              </p:nvPicPr>
              <p:blipFill>
                <a:blip r:embed="rId6" cstate="screen"/>
                <a:srcRect/>
                <a:stretch>
                  <a:fillRect/>
                </a:stretch>
              </p:blipFill>
              <p:spPr bwMode="auto">
                <a:xfrm>
                  <a:off x="1664733" y="3152495"/>
                  <a:ext cx="2000262" cy="2170500"/>
                </a:xfrm>
                <a:prstGeom prst="rect">
                  <a:avLst/>
                </a:prstGeom>
                <a:noFill/>
              </p:spPr>
            </p:pic>
            <p:grpSp>
              <p:nvGrpSpPr>
                <p:cNvPr id="40" name="그룹 86"/>
                <p:cNvGrpSpPr/>
                <p:nvPr/>
              </p:nvGrpSpPr>
              <p:grpSpPr>
                <a:xfrm>
                  <a:off x="1528593" y="4350422"/>
                  <a:ext cx="1102935" cy="1192220"/>
                  <a:chOff x="1528593" y="4350422"/>
                  <a:chExt cx="1102935" cy="1192220"/>
                </a:xfrm>
              </p:grpSpPr>
              <p:cxnSp>
                <p:nvCxnSpPr>
                  <p:cNvPr id="45" name="직선 연결선 44"/>
                  <p:cNvCxnSpPr/>
                  <p:nvPr/>
                </p:nvCxnSpPr>
                <p:spPr>
                  <a:xfrm rot="5400000">
                    <a:off x="1870838" y="4777734"/>
                    <a:ext cx="1188001" cy="333378"/>
                  </a:xfrm>
                  <a:prstGeom prst="line">
                    <a:avLst/>
                  </a:prstGeom>
                  <a:ln>
                    <a:solidFill>
                      <a:schemeClr val="accent6">
                        <a:lumMod val="75000"/>
                        <a:alpha val="70000"/>
                      </a:schemeClr>
                    </a:solidFill>
                    <a:head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" name="직선 연결선 45"/>
                  <p:cNvCxnSpPr/>
                  <p:nvPr/>
                </p:nvCxnSpPr>
                <p:spPr>
                  <a:xfrm rot="10800000">
                    <a:off x="1528593" y="5541054"/>
                    <a:ext cx="324000" cy="1588"/>
                  </a:xfrm>
                  <a:prstGeom prst="line">
                    <a:avLst/>
                  </a:prstGeom>
                  <a:ln>
                    <a:solidFill>
                      <a:schemeClr val="accent6">
                        <a:lumMod val="75000"/>
                        <a:alpha val="70000"/>
                      </a:schemeClr>
                    </a:solidFill>
                    <a:head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41" name="직선 연결선 40"/>
                <p:cNvCxnSpPr/>
                <p:nvPr/>
              </p:nvCxnSpPr>
              <p:spPr>
                <a:xfrm rot="10800000">
                  <a:off x="1879047" y="3938312"/>
                  <a:ext cx="496733" cy="285752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  <a:alpha val="70000"/>
                    </a:schemeClr>
                  </a:solidFill>
                  <a:head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2" name="그룹 85"/>
                <p:cNvGrpSpPr/>
                <p:nvPr/>
              </p:nvGrpSpPr>
              <p:grpSpPr>
                <a:xfrm>
                  <a:off x="2400285" y="3495533"/>
                  <a:ext cx="1322662" cy="587244"/>
                  <a:chOff x="2400285" y="3495533"/>
                  <a:chExt cx="1322662" cy="587244"/>
                </a:xfrm>
              </p:grpSpPr>
              <p:cxnSp>
                <p:nvCxnSpPr>
                  <p:cNvPr id="43" name="직선 연결선 42"/>
                  <p:cNvCxnSpPr/>
                  <p:nvPr/>
                </p:nvCxnSpPr>
                <p:spPr>
                  <a:xfrm>
                    <a:off x="2400285" y="4081189"/>
                    <a:ext cx="503398" cy="1588"/>
                  </a:xfrm>
                  <a:prstGeom prst="line">
                    <a:avLst/>
                  </a:prstGeom>
                  <a:ln>
                    <a:solidFill>
                      <a:schemeClr val="accent6">
                        <a:lumMod val="75000"/>
                        <a:alpha val="70000"/>
                      </a:schemeClr>
                    </a:solidFill>
                    <a:head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" name="직선 연결선 43"/>
                  <p:cNvCxnSpPr/>
                  <p:nvPr/>
                </p:nvCxnSpPr>
                <p:spPr>
                  <a:xfrm rot="5400000">
                    <a:off x="3243986" y="3602232"/>
                    <a:ext cx="585659" cy="372262"/>
                  </a:xfrm>
                  <a:prstGeom prst="line">
                    <a:avLst/>
                  </a:prstGeom>
                  <a:ln>
                    <a:solidFill>
                      <a:schemeClr val="accent6">
                        <a:lumMod val="75000"/>
                        <a:alpha val="70000"/>
                      </a:schemeClr>
                    </a:solidFill>
                    <a:head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grpSp>
        <p:nvGrpSpPr>
          <p:cNvPr id="27" name="그룹 37"/>
          <p:cNvGrpSpPr/>
          <p:nvPr/>
        </p:nvGrpSpPr>
        <p:grpSpPr>
          <a:xfrm>
            <a:off x="7858148" y="6488692"/>
            <a:ext cx="1213034" cy="369332"/>
            <a:chOff x="383284" y="4870823"/>
            <a:chExt cx="1213034" cy="369332"/>
          </a:xfrm>
        </p:grpSpPr>
        <p:sp>
          <p:nvSpPr>
            <p:cNvPr id="47" name="줄무늬가 있는 오른쪽 화살표 46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720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" descr="D:\00. 기술지원팀 140901\Product Image\Latest\PaX-i3D Green\컨텐츠 작업\Green_SP_wid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142852"/>
            <a:ext cx="4000528" cy="6000792"/>
          </a:xfrm>
          <a:prstGeom prst="rect">
            <a:avLst/>
          </a:prstGeom>
          <a:noFill/>
        </p:spPr>
      </p:pic>
      <p:grpSp>
        <p:nvGrpSpPr>
          <p:cNvPr id="30" name="그룹 29"/>
          <p:cNvGrpSpPr/>
          <p:nvPr/>
        </p:nvGrpSpPr>
        <p:grpSpPr>
          <a:xfrm>
            <a:off x="857224" y="857232"/>
            <a:ext cx="4143404" cy="2785696"/>
            <a:chOff x="857224" y="857232"/>
            <a:chExt cx="4143404" cy="2785696"/>
          </a:xfrm>
        </p:grpSpPr>
        <p:sp>
          <p:nvSpPr>
            <p:cNvPr id="45" name="직사각형 44"/>
            <p:cNvSpPr/>
            <p:nvPr/>
          </p:nvSpPr>
          <p:spPr>
            <a:xfrm>
              <a:off x="3000364" y="3088930"/>
              <a:ext cx="1928826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To reset the emergency stop switch, turn clockwise until it pops up.</a:t>
              </a:r>
            </a:p>
          </p:txBody>
        </p:sp>
        <p:grpSp>
          <p:nvGrpSpPr>
            <p:cNvPr id="38" name="그룹 37"/>
            <p:cNvGrpSpPr/>
            <p:nvPr/>
          </p:nvGrpSpPr>
          <p:grpSpPr>
            <a:xfrm>
              <a:off x="857224" y="857232"/>
              <a:ext cx="4143404" cy="2770314"/>
              <a:chOff x="857224" y="3857628"/>
              <a:chExt cx="4143404" cy="2770314"/>
            </a:xfrm>
          </p:grpSpPr>
          <p:sp>
            <p:nvSpPr>
              <p:cNvPr id="46" name="모서리가 둥근 직사각형 45"/>
              <p:cNvSpPr/>
              <p:nvPr/>
            </p:nvSpPr>
            <p:spPr bwMode="auto">
              <a:xfrm>
                <a:off x="857224" y="4071942"/>
                <a:ext cx="4143404" cy="2556000"/>
              </a:xfrm>
              <a:prstGeom prst="roundRect">
                <a:avLst>
                  <a:gd name="adj" fmla="val 7374"/>
                </a:avLst>
              </a:prstGeom>
              <a:noFill/>
              <a:ln w="3175">
                <a:solidFill>
                  <a:schemeClr val="accent1">
                    <a:lumMod val="60000"/>
                    <a:lumOff val="40000"/>
                    <a:alpha val="40000"/>
                  </a:schemeClr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rtlCol="0" anchor="ctr"/>
              <a:lstStyle/>
              <a:p>
                <a:pPr algn="ctr"/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987270" y="3857628"/>
                <a:ext cx="2067168" cy="407313"/>
              </a:xfrm>
              <a:prstGeom prst="roundRect">
                <a:avLst>
                  <a:gd name="adj" fmla="val 29382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altLang="ko-KR" sz="1600" b="1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Emergency Switch</a:t>
                </a:r>
              </a:p>
            </p:txBody>
          </p:sp>
          <p:sp>
            <p:nvSpPr>
              <p:cNvPr id="16" name="직사각형 15"/>
              <p:cNvSpPr/>
              <p:nvPr/>
            </p:nvSpPr>
            <p:spPr>
              <a:xfrm>
                <a:off x="981994" y="4286256"/>
                <a:ext cx="3875758" cy="7848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altLang="ko-KR" sz="10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The emergency switch is at the bottom part of the handle frame. </a:t>
                </a:r>
              </a:p>
              <a:p>
                <a:pPr algn="just"/>
                <a:endParaRPr lang="en-US" altLang="ko-KR" sz="5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just"/>
                <a:r>
                  <a:rPr lang="en-US" altLang="ko-KR" sz="10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If there is any emergency situation that may harm the patient or damage the device, press the emergency switch immediately to stop the operation of the device. </a:t>
                </a:r>
              </a:p>
            </p:txBody>
          </p:sp>
          <p:pic>
            <p:nvPicPr>
              <p:cNvPr id="44" name="Picture 2" descr="D:\02. 업무\2014년\02. 전략과제\13. EM 동영상\00. 디자이너 이력서\20140820_134428\20140820_134442.jpg"/>
              <p:cNvPicPr>
                <a:picLocks noChangeAspect="1" noChangeArrowheads="1"/>
              </p:cNvPicPr>
              <p:nvPr/>
            </p:nvPicPr>
            <p:blipFill>
              <a:blip r:embed="rId3" cstate="screen"/>
              <a:srcRect/>
              <a:stretch>
                <a:fillRect/>
              </a:stretch>
            </p:blipFill>
            <p:spPr bwMode="auto">
              <a:xfrm>
                <a:off x="1285852" y="5038736"/>
                <a:ext cx="1000132" cy="928694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 w="19050"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p:spPr>
          </p:pic>
          <p:sp>
            <p:nvSpPr>
              <p:cNvPr id="29" name="직사각형 28"/>
              <p:cNvSpPr/>
              <p:nvPr/>
            </p:nvSpPr>
            <p:spPr>
              <a:xfrm>
                <a:off x="949300" y="6070618"/>
                <a:ext cx="2051064" cy="5539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10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LED turns on and the operation stops when pressing the emergency button. </a:t>
                </a:r>
              </a:p>
            </p:txBody>
          </p:sp>
          <p:pic>
            <p:nvPicPr>
              <p:cNvPr id="32" name="Picture 2" descr="D:\02. 업무\2014년\02. 전략과제\13. EM 동영상\00. 디자이너 이력서\20140820_134428\20140820_134442.jpg"/>
              <p:cNvPicPr>
                <a:picLocks noChangeAspect="1" noChangeArrowheads="1"/>
              </p:cNvPicPr>
              <p:nvPr/>
            </p:nvPicPr>
            <p:blipFill>
              <a:blip r:embed="rId4" cstate="screen"/>
              <a:stretch>
                <a:fillRect/>
              </a:stretch>
            </p:blipFill>
            <p:spPr bwMode="auto">
              <a:xfrm>
                <a:off x="3396582" y="5038736"/>
                <a:ext cx="994442" cy="928694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 w="19050"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p:spPr>
          </p:pic>
        </p:grpSp>
      </p:grpSp>
      <p:grpSp>
        <p:nvGrpSpPr>
          <p:cNvPr id="28" name="그룹 27"/>
          <p:cNvGrpSpPr/>
          <p:nvPr/>
        </p:nvGrpSpPr>
        <p:grpSpPr>
          <a:xfrm>
            <a:off x="857224" y="3714752"/>
            <a:ext cx="4605370" cy="2362217"/>
            <a:chOff x="857224" y="3714752"/>
            <a:chExt cx="4605370" cy="2362217"/>
          </a:xfrm>
        </p:grpSpPr>
        <p:sp>
          <p:nvSpPr>
            <p:cNvPr id="11" name="직사각형 10"/>
            <p:cNvSpPr/>
            <p:nvPr/>
          </p:nvSpPr>
          <p:spPr>
            <a:xfrm>
              <a:off x="981994" y="4183369"/>
              <a:ext cx="3875758" cy="6309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The power switch is at the bottom part of the handle frame..</a:t>
              </a:r>
            </a:p>
            <a:p>
              <a:endParaRPr lang="en-US" altLang="ko-KR" sz="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  <a:p>
              <a:r>
                <a:rPr lang="en-US" altLang="ko-K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After turning on the switch, wait until the device initializes completely. Then execute the capture software. </a:t>
              </a:r>
              <a:endParaRPr lang="ko-KR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5" name="Picture 4" descr="D:\02. 업무\2014년\02. 전략과제\13. EM 동영상\00. 디자이너 이력서\20140820_134428\20140820_134428.jpg"/>
            <p:cNvPicPr>
              <a:picLocks noChangeAspect="1" noChangeArrowheads="1"/>
            </p:cNvPicPr>
            <p:nvPr/>
          </p:nvPicPr>
          <p:blipFill>
            <a:blip r:embed="rId5" cstate="screen">
              <a:lum bright="4000" contrast="38000"/>
            </a:blip>
            <a:srcRect r="-1590"/>
            <a:stretch>
              <a:fillRect/>
            </a:stretch>
          </p:blipFill>
          <p:spPr bwMode="auto">
            <a:xfrm>
              <a:off x="2357422" y="4891098"/>
              <a:ext cx="1095383" cy="87511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19050">
              <a:solidFill>
                <a:schemeClr val="accent1">
                  <a:lumMod val="60000"/>
                  <a:lumOff val="40000"/>
                </a:schemeClr>
              </a:solidFill>
            </a:ln>
            <a:effectLst/>
          </p:spPr>
        </p:pic>
        <p:sp>
          <p:nvSpPr>
            <p:cNvPr id="47" name="모서리가 둥근 직사각형 46"/>
            <p:cNvSpPr/>
            <p:nvPr/>
          </p:nvSpPr>
          <p:spPr bwMode="auto">
            <a:xfrm>
              <a:off x="857224" y="3933829"/>
              <a:ext cx="4143404" cy="2143140"/>
            </a:xfrm>
            <a:prstGeom prst="roundRect">
              <a:avLst>
                <a:gd name="adj" fmla="val 7374"/>
              </a:avLst>
            </a:prstGeom>
            <a:noFill/>
            <a:ln w="3175">
              <a:solidFill>
                <a:schemeClr val="accent1">
                  <a:lumMod val="60000"/>
                  <a:lumOff val="40000"/>
                  <a:alpha val="40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00100" y="3714752"/>
              <a:ext cx="1593467" cy="423684"/>
            </a:xfrm>
            <a:prstGeom prst="roundRect">
              <a:avLst>
                <a:gd name="adj" fmla="val 35315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altLang="ko-KR" sz="16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Power Switch</a:t>
              </a:r>
            </a:p>
          </p:txBody>
        </p:sp>
        <p:cxnSp>
          <p:nvCxnSpPr>
            <p:cNvPr id="34" name="직선 연결선 33"/>
            <p:cNvCxnSpPr/>
            <p:nvPr/>
          </p:nvCxnSpPr>
          <p:spPr>
            <a:xfrm>
              <a:off x="1804574" y="5118112"/>
              <a:ext cx="864000" cy="1588"/>
            </a:xfrm>
            <a:prstGeom prst="line">
              <a:avLst/>
            </a:prstGeom>
            <a:ln>
              <a:solidFill>
                <a:schemeClr val="tx1">
                  <a:alpha val="7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직사각형 40"/>
            <p:cNvSpPr/>
            <p:nvPr/>
          </p:nvSpPr>
          <p:spPr>
            <a:xfrm>
              <a:off x="928662" y="4997460"/>
              <a:ext cx="1000132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ko-K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Power Switch</a:t>
              </a:r>
              <a:endParaRPr lang="ko-KR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" name="직사각형 41"/>
            <p:cNvSpPr/>
            <p:nvPr/>
          </p:nvSpPr>
          <p:spPr>
            <a:xfrm>
              <a:off x="3819520" y="5253050"/>
              <a:ext cx="164307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ko-K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Column Up/Down</a:t>
              </a:r>
            </a:p>
            <a:p>
              <a:pPr algn="just"/>
              <a:r>
                <a:rPr lang="en-US" altLang="ko-K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Switch Connector</a:t>
              </a:r>
              <a:endParaRPr lang="ko-KR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49" name="직선 연결선 48"/>
            <p:cNvCxnSpPr/>
            <p:nvPr/>
          </p:nvCxnSpPr>
          <p:spPr>
            <a:xfrm rot="10800000" flipV="1">
              <a:off x="3078546" y="5357826"/>
              <a:ext cx="779074" cy="1588"/>
            </a:xfrm>
            <a:prstGeom prst="line">
              <a:avLst/>
            </a:prstGeom>
            <a:ln>
              <a:solidFill>
                <a:schemeClr val="tx1">
                  <a:alpha val="7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그룹 32"/>
          <p:cNvGrpSpPr/>
          <p:nvPr/>
        </p:nvGrpSpPr>
        <p:grpSpPr>
          <a:xfrm>
            <a:off x="5000628" y="2854207"/>
            <a:ext cx="1277933" cy="1440000"/>
            <a:chOff x="5000628" y="2854207"/>
            <a:chExt cx="1277933" cy="1440000"/>
          </a:xfrm>
        </p:grpSpPr>
        <p:cxnSp>
          <p:nvCxnSpPr>
            <p:cNvPr id="12" name="직선 연결선 11"/>
            <p:cNvCxnSpPr/>
            <p:nvPr/>
          </p:nvCxnSpPr>
          <p:spPr>
            <a:xfrm>
              <a:off x="5000628" y="2857496"/>
              <a:ext cx="702000" cy="1588"/>
            </a:xfrm>
            <a:prstGeom prst="line">
              <a:avLst/>
            </a:prstGeom>
            <a:ln>
              <a:solidFill>
                <a:schemeClr val="accent5">
                  <a:lumMod val="75000"/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직선 연결선 60"/>
            <p:cNvCxnSpPr/>
            <p:nvPr/>
          </p:nvCxnSpPr>
          <p:spPr>
            <a:xfrm rot="16200000" flipH="1">
              <a:off x="5272809" y="3288455"/>
              <a:ext cx="1440000" cy="571504"/>
            </a:xfrm>
            <a:prstGeom prst="line">
              <a:avLst/>
            </a:prstGeom>
            <a:ln>
              <a:solidFill>
                <a:schemeClr val="accent5">
                  <a:lumMod val="75000"/>
                  <a:alpha val="7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3" name="직선 연결선 52"/>
          <p:cNvCxnSpPr/>
          <p:nvPr/>
        </p:nvCxnSpPr>
        <p:spPr>
          <a:xfrm>
            <a:off x="5000628" y="4286256"/>
            <a:ext cx="1080000" cy="9524"/>
          </a:xfrm>
          <a:prstGeom prst="line">
            <a:avLst/>
          </a:prstGeom>
          <a:ln>
            <a:solidFill>
              <a:schemeClr val="accent5">
                <a:lumMod val="75000"/>
                <a:alpha val="7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그룹 37"/>
          <p:cNvGrpSpPr/>
          <p:nvPr/>
        </p:nvGrpSpPr>
        <p:grpSpPr>
          <a:xfrm>
            <a:off x="7858148" y="6357958"/>
            <a:ext cx="1213034" cy="369332"/>
            <a:chOff x="383284" y="4870823"/>
            <a:chExt cx="1213034" cy="369332"/>
          </a:xfrm>
        </p:grpSpPr>
        <p:sp>
          <p:nvSpPr>
            <p:cNvPr id="26" name="줄무늬가 있는 오른쪽 화살표 25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Arial Black" pitchFamily="34" charset="0"/>
                <a:ea typeface="+mj-ea"/>
                <a:cs typeface="Arial" pitchFamily="34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  <a:cs typeface="Arial" pitchFamily="34" charset="0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55"/>
          <p:cNvSpPr txBox="1"/>
          <p:nvPr/>
        </p:nvSpPr>
        <p:spPr>
          <a:xfrm>
            <a:off x="611188" y="304979"/>
            <a:ext cx="4943241" cy="423684"/>
          </a:xfrm>
          <a:prstGeom prst="roundRect">
            <a:avLst>
              <a:gd name="adj" fmla="val 35315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Image Capture Procedure - Standard Mode (6/7)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7339275" y="0"/>
            <a:ext cx="1804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CT Acquisition</a:t>
            </a:r>
            <a:endParaRPr lang="ko-KR" altLang="en-US" b="1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직사각형 36"/>
          <p:cNvSpPr/>
          <p:nvPr/>
        </p:nvSpPr>
        <p:spPr>
          <a:xfrm>
            <a:off x="970441" y="888966"/>
            <a:ext cx="4032282" cy="2943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⑭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Click READY from the capture software.</a:t>
            </a:r>
          </a:p>
        </p:txBody>
      </p:sp>
      <p:sp>
        <p:nvSpPr>
          <p:cNvPr id="25" name="직사각형 24"/>
          <p:cNvSpPr/>
          <p:nvPr/>
        </p:nvSpPr>
        <p:spPr>
          <a:xfrm>
            <a:off x="970440" y="2267107"/>
            <a:ext cx="756396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⑮ 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Proceed image capturing by pressing the exposure switch as shown in the instructions, displayed on the capture software screen.</a:t>
            </a:r>
          </a:p>
        </p:txBody>
      </p:sp>
      <p:grpSp>
        <p:nvGrpSpPr>
          <p:cNvPr id="5" name="그룹 4"/>
          <p:cNvGrpSpPr/>
          <p:nvPr/>
        </p:nvGrpSpPr>
        <p:grpSpPr>
          <a:xfrm>
            <a:off x="1243984" y="1176126"/>
            <a:ext cx="2325421" cy="1171913"/>
            <a:chOff x="1243984" y="1176126"/>
            <a:chExt cx="2325421" cy="1171913"/>
          </a:xfrm>
        </p:grpSpPr>
        <p:pic>
          <p:nvPicPr>
            <p:cNvPr id="7" name="그림 6"/>
            <p:cNvPicPr>
              <a:picLocks noChangeAspect="1"/>
            </p:cNvPicPr>
            <p:nvPr/>
          </p:nvPicPr>
          <p:blipFill rotWithShape="1">
            <a:blip r:embed="rId3" cstate="print"/>
            <a:srcRect/>
            <a:stretch/>
          </p:blipFill>
          <p:spPr>
            <a:xfrm>
              <a:off x="1243984" y="1176126"/>
              <a:ext cx="1764184" cy="623701"/>
            </a:xfrm>
            <a:prstGeom prst="rect">
              <a:avLst/>
            </a:prstGeom>
          </p:spPr>
        </p:pic>
        <p:grpSp>
          <p:nvGrpSpPr>
            <p:cNvPr id="2" name="그룹 33"/>
            <p:cNvGrpSpPr/>
            <p:nvPr/>
          </p:nvGrpSpPr>
          <p:grpSpPr>
            <a:xfrm>
              <a:off x="2770660" y="1665409"/>
              <a:ext cx="798745" cy="682630"/>
              <a:chOff x="2397441" y="2428868"/>
              <a:chExt cx="935763" cy="1000132"/>
            </a:xfrm>
          </p:grpSpPr>
          <p:grpSp>
            <p:nvGrpSpPr>
              <p:cNvPr id="3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4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46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4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48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5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45" name="타원 44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41" name="TextBox 40"/>
              <p:cNvSpPr txBox="1"/>
              <p:nvPr/>
            </p:nvSpPr>
            <p:spPr>
              <a:xfrm>
                <a:off x="2397441" y="2978071"/>
                <a:ext cx="935763" cy="4509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sz="1400" dirty="0" smtClean="0">
                    <a:solidFill>
                      <a:srgbClr val="C00000"/>
                    </a:solidFill>
                    <a:latin typeface="Arial Black" pitchFamily="34" charset="0"/>
                    <a:cs typeface="Arial" pitchFamily="34" charset="0"/>
                  </a:rPr>
                  <a:t>Click!!</a:t>
                </a:r>
                <a:endParaRPr lang="ko-KR" altLang="en-US" sz="1400" dirty="0">
                  <a:solidFill>
                    <a:srgbClr val="C00000"/>
                  </a:solidFill>
                  <a:latin typeface="Arial Black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10" name="그룹 9"/>
          <p:cNvGrpSpPr/>
          <p:nvPr/>
        </p:nvGrpSpPr>
        <p:grpSpPr>
          <a:xfrm>
            <a:off x="4032046" y="4646960"/>
            <a:ext cx="3741729" cy="1694056"/>
            <a:chOff x="4032046" y="4646960"/>
            <a:chExt cx="3741729" cy="1694056"/>
          </a:xfrm>
        </p:grpSpPr>
        <p:grpSp>
          <p:nvGrpSpPr>
            <p:cNvPr id="65" name="그룹 93"/>
            <p:cNvGrpSpPr/>
            <p:nvPr/>
          </p:nvGrpSpPr>
          <p:grpSpPr>
            <a:xfrm>
              <a:off x="4032046" y="4646960"/>
              <a:ext cx="3741729" cy="1694056"/>
              <a:chOff x="785786" y="4572009"/>
              <a:chExt cx="4616837" cy="1935521"/>
            </a:xfrm>
          </p:grpSpPr>
          <p:sp>
            <p:nvSpPr>
              <p:cNvPr id="66" name="직사각형 94"/>
              <p:cNvSpPr/>
              <p:nvPr/>
            </p:nvSpPr>
            <p:spPr bwMode="auto">
              <a:xfrm>
                <a:off x="785786" y="4572009"/>
                <a:ext cx="4575595" cy="1928826"/>
              </a:xfrm>
              <a:prstGeom prst="rect">
                <a:avLst/>
              </a:prstGeom>
              <a:solidFill>
                <a:schemeClr val="accent6">
                  <a:lumMod val="75000"/>
                  <a:alpha val="20000"/>
                </a:schemeClr>
              </a:solidFill>
              <a:ln w="19050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rtlCol="0" anchor="ctr"/>
              <a:lstStyle/>
              <a:p>
                <a:pPr algn="ctr"/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0" name="직사각형 95"/>
              <p:cNvSpPr/>
              <p:nvPr/>
            </p:nvSpPr>
            <p:spPr>
              <a:xfrm>
                <a:off x="824556" y="6050390"/>
                <a:ext cx="4578067" cy="4571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10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When pressing the  X-ray exposure switch, the orange LED light turns on. This means that the device is exposing the X-ray.</a:t>
                </a:r>
                <a:endParaRPr lang="ko-KR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72" name="그룹 54"/>
            <p:cNvGrpSpPr/>
            <p:nvPr/>
          </p:nvGrpSpPr>
          <p:grpSpPr>
            <a:xfrm>
              <a:off x="4283968" y="4725144"/>
              <a:ext cx="871595" cy="1119562"/>
              <a:chOff x="5072066" y="500042"/>
              <a:chExt cx="1056694" cy="1357322"/>
            </a:xfrm>
          </p:grpSpPr>
          <p:pic>
            <p:nvPicPr>
              <p:cNvPr id="73" name="Picture 2" descr="D:\00. 기술지원팀 140901\Product Image\Latest\PaX-i3D Green\컨텐츠 작업\Green Exposer SW release.png"/>
              <p:cNvPicPr>
                <a:picLocks noChangeAspect="1" noChangeArrowheads="1"/>
              </p:cNvPicPr>
              <p:nvPr/>
            </p:nvPicPr>
            <p:blipFill>
              <a:blip r:embed="rId6" cstate="screen"/>
              <a:srcRect/>
              <a:stretch>
                <a:fillRect/>
              </a:stretch>
            </p:blipFill>
            <p:spPr bwMode="auto">
              <a:xfrm>
                <a:off x="5072066" y="500042"/>
                <a:ext cx="1056694" cy="1357322"/>
              </a:xfrm>
              <a:prstGeom prst="rect">
                <a:avLst/>
              </a:prstGeom>
              <a:noFill/>
            </p:spPr>
          </p:pic>
          <p:pic>
            <p:nvPicPr>
              <p:cNvPr id="74" name="Picture 4" descr="D:\00. 기술지원팀 140901\Product Image\Latest\PaX-i3D Green\컨텐츠 작업\녹색.png"/>
              <p:cNvPicPr>
                <a:picLocks noChangeAspect="1" noChangeArrowheads="1"/>
              </p:cNvPicPr>
              <p:nvPr/>
            </p:nvPicPr>
            <p:blipFill>
              <a:blip r:embed="rId7" cstate="screen"/>
              <a:srcRect/>
              <a:stretch>
                <a:fillRect/>
              </a:stretch>
            </p:blipFill>
            <p:spPr bwMode="auto">
              <a:xfrm>
                <a:off x="5277694" y="681018"/>
                <a:ext cx="223000" cy="144000"/>
              </a:xfrm>
              <a:prstGeom prst="rect">
                <a:avLst/>
              </a:prstGeom>
              <a:noFill/>
            </p:spPr>
          </p:pic>
        </p:grpSp>
        <p:grpSp>
          <p:nvGrpSpPr>
            <p:cNvPr id="75" name="그룹 25"/>
            <p:cNvGrpSpPr/>
            <p:nvPr/>
          </p:nvGrpSpPr>
          <p:grpSpPr>
            <a:xfrm>
              <a:off x="5678704" y="4725145"/>
              <a:ext cx="871595" cy="1121156"/>
              <a:chOff x="2111079" y="4535759"/>
              <a:chExt cx="1428760" cy="1837853"/>
            </a:xfrm>
          </p:grpSpPr>
          <p:grpSp>
            <p:nvGrpSpPr>
              <p:cNvPr id="76" name="그룹 62"/>
              <p:cNvGrpSpPr/>
              <p:nvPr/>
            </p:nvGrpSpPr>
            <p:grpSpPr>
              <a:xfrm>
                <a:off x="2111079" y="4535759"/>
                <a:ext cx="1428760" cy="1835240"/>
                <a:chOff x="3214678" y="428604"/>
                <a:chExt cx="1056694" cy="1357322"/>
              </a:xfrm>
            </p:grpSpPr>
            <p:pic>
              <p:nvPicPr>
                <p:cNvPr id="78" name="Picture 1" descr="D:\00. 기술지원팀 140901\Product Image\Latest\PaX-i3D Green\컨텐츠 작업\Green Exposer SW push.png"/>
                <p:cNvPicPr>
                  <a:picLocks noChangeAspect="1" noChangeArrowheads="1"/>
                </p:cNvPicPr>
                <p:nvPr/>
              </p:nvPicPr>
              <p:blipFill>
                <a:blip r:embed="rId8" cstate="screen"/>
                <a:srcRect/>
                <a:stretch>
                  <a:fillRect/>
                </a:stretch>
              </p:blipFill>
              <p:spPr bwMode="auto">
                <a:xfrm>
                  <a:off x="3214678" y="428604"/>
                  <a:ext cx="1056694" cy="1357322"/>
                </a:xfrm>
                <a:prstGeom prst="rect">
                  <a:avLst/>
                </a:prstGeom>
                <a:noFill/>
              </p:spPr>
            </p:pic>
            <p:pic>
              <p:nvPicPr>
                <p:cNvPr id="79" name="Picture 5" descr="D:\00. 기술지원팀 140901\Product Image\Latest\PaX-i3D Green\컨텐츠 작업\주황색.png"/>
                <p:cNvPicPr>
                  <a:picLocks noChangeAspect="1" noChangeArrowheads="1"/>
                </p:cNvPicPr>
                <p:nvPr/>
              </p:nvPicPr>
              <p:blipFill>
                <a:blip r:embed="rId9" cstate="screen"/>
                <a:srcRect/>
                <a:stretch>
                  <a:fillRect/>
                </a:stretch>
              </p:blipFill>
              <p:spPr bwMode="auto">
                <a:xfrm>
                  <a:off x="3393411" y="624988"/>
                  <a:ext cx="223000" cy="144000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77" name="Picture 5" descr="D:\02. 업무\2014년\02. 전략과제\13. EM 동영상\dentist용\무제-13.png"/>
              <p:cNvPicPr>
                <a:picLocks noChangeAspect="1" noChangeArrowheads="1"/>
              </p:cNvPicPr>
              <p:nvPr/>
            </p:nvPicPr>
            <p:blipFill>
              <a:blip r:embed="rId10" cstate="screen"/>
              <a:srcRect/>
              <a:stretch>
                <a:fillRect/>
              </a:stretch>
            </p:blipFill>
            <p:spPr bwMode="auto">
              <a:xfrm>
                <a:off x="3182649" y="6018309"/>
                <a:ext cx="285752" cy="355303"/>
              </a:xfrm>
              <a:prstGeom prst="rect">
                <a:avLst/>
              </a:prstGeom>
              <a:noFill/>
              <a:effectLst/>
            </p:spPr>
          </p:pic>
        </p:grpSp>
      </p:grpSp>
      <p:grpSp>
        <p:nvGrpSpPr>
          <p:cNvPr id="71" name="그룹 37"/>
          <p:cNvGrpSpPr/>
          <p:nvPr/>
        </p:nvGrpSpPr>
        <p:grpSpPr>
          <a:xfrm>
            <a:off x="7858148" y="6488692"/>
            <a:ext cx="1213034" cy="369332"/>
            <a:chOff x="383284" y="4870823"/>
            <a:chExt cx="1213034" cy="369332"/>
          </a:xfrm>
        </p:grpSpPr>
        <p:sp>
          <p:nvSpPr>
            <p:cNvPr id="80" name="줄무늬가 있는 오른쪽 화살표 79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</a:endParaRPr>
            </a:p>
          </p:txBody>
        </p:sp>
      </p:grpSp>
      <p:grpSp>
        <p:nvGrpSpPr>
          <p:cNvPr id="82" name="그룹 81"/>
          <p:cNvGrpSpPr/>
          <p:nvPr/>
        </p:nvGrpSpPr>
        <p:grpSpPr>
          <a:xfrm>
            <a:off x="984860" y="2519023"/>
            <a:ext cx="7417256" cy="1898875"/>
            <a:chOff x="984860" y="2519023"/>
            <a:chExt cx="7417256" cy="1898875"/>
          </a:xfrm>
        </p:grpSpPr>
        <p:grpSp>
          <p:nvGrpSpPr>
            <p:cNvPr id="11" name="그룹 23"/>
            <p:cNvGrpSpPr/>
            <p:nvPr/>
          </p:nvGrpSpPr>
          <p:grpSpPr>
            <a:xfrm>
              <a:off x="3577282" y="2519023"/>
              <a:ext cx="2258480" cy="1854306"/>
              <a:chOff x="3563888" y="2519023"/>
              <a:chExt cx="2258480" cy="1854306"/>
            </a:xfrm>
          </p:grpSpPr>
          <p:grpSp>
            <p:nvGrpSpPr>
              <p:cNvPr id="12" name="그룹 18"/>
              <p:cNvGrpSpPr/>
              <p:nvPr/>
            </p:nvGrpSpPr>
            <p:grpSpPr>
              <a:xfrm>
                <a:off x="3563888" y="2519023"/>
                <a:ext cx="2258480" cy="1854306"/>
                <a:chOff x="5769904" y="2564904"/>
                <a:chExt cx="2258480" cy="1854306"/>
              </a:xfrm>
            </p:grpSpPr>
            <p:grpSp>
              <p:nvGrpSpPr>
                <p:cNvPr id="13" name="그룹 55"/>
                <p:cNvGrpSpPr/>
                <p:nvPr/>
              </p:nvGrpSpPr>
              <p:grpSpPr>
                <a:xfrm>
                  <a:off x="5769904" y="2564904"/>
                  <a:ext cx="2258480" cy="1854306"/>
                  <a:chOff x="2809988" y="3922132"/>
                  <a:chExt cx="4066268" cy="3107268"/>
                </a:xfrm>
              </p:grpSpPr>
              <p:grpSp>
                <p:nvGrpSpPr>
                  <p:cNvPr id="14" name="그룹 56"/>
                  <p:cNvGrpSpPr/>
                  <p:nvPr/>
                </p:nvGrpSpPr>
                <p:grpSpPr>
                  <a:xfrm>
                    <a:off x="2809988" y="3922132"/>
                    <a:ext cx="4066268" cy="3107268"/>
                    <a:chOff x="2809988" y="3571876"/>
                    <a:chExt cx="2071702" cy="1714512"/>
                  </a:xfrm>
                </p:grpSpPr>
                <p:pic>
                  <p:nvPicPr>
                    <p:cNvPr id="60" name="Picture 3" descr="D:\02. 업무\2014년\02. 전략과제\13. EM 동영상\montor.png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1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2809988" y="3571876"/>
                      <a:ext cx="2071702" cy="1714512"/>
                    </a:xfrm>
                    <a:prstGeom prst="rect">
                      <a:avLst/>
                    </a:prstGeom>
                    <a:noFill/>
                  </p:spPr>
                </p:pic>
                <p:pic>
                  <p:nvPicPr>
                    <p:cNvPr id="61" name="Picture 2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12" cstate="screen"/>
                    <a:srcRect/>
                    <a:stretch/>
                  </p:blipFill>
                  <p:spPr bwMode="auto">
                    <a:xfrm>
                      <a:off x="3037038" y="3745106"/>
                      <a:ext cx="1637400" cy="1053805"/>
                    </a:xfrm>
                    <a:prstGeom prst="rect">
                      <a:avLst/>
                    </a:prstGeom>
                    <a:ln>
                      <a:noFill/>
                    </a:ln>
                    <a:effectLst/>
                  </p:spPr>
                </p:pic>
              </p:grpSp>
              <p:graphicFrame>
                <p:nvGraphicFramePr>
                  <p:cNvPr id="58" name="개체 57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3409247755"/>
                      </p:ext>
                    </p:extLst>
                  </p:nvPr>
                </p:nvGraphicFramePr>
                <p:xfrm>
                  <a:off x="3239268" y="4220295"/>
                  <a:ext cx="3276948" cy="1959309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68649" name="Image" r:id="rId13" imgW="20317460" imgH="13003175" progId="Photoshop.Image.13">
                          <p:embed/>
                        </p:oleObj>
                      </mc:Choice>
                      <mc:Fallback>
                        <p:oleObj name="Image" r:id="rId13" imgW="20317460" imgH="13003175" progId="Photoshop.Image.13">
                          <p:embed/>
                          <p:pic>
                            <p:nvPicPr>
                              <p:cNvPr id="0" name="Picture 40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14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3239268" y="4220295"/>
                                <a:ext cx="3276948" cy="1959309"/>
                              </a:xfrm>
                              <a:prstGeom prst="rect">
                                <a:avLst/>
                              </a:prstGeom>
                              <a:noFill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p:grpSp>
            <p:pic>
              <p:nvPicPr>
                <p:cNvPr id="18" name="그림 17"/>
                <p:cNvPicPr>
                  <a:picLocks noChangeAspect="1"/>
                </p:cNvPicPr>
                <p:nvPr/>
              </p:nvPicPr>
              <p:blipFill>
                <a:blip r:embed="rId15" cstate="screen"/>
                <a:stretch>
                  <a:fillRect/>
                </a:stretch>
              </p:blipFill>
              <p:spPr>
                <a:xfrm>
                  <a:off x="5991128" y="2733805"/>
                  <a:ext cx="1841057" cy="1178277"/>
                </a:xfrm>
                <a:prstGeom prst="rect">
                  <a:avLst/>
                </a:prstGeom>
              </p:spPr>
            </p:pic>
          </p:grpSp>
          <p:pic>
            <p:nvPicPr>
              <p:cNvPr id="68" name="Picture 5" descr="C:\Users\a00291\Desktop\a70cccb3_pano.jpg"/>
              <p:cNvPicPr>
                <a:picLocks noChangeAspect="1" noChangeArrowheads="1"/>
              </p:cNvPicPr>
              <p:nvPr/>
            </p:nvPicPr>
            <p:blipFill rotWithShape="1">
              <a:blip r:embed="rId16" cstate="screen">
                <a:lum bright="1000" contrast="20000"/>
              </a:blip>
              <a:srcRect/>
              <a:stretch/>
            </p:blipFill>
            <p:spPr bwMode="auto">
              <a:xfrm>
                <a:off x="4644008" y="3045791"/>
                <a:ext cx="344164" cy="295200"/>
              </a:xfrm>
              <a:prstGeom prst="rect">
                <a:avLst/>
              </a:prstGeom>
              <a:ln>
                <a:noFill/>
              </a:ln>
              <a:effectLst/>
            </p:spPr>
          </p:pic>
        </p:grpSp>
        <p:sp>
          <p:nvSpPr>
            <p:cNvPr id="59" name="갈매기형 수장 58"/>
            <p:cNvSpPr/>
            <p:nvPr/>
          </p:nvSpPr>
          <p:spPr bwMode="auto">
            <a:xfrm>
              <a:off x="3388456" y="3324174"/>
              <a:ext cx="214314" cy="285752"/>
            </a:xfrm>
            <a:prstGeom prst="chevron">
              <a:avLst/>
            </a:prstGeom>
            <a:gradFill flip="none" rotWithShape="1">
              <a:gsLst>
                <a:gs pos="0">
                  <a:schemeClr val="tx1">
                    <a:tint val="66000"/>
                    <a:satMod val="160000"/>
                  </a:schemeClr>
                </a:gs>
                <a:gs pos="50000">
                  <a:schemeClr val="tx1">
                    <a:tint val="44500"/>
                    <a:satMod val="160000"/>
                  </a:schemeClr>
                </a:gs>
                <a:gs pos="100000">
                  <a:schemeClr val="tx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2" name="갈매기형 수장 61"/>
            <p:cNvSpPr/>
            <p:nvPr/>
          </p:nvSpPr>
          <p:spPr bwMode="auto">
            <a:xfrm>
              <a:off x="5864444" y="3322479"/>
              <a:ext cx="214314" cy="285752"/>
            </a:xfrm>
            <a:prstGeom prst="chevron">
              <a:avLst/>
            </a:prstGeom>
            <a:gradFill flip="none" rotWithShape="1">
              <a:gsLst>
                <a:gs pos="0">
                  <a:schemeClr val="tx1">
                    <a:tint val="66000"/>
                    <a:satMod val="160000"/>
                  </a:schemeClr>
                </a:gs>
                <a:gs pos="50000">
                  <a:schemeClr val="tx1">
                    <a:tint val="44500"/>
                    <a:satMod val="160000"/>
                  </a:schemeClr>
                </a:gs>
                <a:gs pos="100000">
                  <a:schemeClr val="tx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54" name="그룹 53"/>
            <p:cNvGrpSpPr/>
            <p:nvPr/>
          </p:nvGrpSpPr>
          <p:grpSpPr>
            <a:xfrm>
              <a:off x="984860" y="2526023"/>
              <a:ext cx="2286016" cy="1891875"/>
              <a:chOff x="2809988" y="3571876"/>
              <a:chExt cx="2071702" cy="1714512"/>
            </a:xfrm>
          </p:grpSpPr>
          <p:pic>
            <p:nvPicPr>
              <p:cNvPr id="63" name="Picture 3" descr="D:\02. 업무\2014년\02. 전략과제\13. EM 동영상\montor.png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2809988" y="3571876"/>
                <a:ext cx="2071702" cy="1714512"/>
              </a:xfrm>
              <a:prstGeom prst="rect">
                <a:avLst/>
              </a:prstGeom>
              <a:noFill/>
            </p:spPr>
          </p:pic>
          <p:pic>
            <p:nvPicPr>
              <p:cNvPr id="64" name="Picture 2"/>
              <p:cNvPicPr>
                <a:picLocks noChangeAspect="1" noChangeArrowheads="1"/>
              </p:cNvPicPr>
              <p:nvPr/>
            </p:nvPicPr>
            <p:blipFill>
              <a:blip r:embed="rId17" cstate="screen"/>
              <a:srcRect/>
              <a:stretch>
                <a:fillRect/>
              </a:stretch>
            </p:blipFill>
            <p:spPr bwMode="auto">
              <a:xfrm>
                <a:off x="3005128" y="3733804"/>
                <a:ext cx="1692000" cy="10642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grpSp>
          <p:nvGrpSpPr>
            <p:cNvPr id="49" name="그룹 51"/>
            <p:cNvGrpSpPr/>
            <p:nvPr/>
          </p:nvGrpSpPr>
          <p:grpSpPr>
            <a:xfrm>
              <a:off x="3635896" y="3140968"/>
              <a:ext cx="871595" cy="1121156"/>
              <a:chOff x="2111079" y="4535759"/>
              <a:chExt cx="1428760" cy="1837853"/>
            </a:xfrm>
          </p:grpSpPr>
          <p:grpSp>
            <p:nvGrpSpPr>
              <p:cNvPr id="50" name="그룹 60"/>
              <p:cNvGrpSpPr/>
              <p:nvPr/>
            </p:nvGrpSpPr>
            <p:grpSpPr>
              <a:xfrm>
                <a:off x="2111079" y="4535759"/>
                <a:ext cx="1428760" cy="1835240"/>
                <a:chOff x="3214678" y="428604"/>
                <a:chExt cx="1056694" cy="1357322"/>
              </a:xfrm>
            </p:grpSpPr>
            <p:pic>
              <p:nvPicPr>
                <p:cNvPr id="52" name="Picture 1" descr="D:\00. 기술지원팀 140901\Product Image\Latest\PaX-i3D Green\컨텐츠 작업\Green Exposer SW push.png"/>
                <p:cNvPicPr>
                  <a:picLocks noChangeAspect="1" noChangeArrowheads="1"/>
                </p:cNvPicPr>
                <p:nvPr/>
              </p:nvPicPr>
              <p:blipFill>
                <a:blip r:embed="rId8" cstate="screen"/>
                <a:srcRect/>
                <a:stretch>
                  <a:fillRect/>
                </a:stretch>
              </p:blipFill>
              <p:spPr bwMode="auto">
                <a:xfrm>
                  <a:off x="3214678" y="428604"/>
                  <a:ext cx="1056694" cy="1357322"/>
                </a:xfrm>
                <a:prstGeom prst="rect">
                  <a:avLst/>
                </a:prstGeom>
                <a:noFill/>
              </p:spPr>
            </p:pic>
            <p:pic>
              <p:nvPicPr>
                <p:cNvPr id="53" name="Picture 5" descr="D:\00. 기술지원팀 140901\Product Image\Latest\PaX-i3D Green\컨텐츠 작업\주황색.png"/>
                <p:cNvPicPr>
                  <a:picLocks noChangeAspect="1" noChangeArrowheads="1"/>
                </p:cNvPicPr>
                <p:nvPr/>
              </p:nvPicPr>
              <p:blipFill>
                <a:blip r:embed="rId9" cstate="screen"/>
                <a:srcRect/>
                <a:stretch>
                  <a:fillRect/>
                </a:stretch>
              </p:blipFill>
              <p:spPr bwMode="auto">
                <a:xfrm>
                  <a:off x="3393411" y="624988"/>
                  <a:ext cx="223000" cy="144000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51" name="Picture 5" descr="D:\02. 업무\2014년\02. 전략과제\13. EM 동영상\dentist용\무제-13.png"/>
              <p:cNvPicPr>
                <a:picLocks noChangeAspect="1" noChangeArrowheads="1"/>
              </p:cNvPicPr>
              <p:nvPr/>
            </p:nvPicPr>
            <p:blipFill>
              <a:blip r:embed="rId10" cstate="screen"/>
              <a:srcRect/>
              <a:stretch>
                <a:fillRect/>
              </a:stretch>
            </p:blipFill>
            <p:spPr bwMode="auto">
              <a:xfrm>
                <a:off x="3182649" y="6018309"/>
                <a:ext cx="285752" cy="355303"/>
              </a:xfrm>
              <a:prstGeom prst="rect">
                <a:avLst/>
              </a:prstGeom>
              <a:noFill/>
              <a:effectLst/>
            </p:spPr>
          </p:pic>
        </p:grpSp>
        <p:pic>
          <p:nvPicPr>
            <p:cNvPr id="69" name="Picture 4"/>
            <p:cNvPicPr>
              <a:picLocks noChangeAspect="1" noChangeArrowheads="1"/>
            </p:cNvPicPr>
            <p:nvPr/>
          </p:nvPicPr>
          <p:blipFill>
            <a:blip r:embed="rId18" cstate="print"/>
            <a:srcRect t="4641" b="10313"/>
            <a:stretch>
              <a:fillRect/>
            </a:stretch>
          </p:blipFill>
          <p:spPr bwMode="auto">
            <a:xfrm>
              <a:off x="4340752" y="2857496"/>
              <a:ext cx="750100" cy="6429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8613" name="Picture 5"/>
            <p:cNvPicPr>
              <a:picLocks noChangeAspect="1" noChangeArrowheads="1"/>
            </p:cNvPicPr>
            <p:nvPr/>
          </p:nvPicPr>
          <p:blipFill>
            <a:blip r:embed="rId19" cstate="screen"/>
            <a:srcRect/>
            <a:stretch>
              <a:fillRect/>
            </a:stretch>
          </p:blipFill>
          <p:spPr bwMode="auto">
            <a:xfrm>
              <a:off x="4518368" y="3023842"/>
              <a:ext cx="456378" cy="3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7" name="Picture 4"/>
            <p:cNvPicPr>
              <a:picLocks noChangeAspect="1" noChangeArrowheads="1"/>
            </p:cNvPicPr>
            <p:nvPr/>
          </p:nvPicPr>
          <p:blipFill>
            <a:blip r:embed="rId18" cstate="print"/>
            <a:srcRect t="4641" b="10313"/>
            <a:stretch>
              <a:fillRect/>
            </a:stretch>
          </p:blipFill>
          <p:spPr bwMode="auto">
            <a:xfrm>
              <a:off x="1755438" y="2857496"/>
              <a:ext cx="750100" cy="6429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85" name="그룹 84"/>
            <p:cNvGrpSpPr/>
            <p:nvPr/>
          </p:nvGrpSpPr>
          <p:grpSpPr>
            <a:xfrm>
              <a:off x="6143636" y="2526919"/>
              <a:ext cx="2258480" cy="1854306"/>
              <a:chOff x="6143636" y="2526919"/>
              <a:chExt cx="2258480" cy="1854306"/>
            </a:xfrm>
          </p:grpSpPr>
          <p:pic>
            <p:nvPicPr>
              <p:cNvPr id="86" name="Picture 3" descr="D:\02. 업무\2014년\02. 전략과제\13. EM 동영상\montor.png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6143636" y="2526919"/>
                <a:ext cx="2258480" cy="1854306"/>
              </a:xfrm>
              <a:prstGeom prst="rect">
                <a:avLst/>
              </a:prstGeom>
              <a:noFill/>
            </p:spPr>
          </p:pic>
          <p:pic>
            <p:nvPicPr>
              <p:cNvPr id="87" name="Picture 4" descr="D:\10. EM 컨텐츠_스텝교육용\참고 사진\Photo\i3DNCSW CT 8080_C_occl_Confirm_61%.png"/>
              <p:cNvPicPr>
                <a:picLocks noChangeAspect="1" noChangeArrowheads="1"/>
              </p:cNvPicPr>
              <p:nvPr/>
            </p:nvPicPr>
            <p:blipFill>
              <a:blip r:embed="rId20" cstate="screen"/>
              <a:srcRect/>
              <a:stretch>
                <a:fillRect/>
              </a:stretch>
            </p:blipFill>
            <p:spPr bwMode="auto">
              <a:xfrm>
                <a:off x="6352536" y="2690766"/>
                <a:ext cx="1833460" cy="1198800"/>
              </a:xfrm>
              <a:prstGeom prst="rect">
                <a:avLst/>
              </a:prstGeom>
              <a:noFill/>
            </p:spPr>
          </p:pic>
          <p:pic>
            <p:nvPicPr>
              <p:cNvPr id="88" name="Picture 5"/>
              <p:cNvPicPr>
                <a:picLocks noChangeAspect="1" noChangeArrowheads="1"/>
              </p:cNvPicPr>
              <p:nvPr/>
            </p:nvPicPr>
            <p:blipFill>
              <a:blip r:embed="rId21" cstate="screen"/>
              <a:srcRect/>
              <a:stretch>
                <a:fillRect/>
              </a:stretch>
            </p:blipFill>
            <p:spPr bwMode="auto">
              <a:xfrm>
                <a:off x="6741338" y="3596533"/>
                <a:ext cx="1019181" cy="144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89" name="TextBox 88"/>
              <p:cNvSpPr txBox="1"/>
              <p:nvPr/>
            </p:nvSpPr>
            <p:spPr>
              <a:xfrm>
                <a:off x="6670597" y="3562911"/>
                <a:ext cx="494046" cy="1231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200" dirty="0" smtClean="0">
                    <a:solidFill>
                      <a:schemeClr val="bg1"/>
                    </a:solidFill>
                    <a:latin typeface="+mn-ea"/>
                    <a:cs typeface="Arial Unicode MS" pitchFamily="50" charset="-127"/>
                  </a:rPr>
                  <a:t>Converting to DICOM file.</a:t>
                </a:r>
                <a:endParaRPr lang="ko-KR" altLang="en-US" sz="200" dirty="0">
                  <a:solidFill>
                    <a:schemeClr val="bg1"/>
                  </a:solidFill>
                  <a:latin typeface="+mn-ea"/>
                  <a:cs typeface="Arial Unicode MS" pitchFamily="50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91925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0"/>
                            </p:stCondLst>
                            <p:childTnLst>
                              <p:par>
                                <p:cTn id="4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25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/>
          <p:cNvSpPr txBox="1"/>
          <p:nvPr/>
        </p:nvSpPr>
        <p:spPr>
          <a:xfrm>
            <a:off x="611188" y="304979"/>
            <a:ext cx="4943241" cy="423684"/>
          </a:xfrm>
          <a:prstGeom prst="roundRect">
            <a:avLst>
              <a:gd name="adj" fmla="val 35315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Image Capture Procedure - Standard Mode (7/7)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339275" y="0"/>
            <a:ext cx="1804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CT Acquisition</a:t>
            </a:r>
            <a:endParaRPr lang="ko-KR" altLang="en-US" b="1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5" name="그룹 37"/>
          <p:cNvGrpSpPr/>
          <p:nvPr/>
        </p:nvGrpSpPr>
        <p:grpSpPr>
          <a:xfrm>
            <a:off x="7858148" y="6488692"/>
            <a:ext cx="1213034" cy="369332"/>
            <a:chOff x="383284" y="4870823"/>
            <a:chExt cx="1213034" cy="369332"/>
          </a:xfrm>
        </p:grpSpPr>
        <p:sp>
          <p:nvSpPr>
            <p:cNvPr id="26" name="줄무늬가 있는 오른쪽 화살표 25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</a:endParaRPr>
            </a:p>
          </p:txBody>
        </p:sp>
      </p:grpSp>
      <p:grpSp>
        <p:nvGrpSpPr>
          <p:cNvPr id="30" name="그룹 29"/>
          <p:cNvGrpSpPr/>
          <p:nvPr/>
        </p:nvGrpSpPr>
        <p:grpSpPr>
          <a:xfrm>
            <a:off x="1142976" y="2157402"/>
            <a:ext cx="2859312" cy="2428892"/>
            <a:chOff x="1142976" y="2157402"/>
            <a:chExt cx="2859312" cy="2428892"/>
          </a:xfrm>
        </p:grpSpPr>
        <p:pic>
          <p:nvPicPr>
            <p:cNvPr id="45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r="39724" b="29119"/>
            <a:stretch>
              <a:fillRect/>
            </a:stretch>
          </p:blipFill>
          <p:spPr bwMode="auto">
            <a:xfrm>
              <a:off x="1285852" y="2300278"/>
              <a:ext cx="2592000" cy="1714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6" name="그림 45" descr="Monitor Frame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42976" y="2157402"/>
              <a:ext cx="2859312" cy="2428892"/>
            </a:xfrm>
            <a:prstGeom prst="rect">
              <a:avLst/>
            </a:prstGeom>
          </p:spPr>
        </p:pic>
      </p:grpSp>
      <p:grpSp>
        <p:nvGrpSpPr>
          <p:cNvPr id="31" name="그룹 30"/>
          <p:cNvGrpSpPr/>
          <p:nvPr/>
        </p:nvGrpSpPr>
        <p:grpSpPr>
          <a:xfrm>
            <a:off x="4500562" y="2157402"/>
            <a:ext cx="3645130" cy="2428892"/>
            <a:chOff x="4500562" y="2157402"/>
            <a:chExt cx="3645130" cy="2428892"/>
          </a:xfrm>
        </p:grpSpPr>
        <p:pic>
          <p:nvPicPr>
            <p:cNvPr id="40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414970" y="2285992"/>
              <a:ext cx="2610000" cy="1657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4" name="갈매기형 수장 43"/>
            <p:cNvSpPr/>
            <p:nvPr/>
          </p:nvSpPr>
          <p:spPr bwMode="auto">
            <a:xfrm>
              <a:off x="4500562" y="3014658"/>
              <a:ext cx="214314" cy="285752"/>
            </a:xfrm>
            <a:prstGeom prst="chevron">
              <a:avLst/>
            </a:prstGeom>
            <a:gradFill flip="none" rotWithShape="1">
              <a:gsLst>
                <a:gs pos="0">
                  <a:schemeClr val="tx1">
                    <a:tint val="66000"/>
                    <a:satMod val="160000"/>
                  </a:schemeClr>
                </a:gs>
                <a:gs pos="50000">
                  <a:schemeClr val="tx1">
                    <a:tint val="44500"/>
                    <a:satMod val="160000"/>
                  </a:schemeClr>
                </a:gs>
                <a:gs pos="100000">
                  <a:schemeClr val="tx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>
                <a:latin typeface="+mn-ea"/>
              </a:endParaRPr>
            </a:p>
          </p:txBody>
        </p:sp>
        <p:pic>
          <p:nvPicPr>
            <p:cNvPr id="47" name="그림 46" descr="Monitor Frame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86380" y="2157402"/>
              <a:ext cx="2859312" cy="2428892"/>
            </a:xfrm>
            <a:prstGeom prst="rect">
              <a:avLst/>
            </a:prstGeom>
          </p:spPr>
        </p:pic>
      </p:grpSp>
      <p:grpSp>
        <p:nvGrpSpPr>
          <p:cNvPr id="48" name="그룹 65"/>
          <p:cNvGrpSpPr/>
          <p:nvPr/>
        </p:nvGrpSpPr>
        <p:grpSpPr>
          <a:xfrm>
            <a:off x="1928794" y="2586028"/>
            <a:ext cx="849172" cy="822513"/>
            <a:chOff x="6275861" y="3143248"/>
            <a:chExt cx="975780" cy="942108"/>
          </a:xfrm>
        </p:grpSpPr>
        <p:grpSp>
          <p:nvGrpSpPr>
            <p:cNvPr id="49" name="그룹 33"/>
            <p:cNvGrpSpPr/>
            <p:nvPr/>
          </p:nvGrpSpPr>
          <p:grpSpPr>
            <a:xfrm>
              <a:off x="6275861" y="3143248"/>
              <a:ext cx="975780" cy="942108"/>
              <a:chOff x="2346771" y="2428868"/>
              <a:chExt cx="975780" cy="942108"/>
            </a:xfrm>
          </p:grpSpPr>
          <p:grpSp>
            <p:nvGrpSpPr>
              <p:cNvPr id="51" name="그룹 67"/>
              <p:cNvGrpSpPr/>
              <p:nvPr/>
            </p:nvGrpSpPr>
            <p:grpSpPr>
              <a:xfrm>
                <a:off x="2428860" y="2428868"/>
                <a:ext cx="639748" cy="639748"/>
                <a:chOff x="4356597" y="3448242"/>
                <a:chExt cx="639748" cy="639748"/>
              </a:xfrm>
            </p:grpSpPr>
            <p:grpSp>
              <p:nvGrpSpPr>
                <p:cNvPr id="53" name="그룹 50"/>
                <p:cNvGrpSpPr/>
                <p:nvPr/>
              </p:nvGrpSpPr>
              <p:grpSpPr>
                <a:xfrm>
                  <a:off x="4356597" y="3448242"/>
                  <a:ext cx="639748" cy="639748"/>
                  <a:chOff x="5429256" y="3214686"/>
                  <a:chExt cx="639748" cy="639748"/>
                </a:xfrm>
              </p:grpSpPr>
              <p:pic>
                <p:nvPicPr>
                  <p:cNvPr id="55" name="Picture 17" descr="C:\Users\a00291\Desktop\kligg.com\kligg256x256.png"/>
                  <p:cNvPicPr>
                    <a:picLocks noChangeAspect="1" noChangeArrowheads="1"/>
                  </p:cNvPicPr>
                  <p:nvPr/>
                </p:nvPicPr>
                <p:blipFill>
                  <a:blip r:embed="rId5" cstate="screen"/>
                  <a:srcRect/>
                  <a:stretch>
                    <a:fillRect/>
                  </a:stretch>
                </p:blipFill>
                <p:spPr bwMode="auto">
                  <a:xfrm>
                    <a:off x="5500694" y="3286124"/>
                    <a:ext cx="568310" cy="56831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56" name="Picture 18" descr="C:\Users\a00291\Desktop\11949837831120231634mouse_pointer_wolfram_es_01_svg_med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screen"/>
                  <a:srcRect/>
                  <a:stretch>
                    <a:fillRect/>
                  </a:stretch>
                </p:blipFill>
                <p:spPr bwMode="auto">
                  <a:xfrm>
                    <a:off x="5429256" y="3214686"/>
                    <a:ext cx="159318" cy="257694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54" name="타원 53"/>
                <p:cNvSpPr/>
                <p:nvPr/>
              </p:nvSpPr>
              <p:spPr bwMode="auto">
                <a:xfrm>
                  <a:off x="4670780" y="3589982"/>
                  <a:ext cx="71438" cy="1428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52" name="TextBox 40"/>
              <p:cNvSpPr txBox="1"/>
              <p:nvPr/>
            </p:nvSpPr>
            <p:spPr>
              <a:xfrm>
                <a:off x="2346771" y="3001644"/>
                <a:ext cx="9757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dirty="0" smtClean="0">
                    <a:solidFill>
                      <a:srgbClr val="C00000"/>
                    </a:solidFill>
                    <a:latin typeface="Arial Black" pitchFamily="34" charset="0"/>
                    <a:ea typeface="HY헤드라인M" pitchFamily="18" charset="-127"/>
                  </a:rPr>
                  <a:t>Click!!</a:t>
                </a:r>
                <a:endParaRPr lang="ko-KR" altLang="en-US" dirty="0">
                  <a:solidFill>
                    <a:srgbClr val="C00000"/>
                  </a:solidFill>
                  <a:latin typeface="Arial Black" pitchFamily="34" charset="0"/>
                  <a:ea typeface="HY헤드라인M" pitchFamily="18" charset="-127"/>
                </a:endParaRPr>
              </a:p>
            </p:txBody>
          </p:sp>
        </p:grpSp>
        <p:sp>
          <p:nvSpPr>
            <p:cNvPr id="50" name="TextBox 49"/>
            <p:cNvSpPr txBox="1"/>
            <p:nvPr/>
          </p:nvSpPr>
          <p:spPr>
            <a:xfrm>
              <a:off x="6484412" y="3340621"/>
              <a:ext cx="477447" cy="4230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/>
                <a:t>①</a:t>
              </a:r>
              <a:endParaRPr lang="ko-KR" altLang="en-US" b="1" dirty="0"/>
            </a:p>
          </p:txBody>
        </p:sp>
      </p:grpSp>
      <p:grpSp>
        <p:nvGrpSpPr>
          <p:cNvPr id="29" name="그룹 28"/>
          <p:cNvGrpSpPr/>
          <p:nvPr/>
        </p:nvGrpSpPr>
        <p:grpSpPr>
          <a:xfrm>
            <a:off x="969334" y="888966"/>
            <a:ext cx="4888549" cy="482120"/>
            <a:chOff x="969334" y="888966"/>
            <a:chExt cx="4888549" cy="482120"/>
          </a:xfrm>
        </p:grpSpPr>
        <p:sp>
          <p:nvSpPr>
            <p:cNvPr id="37" name="직사각형 36"/>
            <p:cNvSpPr/>
            <p:nvPr/>
          </p:nvSpPr>
          <p:spPr>
            <a:xfrm>
              <a:off x="970440" y="888966"/>
              <a:ext cx="4887443" cy="4821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ko-KR" altLang="en-US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  </a:t>
              </a: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Save the acquired image and check whether it is saved in </a:t>
              </a:r>
              <a:r>
                <a:rPr lang="en-US" altLang="ko-KR" sz="9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EasyDent</a:t>
              </a: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V4 or</a:t>
              </a:r>
              <a:r>
                <a:rPr lang="ko-KR" altLang="en-US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not.</a:t>
              </a:r>
            </a:p>
            <a:p>
              <a:pPr algn="just">
                <a:lnSpc>
                  <a:spcPct val="150000"/>
                </a:lnSpc>
              </a:pP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  Double click on CT name or thumbnail view to access the CT scan in the Ez3D software.</a:t>
              </a:r>
            </a:p>
          </p:txBody>
        </p:sp>
        <p:sp>
          <p:nvSpPr>
            <p:cNvPr id="27" name="타원 26"/>
            <p:cNvSpPr/>
            <p:nvPr/>
          </p:nvSpPr>
          <p:spPr bwMode="auto">
            <a:xfrm>
              <a:off x="969334" y="979967"/>
              <a:ext cx="126000" cy="126000"/>
            </a:xfrm>
            <a:prstGeom prst="ellipse">
              <a:avLst/>
            </a:prstGeom>
            <a:noFill/>
            <a:ln w="127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lIns="0" tIns="0" rIns="0" bIns="0" rtlCol="0" anchor="ctr"/>
            <a:lstStyle/>
            <a:p>
              <a:pPr algn="ctr"/>
              <a:r>
                <a:rPr lang="en-US" altLang="ko-KR" sz="700" dirty="0" smtClean="0"/>
                <a:t>16</a:t>
              </a:r>
              <a:endParaRPr lang="ko-KR" altLang="en-US" sz="700" dirty="0"/>
            </a:p>
          </p:txBody>
        </p:sp>
      </p:grpSp>
    </p:spTree>
    <p:extLst>
      <p:ext uri="{BB962C8B-B14F-4D97-AF65-F5344CB8AC3E}">
        <p14:creationId xmlns:p14="http://schemas.microsoft.com/office/powerpoint/2010/main" val="3391925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500"/>
                            </p:stCondLst>
                            <p:childTnLst>
                              <p:par>
                                <p:cTn id="4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0"/>
                            </p:stCondLst>
                            <p:childTnLst>
                              <p:par>
                                <p:cTn id="4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D:\00. 기술지원팀 140901\Product Image\Latest\PaX-i3D Green\컨텐츠 작업\Green_OS_wide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381154"/>
            <a:ext cx="4000496" cy="5333994"/>
          </a:xfrm>
          <a:prstGeom prst="rect">
            <a:avLst/>
          </a:prstGeom>
          <a:noFill/>
        </p:spPr>
      </p:pic>
      <p:pic>
        <p:nvPicPr>
          <p:cNvPr id="11" name="Picture 3" descr="D:\00. 기술지원팀 140901\Product Image\Latest\PaX-i3D Green\컨텐츠 작업\그린 로고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657600" y="2514600"/>
            <a:ext cx="2530639" cy="936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대각선 방향의 모서리가 둥근 사각형 5"/>
          <p:cNvSpPr/>
          <p:nvPr/>
        </p:nvSpPr>
        <p:spPr>
          <a:xfrm>
            <a:off x="4048772" y="3434229"/>
            <a:ext cx="4771700" cy="714851"/>
          </a:xfrm>
          <a:prstGeom prst="round2DiagRect">
            <a:avLst>
              <a:gd name="adj1" fmla="val 31601"/>
              <a:gd name="adj2" fmla="val 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ko-KR" sz="3200" b="1" dirty="0" smtClean="0">
                <a:solidFill>
                  <a:schemeClr val="bg1"/>
                </a:solidFill>
                <a:latin typeface="+mj-ea"/>
                <a:ea typeface="+mj-ea"/>
                <a:cs typeface="Arial Unicode MS" pitchFamily="50" charset="-127"/>
              </a:rPr>
              <a:t>Product Management</a:t>
            </a:r>
            <a:endParaRPr lang="ko-KR" altLang="en-US" sz="32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18" name="그림 17" descr="home-150499_640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8429652" y="71414"/>
            <a:ext cx="568800" cy="576000"/>
          </a:xfrm>
          <a:prstGeom prst="rect">
            <a:avLst/>
          </a:prstGeom>
        </p:spPr>
      </p:pic>
      <p:grpSp>
        <p:nvGrpSpPr>
          <p:cNvPr id="2" name="그룹 37"/>
          <p:cNvGrpSpPr/>
          <p:nvPr/>
        </p:nvGrpSpPr>
        <p:grpSpPr>
          <a:xfrm>
            <a:off x="7786710" y="6417254"/>
            <a:ext cx="1213034" cy="369332"/>
            <a:chOff x="383284" y="4870823"/>
            <a:chExt cx="1213034" cy="369332"/>
          </a:xfrm>
        </p:grpSpPr>
        <p:sp>
          <p:nvSpPr>
            <p:cNvPr id="20" name="줄무늬가 있는 오른쪽 화살표 19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+mj-ea"/>
              </a:endParaRPr>
            </a:p>
          </p:txBody>
        </p:sp>
      </p:grpSp>
      <p:pic>
        <p:nvPicPr>
          <p:cNvPr id="13" name="Picture 4" descr="D:\02. 업무\2014년\02. 전략과제\13. EM 동영상\작업파일\새 폴더\그림1.pn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71406" y="3778245"/>
            <a:ext cx="3079755" cy="30797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655662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내용 개체 틀 11"/>
          <p:cNvSpPr>
            <a:spLocks noGrp="1"/>
          </p:cNvSpPr>
          <p:nvPr/>
        </p:nvSpPr>
        <p:spPr>
          <a:xfrm>
            <a:off x="342370" y="1946004"/>
            <a:ext cx="8138372" cy="4037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altLang="ko-KR" sz="1800" b="1" dirty="0" smtClean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CASE #1. Device Not Operating</a:t>
            </a:r>
            <a:endParaRPr lang="ko-KR" altLang="en-US" sz="1800" b="1" dirty="0">
              <a:solidFill>
                <a:schemeClr val="accent2">
                  <a:lumMod val="7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59" name="내용 개체 틀 11"/>
          <p:cNvSpPr txBox="1">
            <a:spLocks/>
          </p:cNvSpPr>
          <p:nvPr/>
        </p:nvSpPr>
        <p:spPr>
          <a:xfrm>
            <a:off x="427307" y="1071546"/>
            <a:ext cx="8338546" cy="6303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400" dirty="0" smtClean="0">
                <a:latin typeface="+mj-ea"/>
                <a:ea typeface="+mj-ea"/>
              </a:rPr>
              <a:t>If any problem occurs while operating the device, </a:t>
            </a:r>
            <a:r>
              <a:rPr lang="en-US" altLang="ko-KR" sz="1400" dirty="0" smtClean="0"/>
              <a:t>perform the corresponding troubleshooting measures outlined in the table below. If the problem persists, please contact customer service. </a:t>
            </a:r>
            <a:endParaRPr lang="ko-KR" altLang="en-US" sz="1400" dirty="0">
              <a:latin typeface="+mj-ea"/>
              <a:ea typeface="+mj-ea"/>
            </a:endParaRPr>
          </a:p>
        </p:txBody>
      </p:sp>
      <p:sp>
        <p:nvSpPr>
          <p:cNvPr id="61" name="내용 개체 틀 11"/>
          <p:cNvSpPr txBox="1">
            <a:spLocks/>
          </p:cNvSpPr>
          <p:nvPr/>
        </p:nvSpPr>
        <p:spPr>
          <a:xfrm>
            <a:off x="367000" y="4739759"/>
            <a:ext cx="8138372" cy="4037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800" b="1" dirty="0" smtClean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CASE #2. </a:t>
            </a:r>
            <a:r>
              <a:rPr lang="en-US" altLang="ko-KR" b="1" dirty="0" smtClean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X-ray Exposure Switch</a:t>
            </a:r>
            <a:endParaRPr lang="ko-KR" altLang="en-US" sz="1800" b="1" dirty="0">
              <a:solidFill>
                <a:schemeClr val="accent2">
                  <a:lumMod val="75000"/>
                </a:schemeClr>
              </a:solidFill>
              <a:latin typeface="+mj-ea"/>
              <a:ea typeface="+mj-ea"/>
            </a:endParaRPr>
          </a:p>
        </p:txBody>
      </p:sp>
      <p:grpSp>
        <p:nvGrpSpPr>
          <p:cNvPr id="2" name="그룹 65"/>
          <p:cNvGrpSpPr/>
          <p:nvPr/>
        </p:nvGrpSpPr>
        <p:grpSpPr>
          <a:xfrm>
            <a:off x="285721" y="357166"/>
            <a:ext cx="3422680" cy="442674"/>
            <a:chOff x="285721" y="357166"/>
            <a:chExt cx="3422680" cy="442674"/>
          </a:xfrm>
        </p:grpSpPr>
        <p:sp>
          <p:nvSpPr>
            <p:cNvPr id="46" name="TextBox 45"/>
            <p:cNvSpPr txBox="1"/>
            <p:nvPr/>
          </p:nvSpPr>
          <p:spPr>
            <a:xfrm>
              <a:off x="285721" y="357166"/>
              <a:ext cx="3422680" cy="442674"/>
            </a:xfrm>
            <a:prstGeom prst="roundRect">
              <a:avLst>
                <a:gd name="adj" fmla="val 17816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ko-KR" altLang="en-US" sz="2000" b="1" dirty="0" smtClean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      </a:t>
              </a:r>
              <a:r>
                <a:rPr lang="en-US" altLang="ko-KR" sz="2000" b="1" dirty="0" smtClean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Emergency Treatment </a:t>
              </a:r>
            </a:p>
          </p:txBody>
        </p:sp>
        <p:pic>
          <p:nvPicPr>
            <p:cNvPr id="2050" name="Picture 2" descr="C:\Users\a00291\AppData\Local\Microsoft\Windows\Temporary Internet Files\Content.IE5\S03YHNT0\MC900434750[1].png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428596" y="428604"/>
              <a:ext cx="357190" cy="357190"/>
            </a:xfrm>
            <a:prstGeom prst="rect">
              <a:avLst/>
            </a:prstGeom>
            <a:noFill/>
          </p:spPr>
        </p:pic>
      </p:grpSp>
      <p:grpSp>
        <p:nvGrpSpPr>
          <p:cNvPr id="3" name="그룹 37"/>
          <p:cNvGrpSpPr/>
          <p:nvPr/>
        </p:nvGrpSpPr>
        <p:grpSpPr>
          <a:xfrm>
            <a:off x="7786710" y="6417254"/>
            <a:ext cx="1213034" cy="369332"/>
            <a:chOff x="383284" y="4870823"/>
            <a:chExt cx="1213034" cy="369332"/>
          </a:xfrm>
        </p:grpSpPr>
        <p:sp>
          <p:nvSpPr>
            <p:cNvPr id="14" name="줄무늬가 있는 오른쪽 화살표 13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+mj-ea"/>
              </a:endParaRPr>
            </a:p>
          </p:txBody>
        </p:sp>
      </p:grpSp>
      <p:graphicFrame>
        <p:nvGraphicFramePr>
          <p:cNvPr id="16" name="표 15"/>
          <p:cNvGraphicFramePr>
            <a:graphicFrameLocks noGrp="1"/>
          </p:cNvGraphicFramePr>
          <p:nvPr/>
        </p:nvGraphicFramePr>
        <p:xfrm>
          <a:off x="428596" y="2357430"/>
          <a:ext cx="8162478" cy="21583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00330"/>
                <a:gridCol w="5662148"/>
              </a:tblGrid>
              <a:tr h="50006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solidFill>
                            <a:schemeClr val="tx1"/>
                          </a:solidFill>
                        </a:rPr>
                        <a:t>CAUSE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solidFill>
                            <a:schemeClr val="tx1"/>
                          </a:solidFill>
                        </a:rPr>
                        <a:t>SOLUTION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500066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600" b="1" dirty="0" smtClean="0">
                          <a:solidFill>
                            <a:schemeClr val="tx1"/>
                          </a:solidFill>
                        </a:rPr>
                        <a:t>Fail</a:t>
                      </a:r>
                      <a:r>
                        <a:rPr lang="en-US" altLang="ko-KR" sz="1600" b="1" baseline="0" dirty="0" smtClean="0">
                          <a:solidFill>
                            <a:schemeClr val="tx1"/>
                          </a:solidFill>
                        </a:rPr>
                        <a:t> to supply power</a:t>
                      </a:r>
                      <a:endParaRPr lang="ko-KR" alt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600" b="0" dirty="0" smtClean="0">
                          <a:solidFill>
                            <a:schemeClr val="tx1"/>
                          </a:solidFill>
                        </a:rPr>
                        <a:t>Check</a:t>
                      </a:r>
                      <a:r>
                        <a:rPr lang="en-US" altLang="ko-KR" sz="1600" b="0" baseline="0" dirty="0" smtClean="0">
                          <a:solidFill>
                            <a:schemeClr val="tx1"/>
                          </a:solidFill>
                        </a:rPr>
                        <a:t> the power cable and the connection status. </a:t>
                      </a:r>
                      <a:endParaRPr lang="ko-KR" alt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00066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600" b="1" dirty="0" smtClean="0">
                          <a:solidFill>
                            <a:schemeClr val="tx1"/>
                          </a:solidFill>
                        </a:rPr>
                        <a:t>Problem</a:t>
                      </a:r>
                      <a:r>
                        <a:rPr lang="en-US" altLang="ko-KR" sz="1600" b="1" baseline="0" dirty="0" smtClean="0">
                          <a:solidFill>
                            <a:schemeClr val="tx1"/>
                          </a:solidFill>
                        </a:rPr>
                        <a:t> in initializing</a:t>
                      </a:r>
                      <a:endParaRPr lang="ko-KR" alt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600" dirty="0" smtClean="0">
                          <a:solidFill>
                            <a:schemeClr val="tx1"/>
                          </a:solidFill>
                        </a:rPr>
                        <a:t>Initialize</a:t>
                      </a:r>
                      <a:r>
                        <a:rPr lang="en-US" altLang="ko-KR" sz="1600" baseline="0" dirty="0" smtClean="0">
                          <a:solidFill>
                            <a:schemeClr val="tx1"/>
                          </a:solidFill>
                        </a:rPr>
                        <a:t> the device completely and then try to operate again. </a:t>
                      </a:r>
                      <a:endParaRPr lang="ko-KR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00066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600" b="1" dirty="0" smtClean="0">
                          <a:solidFill>
                            <a:schemeClr val="tx1"/>
                          </a:solidFill>
                        </a:rPr>
                        <a:t>Fail</a:t>
                      </a:r>
                      <a:r>
                        <a:rPr lang="en-US" altLang="ko-KR" sz="1600" b="1" baseline="0" dirty="0" smtClean="0">
                          <a:solidFill>
                            <a:schemeClr val="tx1"/>
                          </a:solidFill>
                        </a:rPr>
                        <a:t> in communication between PC &amp; Unit</a:t>
                      </a:r>
                      <a:endParaRPr lang="ko-KR" alt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600" dirty="0" smtClean="0">
                          <a:solidFill>
                            <a:schemeClr val="tx1"/>
                          </a:solidFill>
                        </a:rPr>
                        <a:t>Check the connection status of serial port(RS232) which </a:t>
                      </a:r>
                      <a:r>
                        <a:rPr lang="en-US" altLang="ko-KR" sz="1600" baseline="0" dirty="0" smtClean="0">
                          <a:solidFill>
                            <a:schemeClr val="tx1"/>
                          </a:solidFill>
                        </a:rPr>
                        <a:t>connects the PC to the device. </a:t>
                      </a:r>
                      <a:endParaRPr lang="ko-KR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7" name="표 16"/>
          <p:cNvGraphicFramePr>
            <a:graphicFrameLocks noGrp="1"/>
          </p:cNvGraphicFramePr>
          <p:nvPr/>
        </p:nvGraphicFramePr>
        <p:xfrm>
          <a:off x="428596" y="5143512"/>
          <a:ext cx="8162478" cy="10791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00330"/>
                <a:gridCol w="5662148"/>
              </a:tblGrid>
              <a:tr h="50006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solidFill>
                            <a:schemeClr val="tx1"/>
                          </a:solidFill>
                        </a:rPr>
                        <a:t>CAUSE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solidFill>
                            <a:schemeClr val="tx1"/>
                          </a:solidFill>
                        </a:rPr>
                        <a:t>SOLUTION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500066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600" b="1" dirty="0" smtClean="0">
                          <a:solidFill>
                            <a:srgbClr val="0000FF"/>
                          </a:solidFill>
                        </a:rPr>
                        <a:t>Without</a:t>
                      </a:r>
                      <a:r>
                        <a:rPr lang="en-US" altLang="ko-KR" sz="1600" b="1" baseline="0" dirty="0" smtClean="0">
                          <a:solidFill>
                            <a:srgbClr val="0000FF"/>
                          </a:solidFill>
                        </a:rPr>
                        <a:t> pressing the “Ready” button</a:t>
                      </a:r>
                      <a:endParaRPr lang="ko-KR" altLang="en-US" sz="1600" b="1" dirty="0">
                        <a:solidFill>
                          <a:srgbClr val="0000FF"/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600" b="0" dirty="0" smtClean="0">
                          <a:solidFill>
                            <a:srgbClr val="0000FF"/>
                          </a:solidFill>
                        </a:rPr>
                        <a:t>Check if the unit</a:t>
                      </a:r>
                      <a:r>
                        <a:rPr lang="en-US" altLang="ko-KR" sz="1600" b="0" baseline="0" dirty="0" smtClean="0">
                          <a:solidFill>
                            <a:srgbClr val="0000FF"/>
                          </a:solidFill>
                        </a:rPr>
                        <a:t> is completely ready for image capturing from the capture software. </a:t>
                      </a:r>
                      <a:endParaRPr lang="ko-KR" altLang="en-US" sz="1600" b="0" dirty="0">
                        <a:solidFill>
                          <a:srgbClr val="0000FF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08630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내용 개체 틀 11"/>
          <p:cNvSpPr>
            <a:spLocks noGrp="1"/>
          </p:cNvSpPr>
          <p:nvPr/>
        </p:nvSpPr>
        <p:spPr>
          <a:xfrm>
            <a:off x="285212" y="1451951"/>
            <a:ext cx="8138372" cy="4037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altLang="ko-KR" sz="18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CASE #3. Problem in Image Capturing</a:t>
            </a:r>
            <a:endParaRPr lang="ko-KR" altLang="en-US" sz="1800" b="1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내용 개체 틀 11"/>
          <p:cNvSpPr txBox="1">
            <a:spLocks/>
          </p:cNvSpPr>
          <p:nvPr/>
        </p:nvSpPr>
        <p:spPr>
          <a:xfrm>
            <a:off x="309842" y="4074626"/>
            <a:ext cx="8138372" cy="4037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8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CASE #4. Problem in Patient Positioning – Lase</a:t>
            </a:r>
            <a:r>
              <a:rPr lang="en-US" altLang="ko-KR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r Beam Off </a:t>
            </a:r>
            <a:endParaRPr lang="ko-KR" altLang="en-US" sz="1800" b="1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그룹 37"/>
          <p:cNvGrpSpPr/>
          <p:nvPr/>
        </p:nvGrpSpPr>
        <p:grpSpPr>
          <a:xfrm>
            <a:off x="7786710" y="6417254"/>
            <a:ext cx="1213034" cy="369332"/>
            <a:chOff x="383284" y="4870823"/>
            <a:chExt cx="1213034" cy="369332"/>
          </a:xfrm>
        </p:grpSpPr>
        <p:sp>
          <p:nvSpPr>
            <p:cNvPr id="17" name="줄무늬가 있는 오른쪽 화살표 16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+mj-ea"/>
              </a:endParaRPr>
            </a:p>
          </p:txBody>
        </p:sp>
      </p:grpSp>
      <p:graphicFrame>
        <p:nvGraphicFramePr>
          <p:cNvPr id="19" name="표 18"/>
          <p:cNvGraphicFramePr>
            <a:graphicFrameLocks noGrp="1"/>
          </p:cNvGraphicFramePr>
          <p:nvPr/>
        </p:nvGraphicFramePr>
        <p:xfrm>
          <a:off x="382559" y="2037810"/>
          <a:ext cx="8338546" cy="137389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63349"/>
                <a:gridCol w="5675197"/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/>
                        <a:t>CAUSE</a:t>
                      </a:r>
                      <a:endParaRPr lang="ko-KR" altLang="en-US" b="1" dirty="0"/>
                    </a:p>
                  </a:txBody>
                  <a:tcPr marL="72000" marR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/>
                        <a:t>SOLUTION</a:t>
                      </a:r>
                      <a:endParaRPr lang="ko-KR" altLang="en-US" b="1" dirty="0"/>
                    </a:p>
                  </a:txBody>
                  <a:tcPr marL="72000" marR="3600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003059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600" b="1" dirty="0" smtClean="0"/>
                        <a:t>Fail</a:t>
                      </a:r>
                      <a:r>
                        <a:rPr lang="en-US" altLang="ko-KR" sz="1600" b="1" baseline="0" dirty="0" smtClean="0"/>
                        <a:t> in device initialization</a:t>
                      </a:r>
                      <a:endParaRPr lang="ko-KR" altLang="en-US" sz="1600" b="1" dirty="0"/>
                    </a:p>
                  </a:txBody>
                  <a:tcPr marL="72000" marR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dirty="0" smtClean="0"/>
                        <a:t>Re</a:t>
                      </a:r>
                      <a:r>
                        <a:rPr lang="en-US" altLang="ko-KR" sz="1600" baseline="0" dirty="0" smtClean="0"/>
                        <a:t>-start to capture image after initialization of the unit. If this happens continuously, restart the unit and try again. </a:t>
                      </a:r>
                      <a:endParaRPr lang="ko-KR" altLang="en-US" sz="1600" dirty="0" smtClean="0"/>
                    </a:p>
                    <a:p>
                      <a:pPr algn="l" latinLnBrk="1"/>
                      <a:endParaRPr lang="ko-KR" altLang="en-US" sz="1600" dirty="0"/>
                    </a:p>
                  </a:txBody>
                  <a:tcPr marL="72000" marR="3600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20" name="표 19"/>
          <p:cNvGraphicFramePr>
            <a:graphicFrameLocks noGrp="1"/>
          </p:cNvGraphicFramePr>
          <p:nvPr/>
        </p:nvGraphicFramePr>
        <p:xfrm>
          <a:off x="382559" y="4546607"/>
          <a:ext cx="8338546" cy="14376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63349"/>
                <a:gridCol w="5675197"/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/>
                        <a:t>CAUSE</a:t>
                      </a:r>
                      <a:endParaRPr lang="ko-KR" altLang="en-US" b="1" dirty="0"/>
                    </a:p>
                  </a:txBody>
                  <a:tcPr marL="72000" marR="72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/>
                        <a:t>SOLUTION</a:t>
                      </a:r>
                      <a:endParaRPr lang="ko-KR" altLang="en-US" b="1" dirty="0"/>
                    </a:p>
                  </a:txBody>
                  <a:tcPr marL="72000" marR="7200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99163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/>
                        <a:t>Exceed</a:t>
                      </a:r>
                      <a:r>
                        <a:rPr lang="en-US" altLang="ko-KR" sz="1600" b="1" baseline="0" dirty="0" smtClean="0"/>
                        <a:t> the time limit for p</a:t>
                      </a:r>
                      <a:r>
                        <a:rPr lang="en-US" altLang="ko-KR" sz="1600" b="1" dirty="0" smtClean="0"/>
                        <a:t>atient positioning</a:t>
                      </a:r>
                      <a:endParaRPr lang="ko-KR" altLang="en-US" sz="1600" b="1" dirty="0"/>
                    </a:p>
                  </a:txBody>
                  <a:tcPr marL="72000" marR="72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600" dirty="0" smtClean="0"/>
                        <a:t>Turn the laser beam on again</a:t>
                      </a:r>
                      <a:r>
                        <a:rPr lang="en-US" altLang="ko-KR" sz="1600" baseline="0" dirty="0" smtClean="0"/>
                        <a:t> and proceed with patient positioning. </a:t>
                      </a:r>
                    </a:p>
                    <a:p>
                      <a:pPr algn="l" latinLnBrk="1"/>
                      <a:r>
                        <a:rPr lang="en-US" altLang="ko-KR" sz="1600" baseline="0" dirty="0" smtClean="0"/>
                        <a:t>Click the laser beam button from the unit or capture software. Then three laser beams will turn on. </a:t>
                      </a:r>
                      <a:endParaRPr lang="ko-KR" altLang="en-US" sz="1600" dirty="0"/>
                    </a:p>
                  </a:txBody>
                  <a:tcPr marL="72000" marR="7200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3" name="그룹 20"/>
          <p:cNvGrpSpPr/>
          <p:nvPr/>
        </p:nvGrpSpPr>
        <p:grpSpPr>
          <a:xfrm>
            <a:off x="285721" y="357166"/>
            <a:ext cx="3422680" cy="442674"/>
            <a:chOff x="285721" y="357166"/>
            <a:chExt cx="3422680" cy="442674"/>
          </a:xfrm>
        </p:grpSpPr>
        <p:sp>
          <p:nvSpPr>
            <p:cNvPr id="22" name="TextBox 21"/>
            <p:cNvSpPr txBox="1"/>
            <p:nvPr/>
          </p:nvSpPr>
          <p:spPr>
            <a:xfrm>
              <a:off x="285721" y="357166"/>
              <a:ext cx="3422680" cy="442674"/>
            </a:xfrm>
            <a:prstGeom prst="roundRect">
              <a:avLst>
                <a:gd name="adj" fmla="val 17816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ko-KR" altLang="en-US" sz="2000" b="1" dirty="0" smtClean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      </a:t>
              </a:r>
              <a:r>
                <a:rPr lang="en-US" altLang="ko-KR" sz="2000" b="1" dirty="0" smtClean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Emergency Treatment </a:t>
              </a:r>
            </a:p>
          </p:txBody>
        </p:sp>
        <p:pic>
          <p:nvPicPr>
            <p:cNvPr id="23" name="Picture 2" descr="C:\Users\a00291\AppData\Local\Microsoft\Windows\Temporary Internet Files\Content.IE5\S03YHNT0\MC900434750[1].png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428596" y="428604"/>
              <a:ext cx="357190" cy="357190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7308630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65"/>
          <p:cNvGrpSpPr/>
          <p:nvPr/>
        </p:nvGrpSpPr>
        <p:grpSpPr>
          <a:xfrm>
            <a:off x="285720" y="357166"/>
            <a:ext cx="2000264" cy="442674"/>
            <a:chOff x="285720" y="357166"/>
            <a:chExt cx="2000264" cy="442674"/>
          </a:xfrm>
        </p:grpSpPr>
        <p:sp>
          <p:nvSpPr>
            <p:cNvPr id="46" name="TextBox 45"/>
            <p:cNvSpPr txBox="1"/>
            <p:nvPr/>
          </p:nvSpPr>
          <p:spPr>
            <a:xfrm>
              <a:off x="285720" y="357166"/>
              <a:ext cx="2000264" cy="442674"/>
            </a:xfrm>
            <a:prstGeom prst="roundRect">
              <a:avLst>
                <a:gd name="adj" fmla="val 17816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ko-KR" altLang="en-US" sz="2000" b="1" dirty="0" smtClean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       </a:t>
              </a:r>
              <a:r>
                <a:rPr lang="en-US" altLang="ko-KR" sz="2000" b="1" dirty="0" smtClean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Cleaning</a:t>
              </a:r>
            </a:p>
          </p:txBody>
        </p:sp>
        <p:pic>
          <p:nvPicPr>
            <p:cNvPr id="2050" name="Picture 2" descr="C:\Users\a00291\AppData\Local\Microsoft\Windows\Temporary Internet Files\Content.IE5\S03YHNT0\MC900434750[1].png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428596" y="428604"/>
              <a:ext cx="357190" cy="357190"/>
            </a:xfrm>
            <a:prstGeom prst="rect">
              <a:avLst/>
            </a:prstGeom>
            <a:noFill/>
          </p:spPr>
        </p:pic>
      </p:grpSp>
      <p:sp>
        <p:nvSpPr>
          <p:cNvPr id="12" name="내용 개체 틀 11"/>
          <p:cNvSpPr>
            <a:spLocks noGrp="1"/>
          </p:cNvSpPr>
          <p:nvPr/>
        </p:nvSpPr>
        <p:spPr>
          <a:xfrm>
            <a:off x="483100" y="2590406"/>
            <a:ext cx="8374122" cy="3624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altLang="ko-KR" sz="18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 </a:t>
            </a:r>
            <a:endParaRPr lang="en-US" altLang="ko-KR" sz="1600" b="1" dirty="0" smtClean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  <a:p>
            <a:pPr marL="625475" lvl="1">
              <a:buFont typeface="Wingdings" pitchFamily="2" charset="2"/>
              <a:buChar char="l"/>
            </a:pP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Please keep the device clean especially the parts where the patient is in contact with often such as the handle frame, chin support and the bite blocks. </a:t>
            </a:r>
          </a:p>
          <a:p>
            <a:pPr lvl="1">
              <a:buNone/>
            </a:pPr>
            <a:endParaRPr lang="en-US" altLang="ko-KR" sz="1000" dirty="0">
              <a:latin typeface="Arial" pitchFamily="34" charset="0"/>
              <a:cs typeface="Arial" pitchFamily="34" charset="0"/>
            </a:endParaRPr>
          </a:p>
          <a:p>
            <a:pPr marL="625475" lvl="1">
              <a:buFont typeface="Wingdings" pitchFamily="2" charset="2"/>
              <a:buChar char="l"/>
            </a:pP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Do not use the spray cleaners or solvents from entering the device. It may cause damage to the electrical components. </a:t>
            </a:r>
          </a:p>
          <a:p>
            <a:pPr marL="625475" lvl="1">
              <a:buNone/>
            </a:pPr>
            <a:endParaRPr lang="en-US" altLang="ko-KR" sz="1000" dirty="0">
              <a:latin typeface="Arial" pitchFamily="34" charset="0"/>
              <a:cs typeface="Arial" pitchFamily="34" charset="0"/>
            </a:endParaRPr>
          </a:p>
          <a:p>
            <a:pPr marL="625475" lvl="1">
              <a:buFont typeface="Wingdings" pitchFamily="2" charset="2"/>
              <a:buChar char="l"/>
            </a:pP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Do not use abrasive liquids such as acetone, gas, or oil. </a:t>
            </a:r>
            <a:br>
              <a:rPr lang="en-US" altLang="ko-KR" sz="1600" dirty="0" smtClean="0">
                <a:latin typeface="Arial" pitchFamily="34" charset="0"/>
                <a:cs typeface="Arial" pitchFamily="34" charset="0"/>
              </a:rPr>
            </a:b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These may cause corrosion of the device’s surface. </a:t>
            </a:r>
          </a:p>
          <a:p>
            <a:pPr lvl="1">
              <a:buNone/>
            </a:pPr>
            <a:endParaRPr lang="en-US" altLang="ko-KR" sz="1000" dirty="0">
              <a:latin typeface="Arial" pitchFamily="34" charset="0"/>
              <a:cs typeface="Arial" pitchFamily="34" charset="0"/>
            </a:endParaRPr>
          </a:p>
          <a:p>
            <a:pPr marL="625475" lvl="1">
              <a:buFont typeface="Wingdings" pitchFamily="2" charset="2"/>
              <a:buChar char="l"/>
            </a:pP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Do not use cleaning products which contain silicon.</a:t>
            </a:r>
          </a:p>
          <a:p>
            <a:pPr marL="625475" lvl="1">
              <a:buNone/>
            </a:pPr>
            <a:r>
              <a:rPr lang="en-US" altLang="ko-K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    It may cause damage to the electrical components. </a:t>
            </a:r>
          </a:p>
        </p:txBody>
      </p:sp>
      <p:sp>
        <p:nvSpPr>
          <p:cNvPr id="17" name="TextBox 1"/>
          <p:cNvSpPr txBox="1"/>
          <p:nvPr/>
        </p:nvSpPr>
        <p:spPr>
          <a:xfrm>
            <a:off x="536586" y="1357298"/>
            <a:ext cx="77957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Before cleaning the device, make sure that the power of the device has been turned</a:t>
            </a:r>
            <a:br>
              <a:rPr lang="en-US" altLang="ko-KR" sz="1600" dirty="0" smtClean="0">
                <a:latin typeface="Arial" pitchFamily="34" charset="0"/>
                <a:cs typeface="Arial" pitchFamily="34" charset="0"/>
              </a:rPr>
            </a:b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off completely and disconnect the power plug from the outlet. </a:t>
            </a:r>
            <a:endParaRPr lang="ko-KR" altLang="en-US" sz="16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그룹 37"/>
          <p:cNvGrpSpPr/>
          <p:nvPr/>
        </p:nvGrpSpPr>
        <p:grpSpPr>
          <a:xfrm>
            <a:off x="7786710" y="6417254"/>
            <a:ext cx="1213034" cy="369332"/>
            <a:chOff x="383284" y="4870823"/>
            <a:chExt cx="1213034" cy="369332"/>
          </a:xfrm>
        </p:grpSpPr>
        <p:sp>
          <p:nvSpPr>
            <p:cNvPr id="11" name="줄무늬가 있는 오른쪽 화살표 10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+mj-ea"/>
              </a:endParaRPr>
            </a:p>
          </p:txBody>
        </p:sp>
      </p:grpSp>
      <p:sp>
        <p:nvSpPr>
          <p:cNvPr id="14" name="직사각형 13"/>
          <p:cNvSpPr/>
          <p:nvPr/>
        </p:nvSpPr>
        <p:spPr>
          <a:xfrm>
            <a:off x="500034" y="2357430"/>
            <a:ext cx="18600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b="1" dirty="0" smtClean="0">
                <a:solidFill>
                  <a:schemeClr val="accent2">
                    <a:lumMod val="75000"/>
                  </a:schemeClr>
                </a:solidFill>
                <a:latin typeface="맑은 고딕"/>
                <a:ea typeface="맑은 고딕"/>
                <a:cs typeface="Arial" pitchFamily="34" charset="0"/>
              </a:rPr>
              <a:t>▣ ATTENTION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308630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내용 개체 틀 11"/>
          <p:cNvSpPr>
            <a:spLocks noGrp="1"/>
          </p:cNvSpPr>
          <p:nvPr/>
        </p:nvSpPr>
        <p:spPr>
          <a:xfrm>
            <a:off x="327144" y="1264657"/>
            <a:ext cx="3965609" cy="3756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altLang="ko-KR" sz="20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맑은 고딕"/>
                <a:cs typeface="Arial" pitchFamily="34" charset="0"/>
              </a:rPr>
              <a:t>▣ </a:t>
            </a:r>
            <a:r>
              <a:rPr lang="en-US" altLang="ko-KR" sz="20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HOW TO CLEAN</a:t>
            </a:r>
          </a:p>
        </p:txBody>
      </p:sp>
      <p:grpSp>
        <p:nvGrpSpPr>
          <p:cNvPr id="2" name="그룹 37"/>
          <p:cNvGrpSpPr/>
          <p:nvPr/>
        </p:nvGrpSpPr>
        <p:grpSpPr>
          <a:xfrm>
            <a:off x="7786710" y="6417254"/>
            <a:ext cx="1213034" cy="369332"/>
            <a:chOff x="383284" y="4870823"/>
            <a:chExt cx="1213034" cy="369332"/>
          </a:xfrm>
        </p:grpSpPr>
        <p:sp>
          <p:nvSpPr>
            <p:cNvPr id="13" name="줄무늬가 있는 오른쪽 화살표 12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+mj-ea"/>
              </a:endParaRPr>
            </a:p>
          </p:txBody>
        </p:sp>
      </p:grpSp>
      <p:graphicFrame>
        <p:nvGraphicFramePr>
          <p:cNvPr id="15" name="표 14"/>
          <p:cNvGraphicFramePr>
            <a:graphicFrameLocks noGrp="1"/>
          </p:cNvGraphicFramePr>
          <p:nvPr/>
        </p:nvGraphicFramePr>
        <p:xfrm>
          <a:off x="428596" y="1852599"/>
          <a:ext cx="8525596" cy="359855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28000"/>
                <a:gridCol w="5897596"/>
              </a:tblGrid>
              <a:tr h="50483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>
                          <a:latin typeface="Arial" pitchFamily="34" charset="0"/>
                          <a:cs typeface="Arial" pitchFamily="34" charset="0"/>
                        </a:rPr>
                        <a:t>ACCESSORIES</a:t>
                      </a:r>
                      <a:endParaRPr lang="ko-KR" altLang="en-US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>
                          <a:latin typeface="Arial" pitchFamily="34" charset="0"/>
                          <a:cs typeface="Arial" pitchFamily="34" charset="0"/>
                        </a:rPr>
                        <a:t>HOW TO CLEAN</a:t>
                      </a:r>
                      <a:endParaRPr lang="ko-KR" altLang="en-US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600" dirty="0" smtClean="0">
                          <a:latin typeface="Arial" pitchFamily="34" charset="0"/>
                          <a:cs typeface="Arial" pitchFamily="34" charset="0"/>
                        </a:rPr>
                        <a:t>Bite Block</a:t>
                      </a:r>
                      <a:endParaRPr lang="ko-KR" alt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4000" marR="54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l" latinLnBrk="1"/>
                      <a:r>
                        <a:rPr lang="en-US" altLang="ko-KR" sz="1600" dirty="0" smtClean="0">
                          <a:latin typeface="Arial" pitchFamily="34" charset="0"/>
                          <a:cs typeface="Arial" pitchFamily="34" charset="0"/>
                        </a:rPr>
                        <a:t>Before</a:t>
                      </a:r>
                      <a:r>
                        <a:rPr lang="en-US" altLang="ko-KR" sz="1600" baseline="0" dirty="0" smtClean="0">
                          <a:latin typeface="Arial" pitchFamily="34" charset="0"/>
                          <a:cs typeface="Arial" pitchFamily="34" charset="0"/>
                        </a:rPr>
                        <a:t> capturing the image of each patient, sterilize these accessories with alcohol and dry off with a soft cloth. </a:t>
                      </a:r>
                      <a:endParaRPr lang="ko-KR" alt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600" dirty="0" smtClean="0">
                          <a:latin typeface="Arial" pitchFamily="34" charset="0"/>
                          <a:cs typeface="Arial" pitchFamily="34" charset="0"/>
                        </a:rPr>
                        <a:t>Temple Support</a:t>
                      </a:r>
                      <a:endParaRPr lang="ko-KR" alt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4000" marR="54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sz="1600" dirty="0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600" dirty="0" smtClean="0">
                          <a:latin typeface="Arial" pitchFamily="34" charset="0"/>
                          <a:cs typeface="Arial" pitchFamily="34" charset="0"/>
                        </a:rPr>
                        <a:t>Chin Support</a:t>
                      </a:r>
                      <a:endParaRPr lang="ko-KR" altLang="en-US" sz="16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 latinLnBrk="1"/>
                      <a:r>
                        <a:rPr lang="en-US" altLang="ko-KR" sz="1600" dirty="0" smtClean="0">
                          <a:latin typeface="Arial" pitchFamily="34" charset="0"/>
                          <a:cs typeface="Arial" pitchFamily="34" charset="0"/>
                        </a:rPr>
                        <a:t>(Normal / Sinus / TMJ)</a:t>
                      </a:r>
                      <a:endParaRPr lang="ko-KR" alt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4000" marR="54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sz="1600" dirty="0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600" dirty="0" smtClean="0">
                          <a:latin typeface="Arial" pitchFamily="34" charset="0"/>
                          <a:cs typeface="Arial" pitchFamily="34" charset="0"/>
                        </a:rPr>
                        <a:t>All components that are in physical</a:t>
                      </a:r>
                      <a:r>
                        <a:rPr lang="en-US" altLang="ko-KR" sz="1600" baseline="0" dirty="0" smtClean="0">
                          <a:latin typeface="Arial" pitchFamily="34" charset="0"/>
                          <a:cs typeface="Arial" pitchFamily="34" charset="0"/>
                        </a:rPr>
                        <a:t> contact with the patient and the operator</a:t>
                      </a:r>
                    </a:p>
                  </a:txBody>
                  <a:tcPr marL="54000" marR="54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sz="1600" dirty="0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600" dirty="0" smtClean="0">
                          <a:latin typeface="Arial" pitchFamily="34" charset="0"/>
                          <a:cs typeface="Arial" pitchFamily="34" charset="0"/>
                        </a:rPr>
                        <a:t>PC and</a:t>
                      </a:r>
                      <a:r>
                        <a:rPr lang="en-US" altLang="ko-KR" sz="1600" baseline="0" dirty="0" smtClean="0">
                          <a:latin typeface="Arial" pitchFamily="34" charset="0"/>
                          <a:cs typeface="Arial" pitchFamily="34" charset="0"/>
                        </a:rPr>
                        <a:t> Peripheral Devices</a:t>
                      </a:r>
                      <a:endParaRPr lang="ko-KR" alt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4000" marR="54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 smtClean="0">
                          <a:latin typeface="Arial" pitchFamily="34" charset="0"/>
                          <a:cs typeface="Arial" pitchFamily="34" charset="0"/>
                        </a:rPr>
                        <a:t>Clean and keep them in good</a:t>
                      </a:r>
                      <a:r>
                        <a:rPr lang="en-US" altLang="ko-KR" sz="1600" baseline="0" dirty="0" smtClean="0">
                          <a:latin typeface="Arial" pitchFamily="34" charset="0"/>
                          <a:cs typeface="Arial" pitchFamily="34" charset="0"/>
                        </a:rPr>
                        <a:t> condition.</a:t>
                      </a:r>
                      <a:endParaRPr lang="ko-KR" alt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600" baseline="0" dirty="0" smtClean="0">
                          <a:latin typeface="Arial" pitchFamily="34" charset="0"/>
                          <a:cs typeface="Arial" pitchFamily="34" charset="0"/>
                        </a:rPr>
                        <a:t>Outer part of the device</a:t>
                      </a:r>
                      <a:endParaRPr lang="ko-KR" alt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4000" marR="54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baseline="0" dirty="0" smtClean="0">
                          <a:latin typeface="Arial" pitchFamily="34" charset="0"/>
                          <a:cs typeface="Arial" pitchFamily="34" charset="0"/>
                        </a:rPr>
                        <a:t>Wipe the outer part of the unit with a soft dry cloth everyday. </a:t>
                      </a:r>
                    </a:p>
                    <a:p>
                      <a:pPr latinLnBrk="1"/>
                      <a:r>
                        <a:rPr lang="en-US" altLang="ko-KR" sz="1600" dirty="0" smtClean="0">
                          <a:latin typeface="Arial" pitchFamily="34" charset="0"/>
                          <a:cs typeface="Arial" pitchFamily="34" charset="0"/>
                        </a:rPr>
                        <a:t>Do not use any</a:t>
                      </a:r>
                      <a:r>
                        <a:rPr lang="en-US" altLang="ko-KR" sz="1600" baseline="0" dirty="0" smtClean="0">
                          <a:latin typeface="Arial" pitchFamily="34" charset="0"/>
                          <a:cs typeface="Arial" pitchFamily="34" charset="0"/>
                        </a:rPr>
                        <a:t> cleaners, bleaches or solvents for cleaning. </a:t>
                      </a:r>
                      <a:endParaRPr lang="ko-KR" alt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3" name="그룹 65"/>
          <p:cNvGrpSpPr/>
          <p:nvPr/>
        </p:nvGrpSpPr>
        <p:grpSpPr>
          <a:xfrm>
            <a:off x="285720" y="357166"/>
            <a:ext cx="2000264" cy="442674"/>
            <a:chOff x="285720" y="357166"/>
            <a:chExt cx="2000264" cy="442674"/>
          </a:xfrm>
        </p:grpSpPr>
        <p:sp>
          <p:nvSpPr>
            <p:cNvPr id="17" name="TextBox 16"/>
            <p:cNvSpPr txBox="1"/>
            <p:nvPr/>
          </p:nvSpPr>
          <p:spPr>
            <a:xfrm>
              <a:off x="285720" y="357166"/>
              <a:ext cx="2000264" cy="442674"/>
            </a:xfrm>
            <a:prstGeom prst="roundRect">
              <a:avLst>
                <a:gd name="adj" fmla="val 17816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ko-KR" altLang="en-US" sz="2000" b="1" dirty="0" smtClean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       </a:t>
              </a:r>
              <a:r>
                <a:rPr lang="en-US" altLang="ko-KR" sz="2000" b="1" dirty="0" smtClean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Cleaning</a:t>
              </a:r>
            </a:p>
          </p:txBody>
        </p:sp>
        <p:pic>
          <p:nvPicPr>
            <p:cNvPr id="18" name="Picture 2" descr="C:\Users\a00291\AppData\Local\Microsoft\Windows\Temporary Internet Files\Content.IE5\S03YHNT0\MC900434750[1].png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428596" y="428604"/>
              <a:ext cx="357190" cy="357190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7308630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65"/>
          <p:cNvGrpSpPr/>
          <p:nvPr/>
        </p:nvGrpSpPr>
        <p:grpSpPr>
          <a:xfrm>
            <a:off x="285720" y="357166"/>
            <a:ext cx="2643205" cy="442674"/>
            <a:chOff x="285720" y="357166"/>
            <a:chExt cx="2643205" cy="442674"/>
          </a:xfrm>
        </p:grpSpPr>
        <p:sp>
          <p:nvSpPr>
            <p:cNvPr id="46" name="TextBox 45"/>
            <p:cNvSpPr txBox="1"/>
            <p:nvPr/>
          </p:nvSpPr>
          <p:spPr>
            <a:xfrm>
              <a:off x="285720" y="357166"/>
              <a:ext cx="2643205" cy="442674"/>
            </a:xfrm>
            <a:prstGeom prst="roundRect">
              <a:avLst>
                <a:gd name="adj" fmla="val 17816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ko-KR" altLang="en-US" sz="20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      </a:t>
              </a:r>
              <a:r>
                <a:rPr lang="en-US" altLang="ko-KR" sz="20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Maintenance</a:t>
              </a:r>
            </a:p>
          </p:txBody>
        </p:sp>
        <p:pic>
          <p:nvPicPr>
            <p:cNvPr id="2050" name="Picture 2" descr="C:\Users\a00291\AppData\Local\Microsoft\Windows\Temporary Internet Files\Content.IE5\S03YHNT0\MC900434750[1].png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428596" y="428604"/>
              <a:ext cx="357190" cy="357190"/>
            </a:xfrm>
            <a:prstGeom prst="rect">
              <a:avLst/>
            </a:prstGeom>
            <a:noFill/>
          </p:spPr>
        </p:pic>
      </p:grpSp>
      <p:sp>
        <p:nvSpPr>
          <p:cNvPr id="12" name="TextBox 1"/>
          <p:cNvSpPr txBox="1"/>
          <p:nvPr/>
        </p:nvSpPr>
        <p:spPr>
          <a:xfrm>
            <a:off x="854103" y="1234262"/>
            <a:ext cx="67249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600" dirty="0" smtClean="0"/>
              <a:t>Before inspection, ensure that the power of the device is off. </a:t>
            </a:r>
            <a:endParaRPr lang="en-US" altLang="ko-KR" sz="1600" dirty="0"/>
          </a:p>
          <a:p>
            <a:r>
              <a:rPr lang="en-US" altLang="ko-KR" sz="1600" dirty="0" smtClean="0"/>
              <a:t>Do not open the cover of the device. </a:t>
            </a:r>
            <a:endParaRPr lang="en-US" altLang="ko-KR" sz="1600" dirty="0"/>
          </a:p>
          <a:p>
            <a:r>
              <a:rPr lang="en-US" altLang="ko-KR" sz="1600" dirty="0" smtClean="0"/>
              <a:t>For the prevention of fire, please use the same fuse when replacing. </a:t>
            </a:r>
            <a:endParaRPr lang="ko-KR" altLang="en-US" sz="1600" dirty="0"/>
          </a:p>
        </p:txBody>
      </p:sp>
      <p:sp>
        <p:nvSpPr>
          <p:cNvPr id="13" name="내용 개체 틀 11"/>
          <p:cNvSpPr>
            <a:spLocks noGrp="1"/>
          </p:cNvSpPr>
          <p:nvPr/>
        </p:nvSpPr>
        <p:spPr>
          <a:xfrm>
            <a:off x="143302" y="2265356"/>
            <a:ext cx="8857396" cy="395343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ko-KR" altLang="en-US" sz="1800" b="1" dirty="0" smtClean="0">
                <a:solidFill>
                  <a:schemeClr val="accent2">
                    <a:lumMod val="75000"/>
                  </a:schemeClr>
                </a:solidFill>
              </a:rPr>
              <a:t>    </a:t>
            </a:r>
            <a:r>
              <a:rPr lang="ko-KR" altLang="en-US" sz="1800" b="1" dirty="0" smtClean="0">
                <a:solidFill>
                  <a:schemeClr val="accent2">
                    <a:lumMod val="75000"/>
                  </a:schemeClr>
                </a:solidFill>
                <a:latin typeface="맑은 고딕"/>
                <a:ea typeface="맑은 고딕"/>
              </a:rPr>
              <a:t>▣ </a:t>
            </a:r>
            <a:r>
              <a:rPr lang="en-US" altLang="ko-KR" sz="1800" b="1" dirty="0" smtClean="0">
                <a:solidFill>
                  <a:schemeClr val="accent2">
                    <a:lumMod val="75000"/>
                  </a:schemeClr>
                </a:solidFill>
              </a:rPr>
              <a:t>ATTENTION</a:t>
            </a:r>
          </a:p>
          <a:p>
            <a:endParaRPr lang="en-US" altLang="ko-KR" sz="1600" b="1" dirty="0" smtClean="0">
              <a:solidFill>
                <a:srgbClr val="00B050"/>
              </a:solidFill>
            </a:endParaRPr>
          </a:p>
          <a:p>
            <a:pPr lvl="1">
              <a:buFont typeface="Wingdings" pitchFamily="2" charset="2"/>
              <a:buChar char="l"/>
            </a:pPr>
            <a:r>
              <a:rPr lang="en-US" altLang="ko-KR" sz="1600" dirty="0" smtClean="0"/>
              <a:t>Do not unplug the power plug by force. </a:t>
            </a:r>
          </a:p>
          <a:p>
            <a:pPr lvl="1"/>
            <a:endParaRPr lang="en-US" altLang="ko-KR" sz="1000" dirty="0"/>
          </a:p>
          <a:p>
            <a:pPr lvl="1">
              <a:buFont typeface="Wingdings" pitchFamily="2" charset="2"/>
              <a:buChar char="l"/>
            </a:pPr>
            <a:r>
              <a:rPr lang="en-US" altLang="ko-KR" sz="1600" dirty="0" smtClean="0"/>
              <a:t>Do not keep the device and parts in a humid place. </a:t>
            </a:r>
          </a:p>
          <a:p>
            <a:pPr lvl="1"/>
            <a:endParaRPr lang="en-US" altLang="ko-KR" sz="1000" dirty="0"/>
          </a:p>
          <a:p>
            <a:pPr lvl="1">
              <a:buFont typeface="Wingdings" pitchFamily="2" charset="2"/>
              <a:buChar char="l"/>
            </a:pPr>
            <a:r>
              <a:rPr lang="en-US" altLang="ko-KR" sz="1600" dirty="0" smtClean="0"/>
              <a:t>Keep the device and parts in an appropriate place to maintain them </a:t>
            </a:r>
            <a:br>
              <a:rPr lang="en-US" altLang="ko-KR" sz="1600" dirty="0" smtClean="0"/>
            </a:br>
            <a:r>
              <a:rPr lang="en-US" altLang="ko-KR" sz="1600" dirty="0" smtClean="0"/>
              <a:t>in good condition. They may be influenced by environmental factors such</a:t>
            </a:r>
            <a:br>
              <a:rPr lang="en-US" altLang="ko-KR" sz="1600" dirty="0" smtClean="0"/>
            </a:br>
            <a:r>
              <a:rPr lang="en-US" altLang="ko-KR" sz="1600" dirty="0" smtClean="0"/>
              <a:t>as temperature, lights, ventilation, dust, salt and so on. </a:t>
            </a:r>
          </a:p>
          <a:p>
            <a:pPr lvl="1">
              <a:buNone/>
            </a:pPr>
            <a:endParaRPr lang="en-US" altLang="ko-KR" sz="1000" dirty="0"/>
          </a:p>
          <a:p>
            <a:pPr lvl="1">
              <a:buFont typeface="Wingdings" pitchFamily="2" charset="2"/>
              <a:buChar char="l"/>
            </a:pPr>
            <a:r>
              <a:rPr lang="en-US" altLang="ko-KR" sz="1600" dirty="0" smtClean="0"/>
              <a:t>For items needed for image capturing, please arrange them and put them in proper places for the next image capture. </a:t>
            </a:r>
          </a:p>
          <a:p>
            <a:pPr lvl="1"/>
            <a:endParaRPr lang="en-US" altLang="ko-KR" sz="1000" dirty="0"/>
          </a:p>
          <a:p>
            <a:pPr lvl="1">
              <a:buFont typeface="Wingdings" pitchFamily="2" charset="2"/>
              <a:buChar char="l"/>
            </a:pPr>
            <a:r>
              <a:rPr lang="en-US" altLang="ko-KR" sz="1600" dirty="0" smtClean="0"/>
              <a:t>Please check the ground connection of the device. </a:t>
            </a:r>
          </a:p>
          <a:p>
            <a:pPr lvl="1">
              <a:buNone/>
            </a:pPr>
            <a:endParaRPr lang="en-US" altLang="ko-KR" sz="1000" dirty="0"/>
          </a:p>
          <a:p>
            <a:pPr lvl="1">
              <a:buFont typeface="Wingdings" pitchFamily="2" charset="2"/>
              <a:buChar char="l"/>
            </a:pPr>
            <a:r>
              <a:rPr lang="en-US" altLang="ko-KR" sz="1600" dirty="0" smtClean="0"/>
              <a:t>Do not try to fix the device(including wires and cables) by yourself. </a:t>
            </a:r>
          </a:p>
          <a:p>
            <a:pPr lvl="1">
              <a:buNone/>
            </a:pPr>
            <a:r>
              <a:rPr lang="en-US" altLang="ko-KR" sz="1600" dirty="0" smtClean="0"/>
              <a:t>     It may cause accidents and damage to the device. </a:t>
            </a:r>
            <a:endParaRPr lang="ko-KR" altLang="en-US" sz="1800" dirty="0"/>
          </a:p>
        </p:txBody>
      </p:sp>
      <p:grpSp>
        <p:nvGrpSpPr>
          <p:cNvPr id="3" name="그룹 37"/>
          <p:cNvGrpSpPr/>
          <p:nvPr/>
        </p:nvGrpSpPr>
        <p:grpSpPr>
          <a:xfrm>
            <a:off x="7786710" y="6417254"/>
            <a:ext cx="1213034" cy="369332"/>
            <a:chOff x="383284" y="4870823"/>
            <a:chExt cx="1213034" cy="369332"/>
          </a:xfrm>
        </p:grpSpPr>
        <p:sp>
          <p:nvSpPr>
            <p:cNvPr id="11" name="줄무늬가 있는 오른쪽 화살표 10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08630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내용 개체 틀 11"/>
          <p:cNvSpPr>
            <a:spLocks noGrp="1"/>
          </p:cNvSpPr>
          <p:nvPr/>
        </p:nvSpPr>
        <p:spPr>
          <a:xfrm>
            <a:off x="252439" y="1071546"/>
            <a:ext cx="6346208" cy="473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ko-KR" altLang="en-US" sz="1800" b="1" dirty="0" smtClean="0">
                <a:solidFill>
                  <a:schemeClr val="accent2">
                    <a:lumMod val="75000"/>
                  </a:schemeClr>
                </a:solidFill>
              </a:rPr>
              <a:t>  </a:t>
            </a:r>
            <a:r>
              <a:rPr lang="ko-KR" altLang="en-US" sz="1800" b="1" dirty="0" smtClean="0">
                <a:solidFill>
                  <a:schemeClr val="accent2">
                    <a:lumMod val="75000"/>
                  </a:schemeClr>
                </a:solidFill>
                <a:latin typeface="맑은 고딕"/>
                <a:ea typeface="맑은 고딕"/>
              </a:rPr>
              <a:t>▣ </a:t>
            </a:r>
            <a:r>
              <a:rPr lang="en-US" altLang="ko-KR" sz="1800" b="1" dirty="0" smtClean="0">
                <a:solidFill>
                  <a:schemeClr val="accent2">
                    <a:lumMod val="75000"/>
                  </a:schemeClr>
                </a:solidFill>
              </a:rPr>
              <a:t>Tasks for Maintenance</a:t>
            </a:r>
          </a:p>
        </p:txBody>
      </p:sp>
      <p:grpSp>
        <p:nvGrpSpPr>
          <p:cNvPr id="2" name="그룹 37"/>
          <p:cNvGrpSpPr/>
          <p:nvPr/>
        </p:nvGrpSpPr>
        <p:grpSpPr>
          <a:xfrm>
            <a:off x="7786710" y="6417254"/>
            <a:ext cx="1213034" cy="369332"/>
            <a:chOff x="383284" y="4870823"/>
            <a:chExt cx="1213034" cy="369332"/>
          </a:xfrm>
        </p:grpSpPr>
        <p:sp>
          <p:nvSpPr>
            <p:cNvPr id="13" name="줄무늬가 있는 오른쪽 화살표 12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+mj-ea"/>
              </a:endParaRPr>
            </a:p>
          </p:txBody>
        </p:sp>
      </p:grpSp>
      <p:grpSp>
        <p:nvGrpSpPr>
          <p:cNvPr id="3" name="그룹 65"/>
          <p:cNvGrpSpPr/>
          <p:nvPr/>
        </p:nvGrpSpPr>
        <p:grpSpPr>
          <a:xfrm>
            <a:off x="285720" y="357166"/>
            <a:ext cx="2643205" cy="442674"/>
            <a:chOff x="285720" y="357166"/>
            <a:chExt cx="2643205" cy="442674"/>
          </a:xfrm>
        </p:grpSpPr>
        <p:sp>
          <p:nvSpPr>
            <p:cNvPr id="19" name="TextBox 18"/>
            <p:cNvSpPr txBox="1"/>
            <p:nvPr/>
          </p:nvSpPr>
          <p:spPr>
            <a:xfrm>
              <a:off x="285720" y="357166"/>
              <a:ext cx="2643205" cy="442674"/>
            </a:xfrm>
            <a:prstGeom prst="roundRect">
              <a:avLst>
                <a:gd name="adj" fmla="val 17816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ko-KR" altLang="en-US" sz="20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      </a:t>
              </a:r>
              <a:r>
                <a:rPr lang="en-US" altLang="ko-KR" sz="20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Maintenance</a:t>
              </a:r>
            </a:p>
          </p:txBody>
        </p:sp>
        <p:pic>
          <p:nvPicPr>
            <p:cNvPr id="20" name="Picture 2" descr="C:\Users\a00291\AppData\Local\Microsoft\Windows\Temporary Internet Files\Content.IE5\S03YHNT0\MC900434750[1].png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428596" y="428604"/>
              <a:ext cx="357190" cy="357190"/>
            </a:xfrm>
            <a:prstGeom prst="rect">
              <a:avLst/>
            </a:prstGeom>
            <a:noFill/>
          </p:spPr>
        </p:pic>
      </p:grpSp>
      <p:graphicFrame>
        <p:nvGraphicFramePr>
          <p:cNvPr id="21" name="표 20"/>
          <p:cNvGraphicFramePr>
            <a:graphicFrameLocks noGrp="1"/>
          </p:cNvGraphicFramePr>
          <p:nvPr/>
        </p:nvGraphicFramePr>
        <p:xfrm>
          <a:off x="542369" y="1478198"/>
          <a:ext cx="8256896" cy="4582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387217"/>
                <a:gridCol w="869679"/>
              </a:tblGrid>
              <a:tr h="36212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/>
                        <a:t>CHECK LIST</a:t>
                      </a:r>
                      <a:endParaRPr lang="ko-KR" altLang="en-US" sz="1400" b="1" dirty="0"/>
                    </a:p>
                  </a:txBody>
                  <a:tcPr marL="36000" marR="36000" marT="36000" marB="360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/>
                        <a:t>Period</a:t>
                      </a:r>
                      <a:endParaRPr lang="ko-KR" altLang="en-US" sz="1400" b="1" dirty="0"/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 smtClean="0"/>
                        <a:t>Before using the device, ensure that the device is clean and ready for use.</a:t>
                      </a:r>
                      <a:r>
                        <a:rPr lang="en-US" altLang="ko-KR" sz="1400" baseline="0" dirty="0" smtClean="0"/>
                        <a:t> 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aseline="0" dirty="0" smtClean="0"/>
                        <a:t>Also, check the cleanliness of the parts where the patient is in contact with often. </a:t>
                      </a:r>
                      <a:endParaRPr lang="en-US" altLang="ko-KR" sz="1400" dirty="0" smtClean="0"/>
                    </a:p>
                  </a:txBody>
                  <a:tcPr marL="36000" marR="36000" marT="36000" marB="36000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>Daily</a:t>
                      </a:r>
                      <a:endParaRPr lang="ko-KR" altLang="en-US" sz="1400" dirty="0"/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After using the device, make</a:t>
                      </a:r>
                      <a:r>
                        <a:rPr lang="en-US" altLang="ko-KR" sz="1400" baseline="0" dirty="0" smtClean="0"/>
                        <a:t> sure that the main power of the switch has been turned off. </a:t>
                      </a:r>
                      <a:endParaRPr lang="ko-KR" altLang="en-US" sz="1400" dirty="0"/>
                    </a:p>
                  </a:txBody>
                  <a:tcPr marL="36000" marR="36000" marT="36000" marB="36000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mtClean="0"/>
                        <a:t>Daily</a:t>
                      </a:r>
                      <a:endParaRPr lang="ko-KR" altLang="en-US" sz="1400" dirty="0"/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Ensure that the device is firmly</a:t>
                      </a:r>
                      <a:r>
                        <a:rPr lang="en-US" altLang="ko-KR" sz="1400" baseline="0" dirty="0" smtClean="0"/>
                        <a:t> plugged into a power supply device which is available only for the device. </a:t>
                      </a:r>
                      <a:endParaRPr lang="ko-KR" altLang="en-US" sz="1400" dirty="0"/>
                    </a:p>
                  </a:txBody>
                  <a:tcPr marL="36000" marR="36000" marT="36000" marB="36000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mtClean="0"/>
                        <a:t>Daily</a:t>
                      </a:r>
                      <a:endParaRPr lang="ko-KR" altLang="en-US" sz="1400" dirty="0"/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Ensure</a:t>
                      </a:r>
                      <a:r>
                        <a:rPr lang="en-US" altLang="ko-KR" sz="1400" baseline="0" dirty="0" smtClean="0"/>
                        <a:t> that the power plug of the device is not unusually over heated. </a:t>
                      </a:r>
                      <a:endParaRPr lang="ko-KR" altLang="en-US" sz="1400" dirty="0"/>
                    </a:p>
                  </a:txBody>
                  <a:tcPr marL="36000" marR="36000" marT="36000" marB="36000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mtClean="0"/>
                        <a:t>Daily</a:t>
                      </a:r>
                      <a:endParaRPr lang="ko-KR" altLang="en-US" sz="1400" dirty="0"/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While pressing the exposure switch(during X-ray exposure), please make</a:t>
                      </a:r>
                      <a:r>
                        <a:rPr lang="en-US" altLang="ko-KR" sz="1400" baseline="0" dirty="0" smtClean="0"/>
                        <a:t> sure that the indicator light turns on properly and remains orange to indicate there is no problem. </a:t>
                      </a:r>
                      <a:endParaRPr lang="ko-KR" altLang="en-US" sz="1400" dirty="0"/>
                    </a:p>
                  </a:txBody>
                  <a:tcPr marL="36000" marR="36000" marT="36000" marB="36000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smtClean="0"/>
                        <a:t>Daily</a:t>
                      </a:r>
                      <a:endParaRPr lang="ko-KR" altLang="en-US" sz="1400" dirty="0"/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Check</a:t>
                      </a:r>
                      <a:r>
                        <a:rPr lang="en-US" altLang="ko-KR" sz="1400" baseline="0" dirty="0" smtClean="0"/>
                        <a:t> the proper operation of the X-ray exposure switch. </a:t>
                      </a:r>
                      <a:endParaRPr lang="ko-KR" altLang="en-US" sz="1400" dirty="0"/>
                    </a:p>
                  </a:txBody>
                  <a:tcPr marL="36000" marR="36000" marT="36000" marB="36000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>Daily</a:t>
                      </a:r>
                      <a:endParaRPr lang="ko-KR" altLang="en-US" sz="1400" dirty="0"/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Check the status</a:t>
                      </a:r>
                      <a:r>
                        <a:rPr lang="en-US" altLang="ko-KR" sz="1400" baseline="0" dirty="0" smtClean="0"/>
                        <a:t> of the power cable. Ensure that there are no scratches or damage. </a:t>
                      </a:r>
                      <a:endParaRPr lang="ko-KR" altLang="en-US" sz="1400" dirty="0"/>
                    </a:p>
                  </a:txBody>
                  <a:tcPr marL="36000" marR="36000" marT="36000" marB="36000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>Weekly</a:t>
                      </a:r>
                      <a:endParaRPr lang="ko-KR" altLang="en-US" sz="1400" dirty="0"/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Ensure</a:t>
                      </a:r>
                      <a:r>
                        <a:rPr lang="en-US" altLang="ko-KR" sz="1400" baseline="0" dirty="0" smtClean="0"/>
                        <a:t> that there is no problem on the operation of the emergency button. </a:t>
                      </a:r>
                    </a:p>
                    <a:p>
                      <a:pPr latinLnBrk="1"/>
                      <a:r>
                        <a:rPr lang="en-US" altLang="ko-KR" sz="1400" baseline="0" dirty="0" smtClean="0"/>
                        <a:t>Entire operation of the device should stop if the emergency button is pressed. </a:t>
                      </a:r>
                      <a:endParaRPr lang="ko-KR" altLang="en-US" sz="1400" dirty="0"/>
                    </a:p>
                  </a:txBody>
                  <a:tcPr marL="36000" marR="36000" marT="36000" marB="36000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>Weekly</a:t>
                      </a:r>
                      <a:endParaRPr lang="ko-KR" altLang="en-US" sz="1400" dirty="0"/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Ensure that all the label</a:t>
                      </a:r>
                      <a:r>
                        <a:rPr lang="en-US" altLang="ko-KR" sz="1400" baseline="0" dirty="0" smtClean="0"/>
                        <a:t>s attached on the device are clearly visible. </a:t>
                      </a:r>
                      <a:endParaRPr lang="ko-KR" altLang="en-US" sz="1400" dirty="0"/>
                    </a:p>
                  </a:txBody>
                  <a:tcPr marL="36000" marR="36000" marT="36000" marB="36000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>Monthly</a:t>
                      </a:r>
                      <a:endParaRPr lang="ko-KR" altLang="en-US" sz="1400" dirty="0"/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Ensure that the voice over message</a:t>
                      </a:r>
                      <a:r>
                        <a:rPr lang="en-US" altLang="ko-KR" sz="1400" baseline="0" dirty="0" smtClean="0"/>
                        <a:t>s are audible during </a:t>
                      </a:r>
                      <a:r>
                        <a:rPr lang="en-US" altLang="ko-KR" sz="1400" dirty="0" smtClean="0"/>
                        <a:t>X-ray exposure. </a:t>
                      </a:r>
                      <a:endParaRPr lang="ko-KR" altLang="en-US" sz="1400" dirty="0"/>
                    </a:p>
                  </a:txBody>
                  <a:tcPr marL="36000" marR="36000" marT="36000" marB="36000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>Monthly</a:t>
                      </a:r>
                      <a:endParaRPr lang="ko-KR" altLang="en-US" sz="1400" dirty="0"/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08630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65"/>
          <p:cNvGrpSpPr/>
          <p:nvPr/>
        </p:nvGrpSpPr>
        <p:grpSpPr>
          <a:xfrm>
            <a:off x="285720" y="357166"/>
            <a:ext cx="2643205" cy="442674"/>
            <a:chOff x="285720" y="357166"/>
            <a:chExt cx="2643205" cy="442674"/>
          </a:xfrm>
        </p:grpSpPr>
        <p:sp>
          <p:nvSpPr>
            <p:cNvPr id="46" name="TextBox 45"/>
            <p:cNvSpPr txBox="1"/>
            <p:nvPr/>
          </p:nvSpPr>
          <p:spPr>
            <a:xfrm>
              <a:off x="285720" y="357166"/>
              <a:ext cx="2643205" cy="442674"/>
            </a:xfrm>
            <a:prstGeom prst="roundRect">
              <a:avLst>
                <a:gd name="adj" fmla="val 17816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ko-KR" altLang="en-US" sz="2000" b="1" dirty="0" smtClean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       </a:t>
              </a:r>
              <a:r>
                <a:rPr lang="en-US" altLang="ko-KR" sz="2000" b="1" dirty="0" smtClean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rPr>
                <a:t>Disposing Unit</a:t>
              </a:r>
            </a:p>
          </p:txBody>
        </p:sp>
        <p:pic>
          <p:nvPicPr>
            <p:cNvPr id="2050" name="Picture 2" descr="C:\Users\a00291\AppData\Local\Microsoft\Windows\Temporary Internet Files\Content.IE5\S03YHNT0\MC900434750[1].png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428596" y="428604"/>
              <a:ext cx="357190" cy="357190"/>
            </a:xfrm>
            <a:prstGeom prst="rect">
              <a:avLst/>
            </a:prstGeom>
            <a:noFill/>
          </p:spPr>
        </p:pic>
      </p:grpSp>
      <p:sp>
        <p:nvSpPr>
          <p:cNvPr id="10" name="내용 개체 틀 11"/>
          <p:cNvSpPr>
            <a:spLocks noGrp="1"/>
          </p:cNvSpPr>
          <p:nvPr/>
        </p:nvSpPr>
        <p:spPr>
          <a:xfrm>
            <a:off x="252439" y="1100649"/>
            <a:ext cx="6346208" cy="473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altLang="ko-KR" sz="1800" b="1" dirty="0" smtClean="0">
                <a:solidFill>
                  <a:schemeClr val="accent2">
                    <a:lumMod val="75000"/>
                  </a:schemeClr>
                </a:solidFill>
              </a:rPr>
              <a:t>How To Handle &amp; Dispose Material</a:t>
            </a:r>
          </a:p>
        </p:txBody>
      </p:sp>
      <p:sp>
        <p:nvSpPr>
          <p:cNvPr id="12" name="TextBox 1"/>
          <p:cNvSpPr txBox="1"/>
          <p:nvPr/>
        </p:nvSpPr>
        <p:spPr>
          <a:xfrm>
            <a:off x="5777977" y="1438661"/>
            <a:ext cx="3223180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300" dirty="0" smtClean="0">
                <a:latin typeface="+mj-ea"/>
                <a:ea typeface="+mj-ea"/>
              </a:rPr>
              <a:t>To reduce the environmental contamination, this dental x-ray device should be disposed by </a:t>
            </a:r>
            <a:r>
              <a:rPr lang="en-US" altLang="ko-KR" sz="1300" smtClean="0">
                <a:latin typeface="+mj-ea"/>
                <a:ea typeface="+mj-ea"/>
              </a:rPr>
              <a:t>following the </a:t>
            </a:r>
            <a:r>
              <a:rPr lang="en-US" altLang="ko-KR" sz="1300" dirty="0" smtClean="0">
                <a:latin typeface="+mj-ea"/>
                <a:ea typeface="+mj-ea"/>
              </a:rPr>
              <a:t>instructions. All parts and components which contain hazardous materials must be disposed in accordance with the disposal regulations.  </a:t>
            </a:r>
          </a:p>
          <a:p>
            <a:r>
              <a:rPr lang="en-US" altLang="ko-KR" sz="1300" dirty="0" smtClean="0">
                <a:latin typeface="+mj-ea"/>
                <a:ea typeface="+mj-ea"/>
              </a:rPr>
              <a:t>Except the X-Ray tube, other parts are re-usable. (IEC </a:t>
            </a:r>
            <a:r>
              <a:rPr lang="en-US" altLang="ko-KR" sz="1300" dirty="0">
                <a:latin typeface="+mj-ea"/>
                <a:ea typeface="+mj-ea"/>
              </a:rPr>
              <a:t>60601-1 6.8.2 j</a:t>
            </a:r>
            <a:r>
              <a:rPr lang="en-US" altLang="ko-KR" sz="1300" dirty="0" smtClean="0">
                <a:latin typeface="+mj-ea"/>
                <a:ea typeface="+mj-ea"/>
              </a:rPr>
              <a:t>).</a:t>
            </a:r>
            <a:endParaRPr lang="ko-KR" altLang="en-US" sz="1300" dirty="0">
              <a:latin typeface="+mj-ea"/>
              <a:ea typeface="+mj-ea"/>
            </a:endParaRPr>
          </a:p>
        </p:txBody>
      </p:sp>
      <p:sp>
        <p:nvSpPr>
          <p:cNvPr id="14" name="TextBox 7"/>
          <p:cNvSpPr txBox="1"/>
          <p:nvPr/>
        </p:nvSpPr>
        <p:spPr>
          <a:xfrm>
            <a:off x="5777976" y="4045543"/>
            <a:ext cx="322317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l"/>
            </a:pPr>
            <a:r>
              <a:rPr lang="en-US" altLang="ko-KR" sz="1300" dirty="0" smtClean="0">
                <a:latin typeface="+mj-ea"/>
                <a:ea typeface="+mj-ea"/>
              </a:rPr>
              <a:t> Please observe all regulations </a:t>
            </a:r>
            <a:br>
              <a:rPr lang="en-US" altLang="ko-KR" sz="1300" dirty="0" smtClean="0">
                <a:latin typeface="+mj-ea"/>
                <a:ea typeface="+mj-ea"/>
              </a:rPr>
            </a:br>
            <a:r>
              <a:rPr lang="en-US" altLang="ko-KR" sz="1300" dirty="0" smtClean="0">
                <a:latin typeface="+mj-ea"/>
                <a:ea typeface="+mj-ea"/>
              </a:rPr>
              <a:t>   relevant to the disposal of waste in </a:t>
            </a:r>
            <a:br>
              <a:rPr lang="en-US" altLang="ko-KR" sz="1300" dirty="0" smtClean="0">
                <a:latin typeface="+mj-ea"/>
                <a:ea typeface="+mj-ea"/>
              </a:rPr>
            </a:br>
            <a:r>
              <a:rPr lang="en-US" altLang="ko-KR" sz="1300" dirty="0" smtClean="0">
                <a:latin typeface="+mj-ea"/>
                <a:ea typeface="+mj-ea"/>
              </a:rPr>
              <a:t>   your country. For further  </a:t>
            </a:r>
            <a:br>
              <a:rPr lang="en-US" altLang="ko-KR" sz="1300" dirty="0" smtClean="0">
                <a:latin typeface="+mj-ea"/>
                <a:ea typeface="+mj-ea"/>
              </a:rPr>
            </a:br>
            <a:r>
              <a:rPr lang="en-US" altLang="ko-KR" sz="1300" dirty="0" smtClean="0">
                <a:latin typeface="+mj-ea"/>
                <a:ea typeface="+mj-ea"/>
              </a:rPr>
              <a:t>   information regarding the device  </a:t>
            </a:r>
            <a:br>
              <a:rPr lang="en-US" altLang="ko-KR" sz="1300" dirty="0" smtClean="0">
                <a:latin typeface="+mj-ea"/>
                <a:ea typeface="+mj-ea"/>
              </a:rPr>
            </a:br>
            <a:r>
              <a:rPr lang="en-US" altLang="ko-KR" sz="1300" dirty="0" smtClean="0">
                <a:latin typeface="+mj-ea"/>
                <a:ea typeface="+mj-ea"/>
              </a:rPr>
              <a:t>   disposal, please inquire at your </a:t>
            </a:r>
            <a:br>
              <a:rPr lang="en-US" altLang="ko-KR" sz="1300" dirty="0" smtClean="0">
                <a:latin typeface="+mj-ea"/>
                <a:ea typeface="+mj-ea"/>
              </a:rPr>
            </a:br>
            <a:r>
              <a:rPr lang="en-US" altLang="ko-KR" sz="1300" dirty="0" smtClean="0">
                <a:latin typeface="+mj-ea"/>
                <a:ea typeface="+mj-ea"/>
              </a:rPr>
              <a:t>   customer service center. </a:t>
            </a:r>
          </a:p>
          <a:p>
            <a:pPr algn="just"/>
            <a:endParaRPr lang="en-US" altLang="ko-KR" sz="500" dirty="0" smtClean="0">
              <a:latin typeface="+mj-ea"/>
              <a:ea typeface="+mj-ea"/>
            </a:endParaRPr>
          </a:p>
          <a:p>
            <a:pPr>
              <a:buFont typeface="Wingdings" pitchFamily="2" charset="2"/>
              <a:buChar char="l"/>
            </a:pPr>
            <a:r>
              <a:rPr lang="en-US" altLang="ko-KR" sz="1300" dirty="0" smtClean="0">
                <a:latin typeface="+mj-ea"/>
                <a:ea typeface="+mj-ea"/>
              </a:rPr>
              <a:t> This dental X-ray device must </a:t>
            </a:r>
            <a:br>
              <a:rPr lang="en-US" altLang="ko-KR" sz="1300" dirty="0" smtClean="0">
                <a:latin typeface="+mj-ea"/>
                <a:ea typeface="+mj-ea"/>
              </a:rPr>
            </a:br>
            <a:r>
              <a:rPr lang="en-US" altLang="ko-KR" sz="1300" dirty="0" smtClean="0">
                <a:latin typeface="+mj-ea"/>
                <a:ea typeface="+mj-ea"/>
              </a:rPr>
              <a:t>   not be disposed of as regular  </a:t>
            </a:r>
          </a:p>
          <a:p>
            <a:r>
              <a:rPr lang="en-US" altLang="ko-KR" sz="1300" dirty="0" smtClean="0">
                <a:latin typeface="+mj-ea"/>
                <a:ea typeface="+mj-ea"/>
              </a:rPr>
              <a:t>   garbage. </a:t>
            </a:r>
          </a:p>
          <a:p>
            <a:pPr algn="just"/>
            <a:endParaRPr lang="en-US" altLang="ko-KR" sz="500" dirty="0" smtClean="0">
              <a:latin typeface="+mj-ea"/>
              <a:ea typeface="+mj-ea"/>
            </a:endParaRPr>
          </a:p>
          <a:p>
            <a:pPr>
              <a:buFont typeface="Wingdings" pitchFamily="2" charset="2"/>
              <a:buChar char="l"/>
            </a:pPr>
            <a:r>
              <a:rPr lang="en-US" altLang="ko-KR" sz="1300" dirty="0" smtClean="0">
                <a:latin typeface="+mj-ea"/>
                <a:ea typeface="+mj-ea"/>
              </a:rPr>
              <a:t> Please clean, disinfect and sterilize </a:t>
            </a:r>
            <a:br>
              <a:rPr lang="en-US" altLang="ko-KR" sz="1300" dirty="0" smtClean="0">
                <a:latin typeface="+mj-ea"/>
                <a:ea typeface="+mj-ea"/>
              </a:rPr>
            </a:br>
            <a:r>
              <a:rPr lang="en-US" altLang="ko-KR" sz="1300" dirty="0" smtClean="0">
                <a:latin typeface="+mj-ea"/>
                <a:ea typeface="+mj-ea"/>
              </a:rPr>
              <a:t>   the device before disassembling</a:t>
            </a:r>
            <a:br>
              <a:rPr lang="en-US" altLang="ko-KR" sz="1300" dirty="0" smtClean="0">
                <a:latin typeface="+mj-ea"/>
                <a:ea typeface="+mj-ea"/>
              </a:rPr>
            </a:br>
            <a:r>
              <a:rPr lang="en-US" altLang="ko-KR" sz="1300" dirty="0" smtClean="0">
                <a:latin typeface="+mj-ea"/>
                <a:ea typeface="+mj-ea"/>
              </a:rPr>
              <a:t>   and disposing of its parts.	</a:t>
            </a:r>
          </a:p>
        </p:txBody>
      </p:sp>
      <p:pic>
        <p:nvPicPr>
          <p:cNvPr id="11" name="그림 10" descr="home-150499_640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8429652" y="71414"/>
            <a:ext cx="568800" cy="576000"/>
          </a:xfrm>
          <a:prstGeom prst="rect">
            <a:avLst/>
          </a:prstGeom>
        </p:spPr>
      </p:pic>
      <p:graphicFrame>
        <p:nvGraphicFramePr>
          <p:cNvPr id="15" name="표 14"/>
          <p:cNvGraphicFramePr>
            <a:graphicFrameLocks noGrp="1"/>
          </p:cNvGraphicFramePr>
          <p:nvPr/>
        </p:nvGraphicFramePr>
        <p:xfrm>
          <a:off x="357158" y="1511003"/>
          <a:ext cx="5281686" cy="49183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73709"/>
                <a:gridCol w="1105469"/>
                <a:gridCol w="1037230"/>
                <a:gridCol w="968991"/>
                <a:gridCol w="996287"/>
              </a:tblGrid>
              <a:tr h="98930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Classification</a:t>
                      </a:r>
                      <a:endParaRPr lang="ko-KR" altLang="en-US" sz="1200" b="1" dirty="0"/>
                    </a:p>
                  </a:txBody>
                  <a:tcPr marL="36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Main</a:t>
                      </a:r>
                      <a:r>
                        <a:rPr lang="en-US" altLang="ko-KR" sz="1200" b="1" baseline="0" dirty="0" smtClean="0"/>
                        <a:t> Material</a:t>
                      </a:r>
                      <a:endParaRPr lang="ko-KR" altLang="en-US" sz="1200" b="1" dirty="0"/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Reusable</a:t>
                      </a:r>
                      <a:endParaRPr lang="ko-KR" altLang="en-US" sz="1200" b="1" dirty="0"/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Special</a:t>
                      </a:r>
                      <a:r>
                        <a:rPr lang="en-US" altLang="ko-KR" sz="1200" b="1" baseline="0" dirty="0" smtClean="0"/>
                        <a:t> Treatment Needed</a:t>
                      </a:r>
                      <a:endParaRPr lang="en-US" altLang="ko-KR" sz="1200" b="1" dirty="0" smtClean="0"/>
                    </a:p>
                    <a:p>
                      <a:pPr algn="ctr" latinLnBrk="1"/>
                      <a:r>
                        <a:rPr lang="en-US" altLang="ko-KR" sz="1200" b="1" dirty="0" smtClean="0"/>
                        <a:t>(Mandatory)</a:t>
                      </a:r>
                      <a:endParaRPr lang="ko-KR" altLang="en-US" sz="1200" b="1" dirty="0"/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Hazardous</a:t>
                      </a:r>
                      <a:r>
                        <a:rPr lang="en-US" altLang="ko-KR" sz="1200" b="1" baseline="0" dirty="0" smtClean="0"/>
                        <a:t> Waste</a:t>
                      </a:r>
                      <a:endParaRPr lang="en-US" altLang="ko-KR" sz="1200" b="1" dirty="0" smtClean="0"/>
                    </a:p>
                    <a:p>
                      <a:pPr algn="ctr" latinLnBrk="1"/>
                      <a:r>
                        <a:rPr lang="en-US" altLang="ko-KR" sz="1200" b="1" dirty="0" smtClean="0"/>
                        <a:t>(Needs to be handled</a:t>
                      </a:r>
                      <a:r>
                        <a:rPr lang="en-US" altLang="ko-KR" sz="1200" b="1" baseline="0" dirty="0" smtClean="0"/>
                        <a:t> separately</a:t>
                      </a:r>
                      <a:r>
                        <a:rPr lang="en-US" altLang="ko-KR" sz="1200" b="1" dirty="0" smtClean="0"/>
                        <a:t>)</a:t>
                      </a:r>
                      <a:endParaRPr lang="ko-KR" altLang="en-US" sz="1200" b="1" dirty="0"/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945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Frame </a:t>
                      </a:r>
                      <a:r>
                        <a:rPr lang="en-US" altLang="ko-KR" sz="1200" baseline="0" dirty="0" smtClean="0"/>
                        <a:t>&amp;</a:t>
                      </a:r>
                    </a:p>
                    <a:p>
                      <a:pPr algn="ctr" latinLnBrk="1"/>
                      <a:r>
                        <a:rPr lang="en-US" altLang="ko-KR" sz="1200" dirty="0" smtClean="0"/>
                        <a:t>Outer Cover</a:t>
                      </a:r>
                      <a:endParaRPr lang="ko-KR" altLang="en-US" sz="1200" dirty="0"/>
                    </a:p>
                  </a:txBody>
                  <a:tcPr marL="36000" marR="36000" marT="18000" marB="180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Aluminum</a:t>
                      </a:r>
                      <a:r>
                        <a:rPr lang="en-US" altLang="ko-KR" sz="1200" baseline="0" dirty="0" smtClean="0"/>
                        <a:t> &amp; Plastic</a:t>
                      </a:r>
                      <a:endParaRPr lang="ko-KR" altLang="en-US" sz="1200" dirty="0"/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/>
                        <a:t>●</a:t>
                      </a:r>
                      <a:endParaRPr lang="ko-KR" altLang="en-US" sz="1200" dirty="0"/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748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Motors</a:t>
                      </a:r>
                      <a:endParaRPr lang="ko-KR" altLang="en-US" sz="1200" dirty="0"/>
                    </a:p>
                  </a:txBody>
                  <a:tcPr marL="36000" marR="36000" marT="18000" marB="180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/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dirty="0" smtClean="0"/>
                        <a:t>●</a:t>
                      </a:r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356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Circuit</a:t>
                      </a:r>
                      <a:r>
                        <a:rPr lang="en-US" altLang="ko-KR" sz="1200" baseline="0" dirty="0" smtClean="0"/>
                        <a:t> boards</a:t>
                      </a:r>
                      <a:endParaRPr lang="ko-KR" altLang="en-US" sz="1200" dirty="0"/>
                    </a:p>
                  </a:txBody>
                  <a:tcPr marL="36000" marR="36000" marT="18000" marB="180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/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dirty="0" smtClean="0"/>
                        <a:t>●</a:t>
                      </a:r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3566">
                <a:tc rowSpan="3"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Cable &amp;</a:t>
                      </a:r>
                      <a:r>
                        <a:rPr lang="ko-KR" altLang="en-US" sz="1200" dirty="0" smtClean="0"/>
                        <a:t> </a:t>
                      </a:r>
                      <a:endParaRPr lang="en-US" altLang="ko-KR" sz="1200" dirty="0" smtClean="0"/>
                    </a:p>
                    <a:p>
                      <a:pPr algn="ctr" latinLnBrk="1"/>
                      <a:r>
                        <a:rPr lang="en-US" altLang="ko-KR" sz="1200" dirty="0" smtClean="0"/>
                        <a:t>Transformer</a:t>
                      </a:r>
                      <a:endParaRPr lang="ko-KR" altLang="en-US" sz="1200" dirty="0"/>
                    </a:p>
                  </a:txBody>
                  <a:tcPr marL="36000" marR="36000" marT="18000" marB="180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Copper</a:t>
                      </a:r>
                      <a:endParaRPr lang="ko-KR" altLang="en-US" sz="1200" dirty="0"/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dirty="0" smtClean="0"/>
                        <a:t>●</a:t>
                      </a:r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3566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Iron</a:t>
                      </a:r>
                      <a:endParaRPr lang="ko-KR" altLang="en-US" sz="1200" dirty="0"/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dirty="0" smtClean="0"/>
                        <a:t>●</a:t>
                      </a:r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3566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Oil</a:t>
                      </a:r>
                      <a:endParaRPr lang="ko-KR" altLang="en-US" sz="1200" dirty="0"/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dirty="0" smtClean="0"/>
                        <a:t>●</a:t>
                      </a:r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3566">
                <a:tc rowSpan="3"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Packing</a:t>
                      </a:r>
                      <a:endParaRPr lang="ko-KR" altLang="en-US" sz="1200" dirty="0"/>
                    </a:p>
                  </a:txBody>
                  <a:tcPr marL="36000" marR="36000" marT="18000" marB="180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Wood</a:t>
                      </a:r>
                      <a:endParaRPr lang="ko-KR" altLang="en-US" sz="1200" dirty="0"/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dirty="0" smtClean="0"/>
                        <a:t>●</a:t>
                      </a:r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3566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Cardboard</a:t>
                      </a:r>
                      <a:endParaRPr lang="ko-KR" altLang="en-US" sz="1200" dirty="0"/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dirty="0" smtClean="0"/>
                        <a:t>●</a:t>
                      </a:r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3566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Paper</a:t>
                      </a:r>
                      <a:endParaRPr lang="ko-KR" altLang="en-US" sz="1200" dirty="0"/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dirty="0" smtClean="0"/>
                        <a:t>●</a:t>
                      </a:r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356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X-Ray Tube</a:t>
                      </a:r>
                      <a:endParaRPr lang="ko-KR" altLang="en-US" sz="1200" dirty="0"/>
                    </a:p>
                  </a:txBody>
                  <a:tcPr marL="36000" marR="36000" marT="18000" marB="180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/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dirty="0" smtClean="0"/>
                        <a:t>●</a:t>
                      </a:r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39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Sensor</a:t>
                      </a:r>
                      <a:r>
                        <a:rPr lang="en-US" altLang="ko-KR" sz="1200" baseline="0" dirty="0" smtClean="0"/>
                        <a:t> Head</a:t>
                      </a:r>
                      <a:endParaRPr lang="ko-KR" altLang="en-US" sz="1200" dirty="0"/>
                    </a:p>
                  </a:txBody>
                  <a:tcPr marL="36000" marR="36000" marT="18000" marB="180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Please</a:t>
                      </a:r>
                      <a:r>
                        <a:rPr lang="en-US" altLang="ko-KR" sz="1200" baseline="0" dirty="0" smtClean="0"/>
                        <a:t> return this part to the manufacturer, Vatech. </a:t>
                      </a:r>
                      <a:endParaRPr lang="ko-KR" altLang="en-US" sz="1200" dirty="0"/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45705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Other</a:t>
                      </a:r>
                      <a:r>
                        <a:rPr lang="en-US" altLang="ko-KR" sz="1200" baseline="0" dirty="0" smtClean="0"/>
                        <a:t> Parts</a:t>
                      </a:r>
                      <a:endParaRPr lang="ko-KR" altLang="en-US" sz="1200" dirty="0"/>
                    </a:p>
                  </a:txBody>
                  <a:tcPr marL="36000" marR="36000" marT="18000" marB="180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/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dirty="0" smtClean="0"/>
                        <a:t>●</a:t>
                      </a:r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08630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1" descr="D:\00. 기술지원팀 140901\Product Image\Latest\PaX-i3D Green\컨텐츠 작업\Green_SP_wid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142852"/>
            <a:ext cx="4000528" cy="6000792"/>
          </a:xfrm>
          <a:prstGeom prst="rect">
            <a:avLst/>
          </a:prstGeom>
          <a:noFill/>
        </p:spPr>
      </p:pic>
      <p:cxnSp>
        <p:nvCxnSpPr>
          <p:cNvPr id="12" name="직선 연결선 11"/>
          <p:cNvCxnSpPr/>
          <p:nvPr/>
        </p:nvCxnSpPr>
        <p:spPr>
          <a:xfrm>
            <a:off x="5286380" y="5072074"/>
            <a:ext cx="432000" cy="1588"/>
          </a:xfrm>
          <a:prstGeom prst="line">
            <a:avLst/>
          </a:prstGeom>
          <a:ln>
            <a:solidFill>
              <a:schemeClr val="accent5">
                <a:lumMod val="75000"/>
                <a:alpha val="7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그룹 41"/>
          <p:cNvGrpSpPr/>
          <p:nvPr/>
        </p:nvGrpSpPr>
        <p:grpSpPr>
          <a:xfrm>
            <a:off x="5286380" y="1285860"/>
            <a:ext cx="1301844" cy="2575188"/>
            <a:chOff x="7429520" y="214290"/>
            <a:chExt cx="1428760" cy="3143272"/>
          </a:xfrm>
        </p:grpSpPr>
        <p:cxnSp>
          <p:nvCxnSpPr>
            <p:cNvPr id="22" name="직선 연결선 21"/>
            <p:cNvCxnSpPr/>
            <p:nvPr/>
          </p:nvCxnSpPr>
          <p:spPr>
            <a:xfrm>
              <a:off x="7429520" y="214290"/>
              <a:ext cx="500066" cy="1588"/>
            </a:xfrm>
            <a:prstGeom prst="line">
              <a:avLst/>
            </a:prstGeom>
            <a:ln>
              <a:solidFill>
                <a:schemeClr val="accent5">
                  <a:lumMod val="75000"/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직선 연결선 48"/>
            <p:cNvCxnSpPr/>
            <p:nvPr/>
          </p:nvCxnSpPr>
          <p:spPr>
            <a:xfrm rot="16200000" flipH="1">
              <a:off x="6822297" y="1321579"/>
              <a:ext cx="3143272" cy="928694"/>
            </a:xfrm>
            <a:prstGeom prst="line">
              <a:avLst/>
            </a:prstGeom>
            <a:ln>
              <a:solidFill>
                <a:schemeClr val="accent5">
                  <a:lumMod val="75000"/>
                  <a:alpha val="7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그룹 37"/>
          <p:cNvGrpSpPr/>
          <p:nvPr/>
        </p:nvGrpSpPr>
        <p:grpSpPr>
          <a:xfrm>
            <a:off x="557184" y="301601"/>
            <a:ext cx="4800634" cy="3510441"/>
            <a:chOff x="557184" y="301601"/>
            <a:chExt cx="4800634" cy="3510441"/>
          </a:xfrm>
        </p:grpSpPr>
        <p:pic>
          <p:nvPicPr>
            <p:cNvPr id="22529" name="Picture 1" descr="D:\00. 기술지원팀 140901\Product Image\Latest\PaX-i3D Green\컨텐츠 작업\Green_Touch LCD.png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1294253" y="643974"/>
              <a:ext cx="3143272" cy="1664145"/>
            </a:xfrm>
            <a:prstGeom prst="rect">
              <a:avLst/>
            </a:prstGeom>
            <a:noFill/>
          </p:spPr>
        </p:pic>
        <p:sp>
          <p:nvSpPr>
            <p:cNvPr id="25" name="모서리가 둥근 직사각형 24"/>
            <p:cNvSpPr/>
            <p:nvPr/>
          </p:nvSpPr>
          <p:spPr bwMode="auto">
            <a:xfrm>
              <a:off x="557184" y="500042"/>
              <a:ext cx="4714908" cy="3312000"/>
            </a:xfrm>
            <a:prstGeom prst="roundRect">
              <a:avLst>
                <a:gd name="adj" fmla="val 7374"/>
              </a:avLst>
            </a:prstGeom>
            <a:noFill/>
            <a:ln w="3175">
              <a:solidFill>
                <a:schemeClr val="accent1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128688" y="301601"/>
              <a:ext cx="2185964" cy="423684"/>
            </a:xfrm>
            <a:prstGeom prst="roundRect">
              <a:avLst>
                <a:gd name="adj" fmla="val 35315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altLang="ko-KR" sz="16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TOUCH LCD Button</a:t>
              </a:r>
            </a:p>
          </p:txBody>
        </p:sp>
        <p:sp>
          <p:nvSpPr>
            <p:cNvPr id="31" name="직사각형 30"/>
            <p:cNvSpPr/>
            <p:nvPr/>
          </p:nvSpPr>
          <p:spPr>
            <a:xfrm>
              <a:off x="576234" y="2192325"/>
              <a:ext cx="4781584" cy="16158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① </a:t>
              </a:r>
              <a:r>
                <a:rPr lang="en-US" altLang="ko-KR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Touch Screen </a:t>
              </a: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: Configure the parameter settings in each imaging mode. 	</a:t>
              </a:r>
              <a:r>
                <a:rPr lang="en-US" altLang="ko-KR" sz="900" dirty="0" smtClean="0">
                  <a:latin typeface="Arial" pitchFamily="34" charset="0"/>
                  <a:cs typeface="Arial" pitchFamily="34" charset="0"/>
                </a:rPr>
                <a:t> </a:t>
              </a:r>
              <a:endPara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  <a:p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② </a:t>
              </a:r>
              <a:r>
                <a:rPr lang="en-US" altLang="ko-KR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Laser Beam ON/OFF Button</a:t>
              </a:r>
              <a:r>
                <a:rPr lang="ko-KR" altLang="en-US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: Able to turn on/off  laser beam.</a:t>
              </a:r>
            </a:p>
            <a:p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③ </a:t>
              </a:r>
              <a:r>
                <a:rPr lang="en-US" altLang="ko-KR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READY Button</a:t>
              </a:r>
              <a:r>
                <a:rPr lang="ko-KR" altLang="en-US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: Click this button after completion of preparation for image </a:t>
              </a:r>
              <a:b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  capturing. (Parameter settings and patient positioning)</a:t>
              </a:r>
            </a:p>
            <a:p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④ </a:t>
              </a:r>
              <a:r>
                <a:rPr lang="en-US" altLang="ko-KR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Chinrest/Frankfurt plane laser beam UP Button </a:t>
              </a: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: For CT mode, you can move  </a:t>
              </a:r>
            </a:p>
            <a:p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   the  chinrest up. For PANO mode, you can move the Frankfurt plane laser beam up.</a:t>
              </a:r>
            </a:p>
            <a:p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⑤ </a:t>
              </a:r>
              <a:r>
                <a:rPr lang="en-US" altLang="ko-KR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Column UP Button </a:t>
              </a: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: Can move the Column up.</a:t>
              </a:r>
            </a:p>
            <a:p>
              <a:r>
                <a:rPr lang="ko-KR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⑥</a:t>
              </a: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ko-KR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Chinrest/Frankfurt plane laser beam DOWN Button </a:t>
              </a: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: For CT mode, you can move</a:t>
              </a:r>
              <a:b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   the  chinrest down. For PANO mode, you can move the Frankfurt plane  laser</a:t>
              </a:r>
              <a:b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   beam down. </a:t>
              </a:r>
            </a:p>
            <a:p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ko-KR" altLang="en-US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⑦ </a:t>
              </a:r>
              <a:r>
                <a:rPr lang="en-US" altLang="ko-KR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Column DOWN Button</a:t>
              </a:r>
              <a:r>
                <a:rPr lang="ko-KR" altLang="en-US" sz="9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: Can move the Column down. </a:t>
              </a:r>
              <a:r>
                <a:rPr lang="ko-KR" altLang="en-US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endPara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" name="타원 43"/>
            <p:cNvSpPr/>
            <p:nvPr/>
          </p:nvSpPr>
          <p:spPr bwMode="auto">
            <a:xfrm>
              <a:off x="1079939" y="1201190"/>
              <a:ext cx="144000" cy="144000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rtlCol="0" anchor="ctr"/>
            <a:lstStyle/>
            <a:p>
              <a:pPr algn="ctr"/>
              <a:r>
                <a:rPr lang="en-US" altLang="ko-KR" sz="800" dirty="0" smtClean="0">
                  <a:latin typeface="Arial" pitchFamily="34" charset="0"/>
                  <a:cs typeface="Arial" pitchFamily="34" charset="0"/>
                </a:rPr>
                <a:t>1</a:t>
              </a:r>
              <a:endParaRPr lang="ko-KR" altLang="en-US" sz="8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" name="타원 44"/>
            <p:cNvSpPr/>
            <p:nvPr/>
          </p:nvSpPr>
          <p:spPr bwMode="auto">
            <a:xfrm>
              <a:off x="3436269" y="596348"/>
              <a:ext cx="144000" cy="144000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rtlCol="0" anchor="ctr"/>
            <a:lstStyle/>
            <a:p>
              <a:pPr algn="ctr"/>
              <a:r>
                <a:rPr lang="en-US" altLang="ko-KR" sz="800" dirty="0" smtClean="0">
                  <a:latin typeface="Arial" pitchFamily="34" charset="0"/>
                  <a:cs typeface="Arial" pitchFamily="34" charset="0"/>
                </a:rPr>
                <a:t>2</a:t>
              </a:r>
              <a:endParaRPr lang="ko-KR" altLang="en-US" sz="8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6" name="타원 45"/>
            <p:cNvSpPr/>
            <p:nvPr/>
          </p:nvSpPr>
          <p:spPr bwMode="auto">
            <a:xfrm>
              <a:off x="3745834" y="596348"/>
              <a:ext cx="144000" cy="144000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rtlCol="0" anchor="ctr"/>
            <a:lstStyle/>
            <a:p>
              <a:pPr algn="ctr"/>
              <a:r>
                <a:rPr lang="en-US" altLang="ko-KR" sz="800" dirty="0" smtClean="0">
                  <a:latin typeface="Arial" pitchFamily="34" charset="0"/>
                  <a:cs typeface="Arial" pitchFamily="34" charset="0"/>
                </a:rPr>
                <a:t>3</a:t>
              </a:r>
              <a:endParaRPr lang="ko-KR" altLang="en-US" sz="8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8" name="타원 47"/>
            <p:cNvSpPr/>
            <p:nvPr/>
          </p:nvSpPr>
          <p:spPr bwMode="auto">
            <a:xfrm>
              <a:off x="4347037" y="1210715"/>
              <a:ext cx="144000" cy="144000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rtlCol="0" anchor="ctr"/>
            <a:lstStyle/>
            <a:p>
              <a:pPr algn="ctr"/>
              <a:r>
                <a:rPr lang="en-US" altLang="ko-KR" sz="800" dirty="0" smtClean="0">
                  <a:latin typeface="Arial" pitchFamily="34" charset="0"/>
                  <a:cs typeface="Arial" pitchFamily="34" charset="0"/>
                </a:rPr>
                <a:t>4</a:t>
              </a:r>
              <a:endParaRPr lang="ko-KR" altLang="en-US" sz="8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0" name="타원 49"/>
            <p:cNvSpPr/>
            <p:nvPr/>
          </p:nvSpPr>
          <p:spPr bwMode="auto">
            <a:xfrm>
              <a:off x="4347037" y="1520280"/>
              <a:ext cx="144000" cy="144000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rtlCol="0" anchor="ctr"/>
            <a:lstStyle/>
            <a:p>
              <a:pPr algn="ctr"/>
              <a:r>
                <a:rPr lang="en-US" altLang="ko-KR" sz="800" dirty="0" smtClean="0">
                  <a:latin typeface="Arial" pitchFamily="34" charset="0"/>
                  <a:cs typeface="Arial" pitchFamily="34" charset="0"/>
                </a:rPr>
                <a:t>5</a:t>
              </a:r>
              <a:endParaRPr lang="ko-KR" altLang="en-US" sz="800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54" name="직선 연결선 53"/>
            <p:cNvCxnSpPr/>
            <p:nvPr/>
          </p:nvCxnSpPr>
          <p:spPr>
            <a:xfrm flipV="1">
              <a:off x="1214878" y="1277391"/>
              <a:ext cx="608016" cy="1257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직선 연결선 66"/>
            <p:cNvCxnSpPr/>
            <p:nvPr/>
          </p:nvCxnSpPr>
          <p:spPr>
            <a:xfrm rot="5400000">
              <a:off x="3413739" y="835574"/>
              <a:ext cx="180000" cy="1588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직선 연결선 67"/>
            <p:cNvCxnSpPr/>
            <p:nvPr/>
          </p:nvCxnSpPr>
          <p:spPr>
            <a:xfrm rot="5400000">
              <a:off x="3737591" y="835574"/>
              <a:ext cx="180000" cy="1588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직선 연결선 68"/>
            <p:cNvCxnSpPr/>
            <p:nvPr/>
          </p:nvCxnSpPr>
          <p:spPr>
            <a:xfrm rot="10800000" flipV="1">
              <a:off x="3694569" y="1282153"/>
              <a:ext cx="642942" cy="1124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직선 연결선 69"/>
            <p:cNvCxnSpPr/>
            <p:nvPr/>
          </p:nvCxnSpPr>
          <p:spPr>
            <a:xfrm rot="10800000">
              <a:off x="3991799" y="1586955"/>
              <a:ext cx="360000" cy="1257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타원 54"/>
            <p:cNvSpPr/>
            <p:nvPr/>
          </p:nvSpPr>
          <p:spPr bwMode="auto">
            <a:xfrm>
              <a:off x="4347037" y="1772694"/>
              <a:ext cx="144000" cy="144000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rtlCol="0" anchor="ctr"/>
            <a:lstStyle/>
            <a:p>
              <a:pPr algn="ctr"/>
              <a:r>
                <a:rPr lang="en-US" altLang="ko-KR" sz="800" dirty="0" smtClean="0">
                  <a:latin typeface="Arial" pitchFamily="34" charset="0"/>
                  <a:cs typeface="Arial" pitchFamily="34" charset="0"/>
                </a:rPr>
                <a:t>6</a:t>
              </a:r>
              <a:endParaRPr lang="ko-KR" altLang="en-US" sz="800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56" name="직선 연결선 55"/>
            <p:cNvCxnSpPr/>
            <p:nvPr/>
          </p:nvCxnSpPr>
          <p:spPr>
            <a:xfrm rot="10800000">
              <a:off x="3811799" y="1839369"/>
              <a:ext cx="540000" cy="1257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타원 59"/>
            <p:cNvSpPr/>
            <p:nvPr/>
          </p:nvSpPr>
          <p:spPr bwMode="auto">
            <a:xfrm>
              <a:off x="2868700" y="1544093"/>
              <a:ext cx="144000" cy="144000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rtlCol="0" anchor="ctr"/>
            <a:lstStyle/>
            <a:p>
              <a:pPr algn="ctr"/>
              <a:r>
                <a:rPr lang="en-US" altLang="ko-KR" sz="800" dirty="0" smtClean="0">
                  <a:latin typeface="Arial" pitchFamily="34" charset="0"/>
                  <a:cs typeface="Arial" pitchFamily="34" charset="0"/>
                </a:rPr>
                <a:t>7</a:t>
              </a:r>
              <a:endParaRPr lang="ko-KR" altLang="en-US" sz="800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72" name="직선 연결선 71"/>
            <p:cNvCxnSpPr/>
            <p:nvPr/>
          </p:nvCxnSpPr>
          <p:spPr>
            <a:xfrm rot="10800000">
              <a:off x="3018852" y="1615530"/>
              <a:ext cx="288000" cy="1257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그룹 38"/>
          <p:cNvGrpSpPr/>
          <p:nvPr/>
        </p:nvGrpSpPr>
        <p:grpSpPr>
          <a:xfrm>
            <a:off x="571472" y="3870860"/>
            <a:ext cx="4714908" cy="2659052"/>
            <a:chOff x="571472" y="3870860"/>
            <a:chExt cx="4714908" cy="2659052"/>
          </a:xfrm>
        </p:grpSpPr>
        <p:sp>
          <p:nvSpPr>
            <p:cNvPr id="11" name="직사각형 10"/>
            <p:cNvSpPr/>
            <p:nvPr/>
          </p:nvSpPr>
          <p:spPr>
            <a:xfrm>
              <a:off x="642910" y="4311100"/>
              <a:ext cx="4572032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ko-K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By using the Column up/down button, control the height of the column and then proceed with patient positioning. </a:t>
              </a:r>
            </a:p>
            <a:p>
              <a:pPr algn="just"/>
              <a:r>
                <a:rPr lang="en-US" altLang="ko-K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Column moves up by pressing the  upper part of the button and</a:t>
              </a:r>
            </a:p>
            <a:p>
              <a:pPr algn="just"/>
              <a:r>
                <a:rPr lang="en-US" altLang="ko-K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column moves down by pressing the bottom part of the button.</a:t>
              </a:r>
              <a:endParaRPr lang="ko-KR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7" name="모서리가 둥근 직사각형 46"/>
            <p:cNvSpPr/>
            <p:nvPr/>
          </p:nvSpPr>
          <p:spPr bwMode="auto">
            <a:xfrm>
              <a:off x="571472" y="4068240"/>
              <a:ext cx="4714908" cy="2448000"/>
            </a:xfrm>
            <a:prstGeom prst="roundRect">
              <a:avLst>
                <a:gd name="adj" fmla="val 7374"/>
              </a:avLst>
            </a:prstGeom>
            <a:noFill/>
            <a:ln w="3175">
              <a:solidFill>
                <a:schemeClr val="accent1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01086" y="3870860"/>
              <a:ext cx="2021661" cy="423684"/>
            </a:xfrm>
            <a:prstGeom prst="roundRect">
              <a:avLst>
                <a:gd name="adj" fmla="val 35315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altLang="ko-KR" sz="16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Column Up/Down</a:t>
              </a:r>
            </a:p>
          </p:txBody>
        </p:sp>
        <p:grpSp>
          <p:nvGrpSpPr>
            <p:cNvPr id="59" name="그룹 39"/>
            <p:cNvGrpSpPr/>
            <p:nvPr/>
          </p:nvGrpSpPr>
          <p:grpSpPr>
            <a:xfrm>
              <a:off x="4714876" y="5105942"/>
              <a:ext cx="211089" cy="1031251"/>
              <a:chOff x="2000232" y="4357694"/>
              <a:chExt cx="211089" cy="1031251"/>
            </a:xfrm>
          </p:grpSpPr>
          <p:sp>
            <p:nvSpPr>
              <p:cNvPr id="61" name="줄무늬가 있는 오른쪽 화살표 60"/>
              <p:cNvSpPr/>
              <p:nvPr/>
            </p:nvSpPr>
            <p:spPr bwMode="auto">
              <a:xfrm rot="16200000">
                <a:off x="1911622" y="4446304"/>
                <a:ext cx="388309" cy="211089"/>
              </a:xfrm>
              <a:prstGeom prst="stripedRightArrow">
                <a:avLst/>
              </a:prstGeom>
              <a:solidFill>
                <a:srgbClr val="C00000"/>
              </a:solidFill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rtlCol="0" anchor="ctr"/>
              <a:lstStyle/>
              <a:p>
                <a:pPr algn="ctr"/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2" name="줄무늬가 있는 오른쪽 화살표 61"/>
              <p:cNvSpPr/>
              <p:nvPr/>
            </p:nvSpPr>
            <p:spPr bwMode="auto">
              <a:xfrm rot="5400000">
                <a:off x="1911622" y="5089246"/>
                <a:ext cx="388309" cy="211089"/>
              </a:xfrm>
              <a:prstGeom prst="stripedRightArrow">
                <a:avLst/>
              </a:prstGeom>
              <a:solidFill>
                <a:srgbClr val="C00000"/>
              </a:solidFill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rtlCol="0" anchor="ctr"/>
              <a:lstStyle/>
              <a:p>
                <a:pPr algn="ctr"/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</p:grpSp>
        <p:pic>
          <p:nvPicPr>
            <p:cNvPr id="4099" name="Picture 3" descr="C:\Users\VT_GCS1\Desktop\제목 없음-2.png00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3982766" y="5000636"/>
              <a:ext cx="753479" cy="1529276"/>
            </a:xfrm>
            <a:prstGeom prst="rect">
              <a:avLst/>
            </a:prstGeom>
            <a:noFill/>
          </p:spPr>
        </p:pic>
        <p:pic>
          <p:nvPicPr>
            <p:cNvPr id="22530" name="Picture 2" descr="D:\00. 기술지원팀 140901\Product Image\Latest\PaX-i3D Green\컨텐츠 작업\Green UDsw.png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3173658" y="5000636"/>
              <a:ext cx="409844" cy="1468729"/>
            </a:xfrm>
            <a:prstGeom prst="rect">
              <a:avLst/>
            </a:prstGeom>
            <a:noFill/>
          </p:spPr>
        </p:pic>
        <p:pic>
          <p:nvPicPr>
            <p:cNvPr id="22531" name="Picture 3" descr="D:\00. 기술지원팀 140901\Product Image\Latest\PaX-i3D Green\컨텐츠 작업\UpDown SW U.png"/>
            <p:cNvPicPr>
              <a:picLocks noChangeAspect="1"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928662" y="5105942"/>
              <a:ext cx="902768" cy="1295137"/>
            </a:xfrm>
            <a:prstGeom prst="rect">
              <a:avLst/>
            </a:prstGeom>
            <a:noFill/>
          </p:spPr>
        </p:pic>
        <p:pic>
          <p:nvPicPr>
            <p:cNvPr id="22532" name="Picture 4" descr="D:\00. 기술지원팀 140901\Product Image\Latest\PaX-i3D Green\컨텐츠 작업\UpDown SW D.png"/>
            <p:cNvPicPr>
              <a:picLocks noChangeAspect="1" noChangeArrowheads="1"/>
            </p:cNvPicPr>
            <p:nvPr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1714480" y="5034504"/>
              <a:ext cx="1009633" cy="1296732"/>
            </a:xfrm>
            <a:prstGeom prst="rect">
              <a:avLst/>
            </a:prstGeom>
            <a:noFill/>
          </p:spPr>
        </p:pic>
      </p:grpSp>
      <p:grpSp>
        <p:nvGrpSpPr>
          <p:cNvPr id="35" name="그룹 37"/>
          <p:cNvGrpSpPr/>
          <p:nvPr/>
        </p:nvGrpSpPr>
        <p:grpSpPr>
          <a:xfrm>
            <a:off x="7858148" y="6357958"/>
            <a:ext cx="1213034" cy="369332"/>
            <a:chOff x="383284" y="4870823"/>
            <a:chExt cx="1213034" cy="369332"/>
          </a:xfrm>
        </p:grpSpPr>
        <p:sp>
          <p:nvSpPr>
            <p:cNvPr id="36" name="줄무늬가 있는 오른쪽 화살표 35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500"/>
                            </p:stCondLst>
                            <p:childTnLst>
                              <p:par>
                                <p:cTn id="3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2314141" y="2979146"/>
            <a:ext cx="4515718" cy="899708"/>
            <a:chOff x="3101891" y="2385276"/>
            <a:chExt cx="4515718" cy="899708"/>
          </a:xfrm>
        </p:grpSpPr>
        <p:sp>
          <p:nvSpPr>
            <p:cNvPr id="3" name="TextBox 2"/>
            <p:cNvSpPr txBox="1"/>
            <p:nvPr/>
          </p:nvSpPr>
          <p:spPr>
            <a:xfrm>
              <a:off x="3101891" y="2515543"/>
              <a:ext cx="338977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4400" b="1" dirty="0" smtClean="0">
                  <a:latin typeface="Arial Black" pitchFamily="34" charset="0"/>
                  <a:ea typeface="Arial Unicode MS" pitchFamily="50" charset="-127"/>
                  <a:cs typeface="Arial Unicode MS" pitchFamily="50" charset="-127"/>
                </a:rPr>
                <a:t>Thank you</a:t>
              </a:r>
              <a:endParaRPr lang="ko-KR" altLang="en-US" sz="4400" b="1" dirty="0">
                <a:latin typeface="Arial Black" pitchFamily="34" charset="0"/>
                <a:ea typeface="Arial Unicode MS" pitchFamily="50" charset="-127"/>
                <a:cs typeface="Arial Unicode MS" pitchFamily="50" charset="-127"/>
              </a:endParaRPr>
            </a:p>
          </p:txBody>
        </p:sp>
        <p:sp>
          <p:nvSpPr>
            <p:cNvPr id="4" name="대각선 방향의 모서리가 둥근 사각형 3"/>
            <p:cNvSpPr/>
            <p:nvPr/>
          </p:nvSpPr>
          <p:spPr>
            <a:xfrm>
              <a:off x="6420385" y="2385276"/>
              <a:ext cx="1197224" cy="714851"/>
            </a:xfrm>
            <a:prstGeom prst="round2DiagRect">
              <a:avLst>
                <a:gd name="adj1" fmla="val 31601"/>
                <a:gd name="adj2" fmla="val 0"/>
              </a:avLst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1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1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altLang="ko-KR" sz="3200" b="1" dirty="0" smtClean="0">
                  <a:solidFill>
                    <a:schemeClr val="bg1"/>
                  </a:solidFill>
                  <a:latin typeface="Arial Black" pitchFamily="34" charset="0"/>
                  <a:ea typeface="+mj-ea"/>
                </a:rPr>
                <a:t>FAQ</a:t>
              </a:r>
              <a:endParaRPr lang="ko-KR" altLang="en-US" sz="3200" b="1" dirty="0">
                <a:solidFill>
                  <a:schemeClr val="bg1"/>
                </a:solidFill>
                <a:latin typeface="Arial Black" pitchFamily="34" charset="0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464211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직사각형 46"/>
          <p:cNvSpPr/>
          <p:nvPr/>
        </p:nvSpPr>
        <p:spPr>
          <a:xfrm>
            <a:off x="1001232" y="4038600"/>
            <a:ext cx="692835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ko-KR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① 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Frankfurt Plane Laser Beam (Side) : PANO</a:t>
            </a:r>
          </a:p>
          <a:p>
            <a:pPr algn="just">
              <a:lnSpc>
                <a:spcPct val="200000"/>
              </a:lnSpc>
            </a:pP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② Mid-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sagittal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Plane Laser Beam (Front) : PANO/CT</a:t>
            </a:r>
          </a:p>
          <a:p>
            <a:pPr algn="just">
              <a:lnSpc>
                <a:spcPct val="200000"/>
              </a:lnSpc>
            </a:pP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③ Canine Beam (Side) : PANO</a:t>
            </a:r>
          </a:p>
          <a:p>
            <a:pPr algn="just">
              <a:lnSpc>
                <a:spcPct val="200000"/>
              </a:lnSpc>
            </a:pP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④ Upper CT Horizontal Laser Beam (Side) </a:t>
            </a:r>
            <a:r>
              <a:rPr lang="ko-KR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: For Large FOV</a:t>
            </a:r>
          </a:p>
          <a:p>
            <a:pPr algn="just">
              <a:lnSpc>
                <a:spcPct val="200000"/>
              </a:lnSpc>
            </a:pP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⑤ Lower CT Horizontal Laser Beam</a:t>
            </a:r>
            <a:r>
              <a:rPr lang="ko-KR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(Side) </a:t>
            </a:r>
            <a:r>
              <a:rPr lang="ko-KR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: For Small FOV</a:t>
            </a:r>
          </a:p>
          <a:p>
            <a:pPr algn="just">
              <a:lnSpc>
                <a:spcPct val="200000"/>
              </a:lnSpc>
            </a:pP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⑥ CT Vertical Laser Beam (Side)</a:t>
            </a:r>
          </a:p>
        </p:txBody>
      </p:sp>
      <p:grpSp>
        <p:nvGrpSpPr>
          <p:cNvPr id="9" name="그룹 8"/>
          <p:cNvGrpSpPr/>
          <p:nvPr/>
        </p:nvGrpSpPr>
        <p:grpSpPr>
          <a:xfrm>
            <a:off x="785786" y="457200"/>
            <a:ext cx="4213995" cy="3329006"/>
            <a:chOff x="785786" y="785794"/>
            <a:chExt cx="4213995" cy="3329006"/>
          </a:xfrm>
        </p:grpSpPr>
        <p:sp>
          <p:nvSpPr>
            <p:cNvPr id="46" name="모서리가 둥근 직사각형 45"/>
            <p:cNvSpPr/>
            <p:nvPr/>
          </p:nvSpPr>
          <p:spPr bwMode="auto">
            <a:xfrm>
              <a:off x="785786" y="1000108"/>
              <a:ext cx="4213995" cy="3114692"/>
            </a:xfrm>
            <a:prstGeom prst="roundRect">
              <a:avLst>
                <a:gd name="adj" fmla="val 7374"/>
              </a:avLst>
            </a:prstGeom>
            <a:solidFill>
              <a:schemeClr val="bg1"/>
            </a:solidFill>
            <a:ln w="3175">
              <a:solidFill>
                <a:schemeClr val="accent1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000100" y="785794"/>
              <a:ext cx="1545414" cy="423684"/>
            </a:xfrm>
            <a:prstGeom prst="roundRect">
              <a:avLst>
                <a:gd name="adj" fmla="val 35315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altLang="ko-KR" sz="16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Laser Beams</a:t>
              </a:r>
            </a:p>
          </p:txBody>
        </p:sp>
        <p:pic>
          <p:nvPicPr>
            <p:cNvPr id="72706" name="Picture 2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5400" y="1371600"/>
              <a:ext cx="3101311" cy="25189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" name="그룹 37"/>
          <p:cNvGrpSpPr/>
          <p:nvPr/>
        </p:nvGrpSpPr>
        <p:grpSpPr>
          <a:xfrm>
            <a:off x="7858148" y="6357958"/>
            <a:ext cx="1213034" cy="369332"/>
            <a:chOff x="383284" y="4870823"/>
            <a:chExt cx="1213034" cy="369332"/>
          </a:xfrm>
        </p:grpSpPr>
        <p:sp>
          <p:nvSpPr>
            <p:cNvPr id="7" name="줄무늬가 있는 오른쪽 화살표 6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500"/>
                            </p:stCondLst>
                            <p:childTnLst>
                              <p:par>
                                <p:cTn id="3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 descr="D:\00. 기술지원팀 140901\Product Image\Latest\PaX-i3D Green\컨텐츠 작업\Green_Pano_front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71358" y="1383911"/>
            <a:ext cx="3452351" cy="4572032"/>
          </a:xfrm>
          <a:prstGeom prst="rect">
            <a:avLst/>
          </a:prstGeom>
          <a:noFill/>
        </p:spPr>
      </p:pic>
      <p:sp>
        <p:nvSpPr>
          <p:cNvPr id="6" name="타원 5"/>
          <p:cNvSpPr/>
          <p:nvPr/>
        </p:nvSpPr>
        <p:spPr bwMode="auto">
          <a:xfrm>
            <a:off x="1428728" y="2786058"/>
            <a:ext cx="1143008" cy="1143008"/>
          </a:xfrm>
          <a:prstGeom prst="ellipse">
            <a:avLst/>
          </a:prstGeom>
          <a:solidFill>
            <a:schemeClr val="accent5">
              <a:lumMod val="75000"/>
              <a:alpha val="40000"/>
            </a:schemeClr>
          </a:solidFill>
          <a:ln w="3175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6" name="그룹 25"/>
          <p:cNvGrpSpPr/>
          <p:nvPr/>
        </p:nvGrpSpPr>
        <p:grpSpPr>
          <a:xfrm>
            <a:off x="2000232" y="3429000"/>
            <a:ext cx="2585536" cy="2073290"/>
            <a:chOff x="2000232" y="3429000"/>
            <a:chExt cx="2585536" cy="2073290"/>
          </a:xfrm>
        </p:grpSpPr>
        <p:cxnSp>
          <p:nvCxnSpPr>
            <p:cNvPr id="22" name="직선 연결선 21"/>
            <p:cNvCxnSpPr/>
            <p:nvPr/>
          </p:nvCxnSpPr>
          <p:spPr>
            <a:xfrm rot="16200000" flipH="1">
              <a:off x="1357290" y="4071942"/>
              <a:ext cx="2071702" cy="785818"/>
            </a:xfrm>
            <a:prstGeom prst="line">
              <a:avLst/>
            </a:prstGeom>
            <a:ln>
              <a:solidFill>
                <a:schemeClr val="accent5">
                  <a:lumMod val="75000"/>
                  <a:alpha val="70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직선 연결선 56"/>
            <p:cNvCxnSpPr/>
            <p:nvPr/>
          </p:nvCxnSpPr>
          <p:spPr>
            <a:xfrm>
              <a:off x="2785768" y="5500702"/>
              <a:ext cx="1800000" cy="1588"/>
            </a:xfrm>
            <a:prstGeom prst="line">
              <a:avLst/>
            </a:prstGeom>
            <a:ln>
              <a:solidFill>
                <a:schemeClr val="accent5">
                  <a:lumMod val="75000"/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타원 67"/>
          <p:cNvSpPr/>
          <p:nvPr/>
        </p:nvSpPr>
        <p:spPr bwMode="auto">
          <a:xfrm>
            <a:off x="1500166" y="1500174"/>
            <a:ext cx="714380" cy="714380"/>
          </a:xfrm>
          <a:prstGeom prst="ellipse">
            <a:avLst/>
          </a:prstGeom>
          <a:solidFill>
            <a:schemeClr val="accent5">
              <a:lumMod val="75000"/>
              <a:alpha val="40000"/>
            </a:schemeClr>
          </a:solidFill>
          <a:ln w="3175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4" name="그룹 23"/>
          <p:cNvGrpSpPr/>
          <p:nvPr/>
        </p:nvGrpSpPr>
        <p:grpSpPr>
          <a:xfrm>
            <a:off x="1928794" y="1000108"/>
            <a:ext cx="2643206" cy="857256"/>
            <a:chOff x="1928794" y="1000108"/>
            <a:chExt cx="2643206" cy="857256"/>
          </a:xfrm>
        </p:grpSpPr>
        <p:cxnSp>
          <p:nvCxnSpPr>
            <p:cNvPr id="69" name="직선 연결선 68"/>
            <p:cNvCxnSpPr/>
            <p:nvPr/>
          </p:nvCxnSpPr>
          <p:spPr>
            <a:xfrm flipV="1">
              <a:off x="1928794" y="1000108"/>
              <a:ext cx="1643074" cy="857256"/>
            </a:xfrm>
            <a:prstGeom prst="line">
              <a:avLst/>
            </a:prstGeom>
            <a:ln>
              <a:solidFill>
                <a:schemeClr val="accent5">
                  <a:lumMod val="75000"/>
                  <a:alpha val="70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직선 연결선 70"/>
            <p:cNvCxnSpPr/>
            <p:nvPr/>
          </p:nvCxnSpPr>
          <p:spPr>
            <a:xfrm>
              <a:off x="3571868" y="1000108"/>
              <a:ext cx="1000132" cy="1588"/>
            </a:xfrm>
            <a:prstGeom prst="line">
              <a:avLst/>
            </a:prstGeom>
            <a:ln>
              <a:solidFill>
                <a:schemeClr val="accent5">
                  <a:lumMod val="75000"/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그룹 31"/>
          <p:cNvGrpSpPr/>
          <p:nvPr/>
        </p:nvGrpSpPr>
        <p:grpSpPr>
          <a:xfrm>
            <a:off x="4572000" y="357166"/>
            <a:ext cx="3929090" cy="2214578"/>
            <a:chOff x="4572000" y="357166"/>
            <a:chExt cx="3929090" cy="2214578"/>
          </a:xfrm>
        </p:grpSpPr>
        <p:pic>
          <p:nvPicPr>
            <p:cNvPr id="29" name="Picture 2" descr="D:\02. 업무\2014년\02. 전략과제\13. EM 동영상\pax-i0001.png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6500826" y="1285860"/>
              <a:ext cx="1643074" cy="114300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/>
          </p:spPr>
        </p:pic>
        <p:sp>
          <p:nvSpPr>
            <p:cNvPr id="73" name="모서리가 둥근 직사각형 72"/>
            <p:cNvSpPr/>
            <p:nvPr/>
          </p:nvSpPr>
          <p:spPr bwMode="auto">
            <a:xfrm>
              <a:off x="4572000" y="576242"/>
              <a:ext cx="3929090" cy="1995502"/>
            </a:xfrm>
            <a:prstGeom prst="roundRect">
              <a:avLst>
                <a:gd name="adj" fmla="val 7374"/>
              </a:avLst>
            </a:prstGeom>
            <a:noFill/>
            <a:ln w="3175">
              <a:solidFill>
                <a:schemeClr val="accent1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4714876" y="357166"/>
              <a:ext cx="1840503" cy="423684"/>
            </a:xfrm>
            <a:prstGeom prst="roundRect">
              <a:avLst>
                <a:gd name="adj" fmla="val 35315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altLang="ko-KR" sz="16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X-ray LED Lamp</a:t>
              </a:r>
            </a:p>
          </p:txBody>
        </p:sp>
        <p:sp>
          <p:nvSpPr>
            <p:cNvPr id="75" name="직사각형 74"/>
            <p:cNvSpPr/>
            <p:nvPr/>
          </p:nvSpPr>
          <p:spPr>
            <a:xfrm>
              <a:off x="4764614" y="777327"/>
              <a:ext cx="3614235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When power supplies the device, the green LED light turns on and the LED light turns orange during X-ray exposure for image capturing.</a:t>
              </a:r>
            </a:p>
          </p:txBody>
        </p:sp>
        <p:pic>
          <p:nvPicPr>
            <p:cNvPr id="78" name="Picture 2" descr="D:\02. 업무\2014년\02. 전략과제\13. EM 동영상\pax-i0001.png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4714876" y="1285860"/>
              <a:ext cx="1643074" cy="114300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/>
          </p:spPr>
        </p:pic>
        <p:pic>
          <p:nvPicPr>
            <p:cNvPr id="6149" name="Picture 5" descr="D:\02. 업무\2014년\02. 전략과제\13. EM 동영상\dentist용\무제-13.png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7500958" y="2106454"/>
              <a:ext cx="285752" cy="355303"/>
            </a:xfrm>
            <a:prstGeom prst="rect">
              <a:avLst/>
            </a:prstGeom>
            <a:noFill/>
            <a:effectLst/>
          </p:spPr>
        </p:pic>
        <p:pic>
          <p:nvPicPr>
            <p:cNvPr id="20483" name="Picture 3" descr="D:\00. 기술지원팀 140901\Product Image\Latest\PaX-i3D Green\컨텐츠 작업\Green_vertical_LED.png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6545086" y="1499892"/>
              <a:ext cx="1289166" cy="360000"/>
            </a:xfrm>
            <a:prstGeom prst="rect">
              <a:avLst/>
            </a:prstGeom>
            <a:noFill/>
          </p:spPr>
        </p:pic>
      </p:grpSp>
      <p:grpSp>
        <p:nvGrpSpPr>
          <p:cNvPr id="33" name="그룹 32"/>
          <p:cNvGrpSpPr/>
          <p:nvPr/>
        </p:nvGrpSpPr>
        <p:grpSpPr>
          <a:xfrm>
            <a:off x="4572000" y="3143248"/>
            <a:ext cx="4357718" cy="2933720"/>
            <a:chOff x="4572000" y="3143248"/>
            <a:chExt cx="4357718" cy="2933720"/>
          </a:xfrm>
        </p:grpSpPr>
        <p:sp>
          <p:nvSpPr>
            <p:cNvPr id="25" name="모서리가 둥근 직사각형 24"/>
            <p:cNvSpPr/>
            <p:nvPr/>
          </p:nvSpPr>
          <p:spPr bwMode="auto">
            <a:xfrm>
              <a:off x="4572000" y="3362324"/>
              <a:ext cx="4357718" cy="2714644"/>
            </a:xfrm>
            <a:prstGeom prst="roundRect">
              <a:avLst>
                <a:gd name="adj" fmla="val 7374"/>
              </a:avLst>
            </a:prstGeom>
            <a:noFill/>
            <a:ln w="3175">
              <a:solidFill>
                <a:schemeClr val="accent1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714876" y="3143248"/>
              <a:ext cx="4065806" cy="423684"/>
            </a:xfrm>
            <a:prstGeom prst="roundRect">
              <a:avLst>
                <a:gd name="adj" fmla="val 35315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altLang="ko-KR" sz="16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Bite Block (Normal) &amp; Temple Support</a:t>
              </a:r>
            </a:p>
          </p:txBody>
        </p:sp>
        <p:sp>
          <p:nvSpPr>
            <p:cNvPr id="31" name="직사각형 30"/>
            <p:cNvSpPr/>
            <p:nvPr/>
          </p:nvSpPr>
          <p:spPr>
            <a:xfrm>
              <a:off x="4857752" y="3643314"/>
              <a:ext cx="364333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ko-KR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Place the head of the patient using the bite block and temple support for capturing the PANO image</a:t>
              </a:r>
              <a:r>
                <a:rPr lang="en-US" altLang="ko-KR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. </a:t>
              </a:r>
            </a:p>
          </p:txBody>
        </p:sp>
        <p:pic>
          <p:nvPicPr>
            <p:cNvPr id="20484" name="Picture 4" descr="D:\00. 기술지원팀 140901\Product Image\Latest\PaX-i3D Green\컨텐츠 작업\Green 환자자세.png"/>
            <p:cNvPicPr>
              <a:picLocks noChangeAspect="1"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6643702" y="4094114"/>
              <a:ext cx="1646246" cy="1620902"/>
            </a:xfrm>
            <a:prstGeom prst="rect">
              <a:avLst/>
            </a:prstGeom>
            <a:noFill/>
          </p:spPr>
        </p:pic>
        <p:pic>
          <p:nvPicPr>
            <p:cNvPr id="20485" name="Picture 5" descr="D:\00. 기술지원팀 140901\Product Image\Latest\PaX-i3D Green\컨텐츠 작업\Green_bite.png"/>
            <p:cNvPicPr>
              <a:picLocks noChangeAspect="1" noChangeArrowheads="1"/>
            </p:cNvPicPr>
            <p:nvPr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4786314" y="4000504"/>
              <a:ext cx="1857388" cy="1857387"/>
            </a:xfrm>
            <a:prstGeom prst="rect">
              <a:avLst/>
            </a:prstGeom>
            <a:noFill/>
          </p:spPr>
        </p:pic>
      </p:grpSp>
      <p:grpSp>
        <p:nvGrpSpPr>
          <p:cNvPr id="23" name="그룹 37"/>
          <p:cNvGrpSpPr/>
          <p:nvPr/>
        </p:nvGrpSpPr>
        <p:grpSpPr>
          <a:xfrm>
            <a:off x="7858148" y="6357958"/>
            <a:ext cx="1213034" cy="369332"/>
            <a:chOff x="383284" y="4870823"/>
            <a:chExt cx="1213034" cy="369332"/>
          </a:xfrm>
        </p:grpSpPr>
        <p:sp>
          <p:nvSpPr>
            <p:cNvPr id="28" name="줄무늬가 있는 오른쪽 화살표 27"/>
            <p:cNvSpPr/>
            <p:nvPr/>
          </p:nvSpPr>
          <p:spPr bwMode="auto">
            <a:xfrm>
              <a:off x="1252191" y="4923076"/>
              <a:ext cx="344127" cy="233499"/>
            </a:xfrm>
            <a:prstGeom prst="stripedRightArrow">
              <a:avLst>
                <a:gd name="adj1" fmla="val 54775"/>
                <a:gd name="adj2" fmla="val 68539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ko-KR" altLang="en-US" sz="1600">
                <a:latin typeface="+mj-ea"/>
                <a:ea typeface="+mj-ea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83284" y="487082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+mj-ea"/>
                </a:rPr>
                <a:t>NEXT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000"/>
                            </p:stCondLst>
                            <p:childTnLst>
                              <p:par>
                                <p:cTn id="4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8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33CC33"/>
        </a:solidFill>
        <a:ln w="9525">
          <a:noFill/>
          <a:miter lim="800000"/>
          <a:headEnd/>
          <a:tailEnd/>
        </a:ln>
        <a:effectLst>
          <a:outerShdw dist="35921" dir="2700000" algn="ctr" rotWithShape="0">
            <a:schemeClr val="bg2">
              <a:alpha val="50000"/>
            </a:schemeClr>
          </a:outerShdw>
        </a:effectLst>
      </a:spPr>
      <a:bodyPr wrap="none" anchor="ctr"/>
      <a:lstStyle>
        <a:defPPr>
          <a:defRPr/>
        </a:defPPr>
      </a:lstStyle>
    </a:spDef>
    <a:lnDef>
      <a:spPr>
        <a:ln>
          <a:solidFill>
            <a:schemeClr val="tx1">
              <a:lumMod val="50000"/>
              <a:lumOff val="50000"/>
            </a:schemeClr>
          </a:solidFill>
          <a:prstDash val="dash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19181</TotalTime>
  <Words>4647</Words>
  <Application>Microsoft Office PowerPoint</Application>
  <PresentationFormat>On-screen Show (4:3)</PresentationFormat>
  <Paragraphs>808</Paragraphs>
  <Slides>70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80" baseType="lpstr">
      <vt:lpstr>Arial Unicode MS</vt:lpstr>
      <vt:lpstr>HY헤드라인M</vt:lpstr>
      <vt:lpstr>맑은 고딕</vt:lpstr>
      <vt:lpstr>Arial</vt:lpstr>
      <vt:lpstr>Arial Black</vt:lpstr>
      <vt:lpstr>Arial Narrow</vt:lpstr>
      <vt:lpstr>Verdana</vt:lpstr>
      <vt:lpstr>Wingdings</vt:lpstr>
      <vt:lpstr>Office 테마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R&amp;D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Microsoft Corporation</dc:creator>
  <cp:lastModifiedBy>Styx Ohn</cp:lastModifiedBy>
  <cp:revision>1515</cp:revision>
  <dcterms:created xsi:type="dcterms:W3CDTF">2006-10-05T04:04:58Z</dcterms:created>
  <dcterms:modified xsi:type="dcterms:W3CDTF">2015-04-07T22:55:51Z</dcterms:modified>
</cp:coreProperties>
</file>