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457" r:id="rId2"/>
    <p:sldId id="458" r:id="rId3"/>
    <p:sldId id="459" r:id="rId4"/>
    <p:sldId id="460" r:id="rId5"/>
    <p:sldId id="461" r:id="rId6"/>
    <p:sldId id="463" r:id="rId7"/>
    <p:sldId id="464" r:id="rId8"/>
    <p:sldId id="465" r:id="rId9"/>
    <p:sldId id="466" r:id="rId10"/>
    <p:sldId id="467" r:id="rId11"/>
    <p:sldId id="468" r:id="rId12"/>
    <p:sldId id="469" r:id="rId13"/>
    <p:sldId id="470" r:id="rId14"/>
    <p:sldId id="471" r:id="rId15"/>
    <p:sldId id="472" r:id="rId16"/>
    <p:sldId id="486" r:id="rId17"/>
    <p:sldId id="474" r:id="rId18"/>
    <p:sldId id="476" r:id="rId19"/>
    <p:sldId id="487" r:id="rId20"/>
    <p:sldId id="477" r:id="rId21"/>
    <p:sldId id="478" r:id="rId22"/>
    <p:sldId id="479" r:id="rId23"/>
    <p:sldId id="484" r:id="rId24"/>
    <p:sldId id="450" r:id="rId25"/>
    <p:sldId id="451" r:id="rId26"/>
    <p:sldId id="452" r:id="rId27"/>
    <p:sldId id="453" r:id="rId28"/>
    <p:sldId id="454" r:id="rId29"/>
    <p:sldId id="482" r:id="rId30"/>
    <p:sldId id="449" r:id="rId31"/>
    <p:sldId id="427" r:id="rId32"/>
    <p:sldId id="428" r:id="rId33"/>
    <p:sldId id="430" r:id="rId34"/>
    <p:sldId id="431" r:id="rId35"/>
    <p:sldId id="483" r:id="rId36"/>
    <p:sldId id="456" r:id="rId37"/>
    <p:sldId id="392" r:id="rId38"/>
    <p:sldId id="455" r:id="rId39"/>
    <p:sldId id="395" r:id="rId40"/>
    <p:sldId id="396" r:id="rId41"/>
    <p:sldId id="435" r:id="rId42"/>
    <p:sldId id="434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3" r:id="rId51"/>
    <p:sldId id="485" r:id="rId5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0">
          <p15:clr>
            <a:srgbClr val="A4A3A4"/>
          </p15:clr>
        </p15:guide>
        <p15:guide id="4" pos="23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  <a:srgbClr val="339966"/>
    <a:srgbClr val="006600"/>
    <a:srgbClr val="770940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6" autoAdjust="0"/>
    <p:restoredTop sz="99886" autoAdjust="0"/>
  </p:normalViewPr>
  <p:slideViewPr>
    <p:cSldViewPr>
      <p:cViewPr varScale="1">
        <p:scale>
          <a:sx n="114" d="100"/>
          <a:sy n="114" d="100"/>
        </p:scale>
        <p:origin x="1128" y="84"/>
      </p:cViewPr>
      <p:guideLst>
        <p:guide orient="horz" pos="2160"/>
        <p:guide pos="2880"/>
        <p:guide orient="horz" pos="210"/>
        <p:guide pos="2336"/>
      </p:guideLst>
    </p:cSldViewPr>
  </p:slideViewPr>
  <p:outlineViewPr>
    <p:cViewPr>
      <p:scale>
        <a:sx n="33" d="100"/>
        <a:sy n="33" d="100"/>
      </p:scale>
      <p:origin x="0" y="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C47F1-F290-4561-ADAB-951DE960475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741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screen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00" contrast="-46000"/>
          </a:blip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61" r:id="rId3"/>
    <p:sldLayoutId id="2147483667" r:id="rId4"/>
    <p:sldLayoutId id="2147483668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ransition spd="slow"/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4.pn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gif"/><Relationship Id="rId7" Type="http://schemas.openxmlformats.org/officeDocument/2006/relationships/image" Target="../media/image66.png"/><Relationship Id="rId12" Type="http://schemas.openxmlformats.org/officeDocument/2006/relationships/image" Target="../media/image71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png"/><Relationship Id="rId11" Type="http://schemas.openxmlformats.org/officeDocument/2006/relationships/image" Target="../media/image70.jpe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2.png"/><Relationship Id="rId7" Type="http://schemas.openxmlformats.org/officeDocument/2006/relationships/image" Target="../media/image7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4.png"/><Relationship Id="rId5" Type="http://schemas.openxmlformats.org/officeDocument/2006/relationships/image" Target="../media/image79.png"/><Relationship Id="rId4" Type="http://schemas.openxmlformats.org/officeDocument/2006/relationships/image" Target="../media/image83.png"/><Relationship Id="rId9" Type="http://schemas.openxmlformats.org/officeDocument/2006/relationships/image" Target="../media/image8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8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11" Type="http://schemas.openxmlformats.org/officeDocument/2006/relationships/image" Target="../media/image93.png"/><Relationship Id="rId5" Type="http://schemas.openxmlformats.org/officeDocument/2006/relationships/image" Target="../media/image89.png"/><Relationship Id="rId10" Type="http://schemas.openxmlformats.org/officeDocument/2006/relationships/image" Target="../media/image92.png"/><Relationship Id="rId4" Type="http://schemas.openxmlformats.org/officeDocument/2006/relationships/image" Target="../media/image85.png"/><Relationship Id="rId9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93.png"/><Relationship Id="rId7" Type="http://schemas.openxmlformats.org/officeDocument/2006/relationships/image" Target="../media/image8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6.png"/><Relationship Id="rId11" Type="http://schemas.openxmlformats.org/officeDocument/2006/relationships/image" Target="../media/image98.png"/><Relationship Id="rId5" Type="http://schemas.openxmlformats.org/officeDocument/2006/relationships/image" Target="../media/image75.png"/><Relationship Id="rId10" Type="http://schemas.openxmlformats.org/officeDocument/2006/relationships/image" Target="../media/image97.png"/><Relationship Id="rId4" Type="http://schemas.openxmlformats.org/officeDocument/2006/relationships/image" Target="../media/image95.png"/><Relationship Id="rId9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93.png"/><Relationship Id="rId7" Type="http://schemas.openxmlformats.org/officeDocument/2006/relationships/image" Target="../media/image8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5.png"/><Relationship Id="rId5" Type="http://schemas.openxmlformats.org/officeDocument/2006/relationships/image" Target="../media/image75.png"/><Relationship Id="rId4" Type="http://schemas.openxmlformats.org/officeDocument/2006/relationships/image" Target="../media/image99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2.png"/><Relationship Id="rId3" Type="http://schemas.openxmlformats.org/officeDocument/2006/relationships/slide" Target="slide3.xml"/><Relationship Id="rId7" Type="http://schemas.openxmlformats.org/officeDocument/2006/relationships/image" Target="../media/image18.png"/><Relationship Id="rId12" Type="http://schemas.openxmlformats.org/officeDocument/2006/relationships/slide" Target="slide13.xml"/><Relationship Id="rId2" Type="http://schemas.openxmlformats.org/officeDocument/2006/relationships/image" Target="../media/image15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slide" Target="slide20.xml"/><Relationship Id="rId15" Type="http://schemas.openxmlformats.org/officeDocument/2006/relationships/image" Target="../media/image24.png"/><Relationship Id="rId10" Type="http://schemas.openxmlformats.org/officeDocument/2006/relationships/slide" Target="slide43.xml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102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103.png"/><Relationship Id="rId7" Type="http://schemas.openxmlformats.org/officeDocument/2006/relationships/image" Target="../media/image8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5" Type="http://schemas.openxmlformats.org/officeDocument/2006/relationships/image" Target="../media/image75.png"/><Relationship Id="rId4" Type="http://schemas.openxmlformats.org/officeDocument/2006/relationships/image" Target="../media/image104.png"/><Relationship Id="rId9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09.png"/><Relationship Id="rId7" Type="http://schemas.openxmlformats.org/officeDocument/2006/relationships/image" Target="../media/image107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png"/><Relationship Id="rId9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7.png"/><Relationship Id="rId11" Type="http://schemas.openxmlformats.org/officeDocument/2006/relationships/image" Target="../media/image112.png"/><Relationship Id="rId5" Type="http://schemas.openxmlformats.org/officeDocument/2006/relationships/image" Target="../media/image116.png"/><Relationship Id="rId10" Type="http://schemas.openxmlformats.org/officeDocument/2006/relationships/image" Target="../media/image79.png"/><Relationship Id="rId4" Type="http://schemas.openxmlformats.org/officeDocument/2006/relationships/image" Target="../media/image115.png"/><Relationship Id="rId9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21.png"/><Relationship Id="rId7" Type="http://schemas.openxmlformats.org/officeDocument/2006/relationships/image" Target="../media/image125.gif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4.jpe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30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13" Type="http://schemas.openxmlformats.org/officeDocument/2006/relationships/image" Target="../media/image83.pn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12" Type="http://schemas.openxmlformats.org/officeDocument/2006/relationships/image" Target="../media/image140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jpeg"/><Relationship Id="rId10" Type="http://schemas.openxmlformats.org/officeDocument/2006/relationships/image" Target="../media/image138.jpeg"/><Relationship Id="rId4" Type="http://schemas.openxmlformats.org/officeDocument/2006/relationships/image" Target="../media/image132.jpeg"/><Relationship Id="rId9" Type="http://schemas.openxmlformats.org/officeDocument/2006/relationships/image" Target="../media/image137.jpeg"/><Relationship Id="rId1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4.png"/><Relationship Id="rId5" Type="http://schemas.openxmlformats.org/officeDocument/2006/relationships/image" Target="../media/image112.png"/><Relationship Id="rId4" Type="http://schemas.openxmlformats.org/officeDocument/2006/relationships/image" Target="../media/image1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2.png"/><Relationship Id="rId18" Type="http://schemas.openxmlformats.org/officeDocument/2006/relationships/image" Target="../media/image156.jpeg"/><Relationship Id="rId3" Type="http://schemas.openxmlformats.org/officeDocument/2006/relationships/image" Target="../media/image112.png"/><Relationship Id="rId7" Type="http://schemas.openxmlformats.org/officeDocument/2006/relationships/image" Target="../media/image148.png"/><Relationship Id="rId12" Type="http://schemas.openxmlformats.org/officeDocument/2006/relationships/image" Target="../media/image151.png"/><Relationship Id="rId17" Type="http://schemas.openxmlformats.org/officeDocument/2006/relationships/image" Target="../media/image155.png"/><Relationship Id="rId2" Type="http://schemas.openxmlformats.org/officeDocument/2006/relationships/slideLayout" Target="../slideLayouts/slideLayout1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7.jpeg"/><Relationship Id="rId11" Type="http://schemas.openxmlformats.org/officeDocument/2006/relationships/image" Target="../media/image145.png"/><Relationship Id="rId5" Type="http://schemas.openxmlformats.org/officeDocument/2006/relationships/image" Target="../media/image146.png"/><Relationship Id="rId15" Type="http://schemas.openxmlformats.org/officeDocument/2006/relationships/image" Target="../media/image154.jpeg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157.png"/><Relationship Id="rId4" Type="http://schemas.openxmlformats.org/officeDocument/2006/relationships/image" Target="../media/image108.png"/><Relationship Id="rId9" Type="http://schemas.openxmlformats.org/officeDocument/2006/relationships/image" Target="../media/image150.png"/><Relationship Id="rId14" Type="http://schemas.openxmlformats.org/officeDocument/2006/relationships/image" Target="../media/image1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58.png"/><Relationship Id="rId7" Type="http://schemas.openxmlformats.org/officeDocument/2006/relationships/image" Target="../media/image162.jpeg"/><Relationship Id="rId12" Type="http://schemas.openxmlformats.org/officeDocument/2006/relationships/image" Target="../media/image7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1.png"/><Relationship Id="rId11" Type="http://schemas.openxmlformats.org/officeDocument/2006/relationships/image" Target="../media/image83.png"/><Relationship Id="rId5" Type="http://schemas.openxmlformats.org/officeDocument/2006/relationships/image" Target="../media/image160.jpeg"/><Relationship Id="rId10" Type="http://schemas.openxmlformats.org/officeDocument/2006/relationships/image" Target="../media/image164.png"/><Relationship Id="rId4" Type="http://schemas.openxmlformats.org/officeDocument/2006/relationships/image" Target="../media/image159.png"/><Relationship Id="rId9" Type="http://schemas.openxmlformats.org/officeDocument/2006/relationships/image" Target="../media/image1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165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4" Type="http://schemas.openxmlformats.org/officeDocument/2006/relationships/image" Target="../media/image108.png"/><Relationship Id="rId9" Type="http://schemas.openxmlformats.org/officeDocument/2006/relationships/image" Target="../media/image170.jpeg"/><Relationship Id="rId14" Type="http://schemas.openxmlformats.org/officeDocument/2006/relationships/image" Target="../media/image17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3" Type="http://schemas.openxmlformats.org/officeDocument/2006/relationships/image" Target="../media/image108.png"/><Relationship Id="rId7" Type="http://schemas.openxmlformats.org/officeDocument/2006/relationships/image" Target="../media/image168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" Type="http://schemas.openxmlformats.org/officeDocument/2006/relationships/image" Target="../media/image112.png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9.png"/><Relationship Id="rId11" Type="http://schemas.openxmlformats.org/officeDocument/2006/relationships/image" Target="../media/image182.png"/><Relationship Id="rId5" Type="http://schemas.openxmlformats.org/officeDocument/2006/relationships/image" Target="../media/image178.png"/><Relationship Id="rId15" Type="http://schemas.openxmlformats.org/officeDocument/2006/relationships/image" Target="../media/image186.png"/><Relationship Id="rId10" Type="http://schemas.openxmlformats.org/officeDocument/2006/relationships/image" Target="../media/image181.png"/><Relationship Id="rId19" Type="http://schemas.openxmlformats.org/officeDocument/2006/relationships/image" Target="../media/image190.png"/><Relationship Id="rId4" Type="http://schemas.openxmlformats.org/officeDocument/2006/relationships/image" Target="../media/image177.png"/><Relationship Id="rId9" Type="http://schemas.openxmlformats.org/officeDocument/2006/relationships/image" Target="../media/image180.jpeg"/><Relationship Id="rId14" Type="http://schemas.openxmlformats.org/officeDocument/2006/relationships/image" Target="../media/image18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86.png"/><Relationship Id="rId3" Type="http://schemas.openxmlformats.org/officeDocument/2006/relationships/image" Target="../media/image192.png"/><Relationship Id="rId7" Type="http://schemas.openxmlformats.org/officeDocument/2006/relationships/image" Target="../media/image168.png"/><Relationship Id="rId12" Type="http://schemas.openxmlformats.org/officeDocument/2006/relationships/image" Target="../media/image197.png"/><Relationship Id="rId2" Type="http://schemas.openxmlformats.org/officeDocument/2006/relationships/image" Target="../media/image112.png"/><Relationship Id="rId16" Type="http://schemas.openxmlformats.org/officeDocument/2006/relationships/image" Target="../media/image20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3.png"/><Relationship Id="rId11" Type="http://schemas.openxmlformats.org/officeDocument/2006/relationships/image" Target="../media/image196.png"/><Relationship Id="rId5" Type="http://schemas.openxmlformats.org/officeDocument/2006/relationships/image" Target="../media/image108.png"/><Relationship Id="rId15" Type="http://schemas.openxmlformats.org/officeDocument/2006/relationships/image" Target="../media/image199.jpeg"/><Relationship Id="rId10" Type="http://schemas.openxmlformats.org/officeDocument/2006/relationships/image" Target="../media/image195.png"/><Relationship Id="rId4" Type="http://schemas.openxmlformats.org/officeDocument/2006/relationships/image" Target="../media/image182.png"/><Relationship Id="rId9" Type="http://schemas.openxmlformats.org/officeDocument/2006/relationships/image" Target="../media/image194.png"/><Relationship Id="rId14" Type="http://schemas.openxmlformats.org/officeDocument/2006/relationships/image" Target="../media/image19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08.png"/><Relationship Id="rId7" Type="http://schemas.openxmlformats.org/officeDocument/2006/relationships/image" Target="../media/image169.png"/><Relationship Id="rId12" Type="http://schemas.openxmlformats.org/officeDocument/2006/relationships/image" Target="../media/image20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8.png"/><Relationship Id="rId11" Type="http://schemas.openxmlformats.org/officeDocument/2006/relationships/image" Target="../media/image205.png"/><Relationship Id="rId5" Type="http://schemas.openxmlformats.org/officeDocument/2006/relationships/image" Target="../media/image201.png"/><Relationship Id="rId10" Type="http://schemas.openxmlformats.org/officeDocument/2006/relationships/image" Target="../media/image204.png"/><Relationship Id="rId4" Type="http://schemas.openxmlformats.org/officeDocument/2006/relationships/image" Target="../media/image166.png"/><Relationship Id="rId9" Type="http://schemas.openxmlformats.org/officeDocument/2006/relationships/image" Target="../media/image20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03.png"/><Relationship Id="rId7" Type="http://schemas.openxmlformats.org/officeDocument/2006/relationships/image" Target="../media/image20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5" Type="http://schemas.openxmlformats.org/officeDocument/2006/relationships/image" Target="../media/image104.png"/><Relationship Id="rId4" Type="http://schemas.openxmlformats.org/officeDocument/2006/relationships/image" Target="../media/image207.png"/><Relationship Id="rId9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110.png"/><Relationship Id="rId7" Type="http://schemas.openxmlformats.org/officeDocument/2006/relationships/image" Target="../media/image212.png"/><Relationship Id="rId12" Type="http://schemas.openxmlformats.org/officeDocument/2006/relationships/image" Target="../media/image7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1.png"/><Relationship Id="rId11" Type="http://schemas.openxmlformats.org/officeDocument/2006/relationships/image" Target="../media/image83.png"/><Relationship Id="rId5" Type="http://schemas.openxmlformats.org/officeDocument/2006/relationships/image" Target="../media/image21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211.png"/><Relationship Id="rId3" Type="http://schemas.openxmlformats.org/officeDocument/2006/relationships/image" Target="../media/image222.png"/><Relationship Id="rId7" Type="http://schemas.openxmlformats.org/officeDocument/2006/relationships/image" Target="../media/image149.png"/><Relationship Id="rId12" Type="http://schemas.openxmlformats.org/officeDocument/2006/relationships/image" Target="../media/image229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8.png"/><Relationship Id="rId11" Type="http://schemas.openxmlformats.org/officeDocument/2006/relationships/image" Target="../media/image228.png"/><Relationship Id="rId5" Type="http://schemas.openxmlformats.org/officeDocument/2006/relationships/image" Target="../media/image224.png"/><Relationship Id="rId10" Type="http://schemas.openxmlformats.org/officeDocument/2006/relationships/image" Target="../media/image227.png"/><Relationship Id="rId4" Type="http://schemas.openxmlformats.org/officeDocument/2006/relationships/image" Target="../media/image223.png"/><Relationship Id="rId9" Type="http://schemas.openxmlformats.org/officeDocument/2006/relationships/image" Target="../media/image226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40.png"/><Relationship Id="rId3" Type="http://schemas.openxmlformats.org/officeDocument/2006/relationships/image" Target="../media/image230.png"/><Relationship Id="rId7" Type="http://schemas.openxmlformats.org/officeDocument/2006/relationships/image" Target="../media/image234.png"/><Relationship Id="rId12" Type="http://schemas.openxmlformats.org/officeDocument/2006/relationships/image" Target="../media/image23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0" Type="http://schemas.openxmlformats.org/officeDocument/2006/relationships/image" Target="../media/image237.png"/><Relationship Id="rId4" Type="http://schemas.openxmlformats.org/officeDocument/2006/relationships/image" Target="../media/image231.png"/><Relationship Id="rId9" Type="http://schemas.openxmlformats.org/officeDocument/2006/relationships/image" Target="../media/image236.png"/><Relationship Id="rId14" Type="http://schemas.openxmlformats.org/officeDocument/2006/relationships/image" Target="../media/image2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4.jpeg"/><Relationship Id="rId3" Type="http://schemas.openxmlformats.org/officeDocument/2006/relationships/image" Target="../media/image232.png"/><Relationship Id="rId7" Type="http://schemas.openxmlformats.org/officeDocument/2006/relationships/image" Target="../media/image235.png"/><Relationship Id="rId12" Type="http://schemas.openxmlformats.org/officeDocument/2006/relationships/image" Target="../media/image243.jpe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1.png"/><Relationship Id="rId11" Type="http://schemas.openxmlformats.org/officeDocument/2006/relationships/image" Target="../media/image240.png"/><Relationship Id="rId5" Type="http://schemas.openxmlformats.org/officeDocument/2006/relationships/image" Target="../media/image233.png"/><Relationship Id="rId15" Type="http://schemas.openxmlformats.org/officeDocument/2006/relationships/image" Target="../media/image211.png"/><Relationship Id="rId10" Type="http://schemas.openxmlformats.org/officeDocument/2006/relationships/image" Target="../media/image242.png"/><Relationship Id="rId4" Type="http://schemas.openxmlformats.org/officeDocument/2006/relationships/image" Target="../media/image108.png"/><Relationship Id="rId9" Type="http://schemas.openxmlformats.org/officeDocument/2006/relationships/image" Target="../media/image238.png"/><Relationship Id="rId14" Type="http://schemas.openxmlformats.org/officeDocument/2006/relationships/image" Target="../media/image24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37.png"/><Relationship Id="rId3" Type="http://schemas.openxmlformats.org/officeDocument/2006/relationships/image" Target="../media/image232.png"/><Relationship Id="rId7" Type="http://schemas.openxmlformats.org/officeDocument/2006/relationships/image" Target="../media/image246.png"/><Relationship Id="rId12" Type="http://schemas.openxmlformats.org/officeDocument/2006/relationships/image" Target="../media/image235.png"/><Relationship Id="rId17" Type="http://schemas.openxmlformats.org/officeDocument/2006/relationships/image" Target="../media/image211.png"/><Relationship Id="rId2" Type="http://schemas.openxmlformats.org/officeDocument/2006/relationships/image" Target="../media/image231.png"/><Relationship Id="rId16" Type="http://schemas.openxmlformats.org/officeDocument/2006/relationships/image" Target="../media/image25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8.png"/><Relationship Id="rId11" Type="http://schemas.openxmlformats.org/officeDocument/2006/relationships/image" Target="../media/image248.jpeg"/><Relationship Id="rId5" Type="http://schemas.openxmlformats.org/officeDocument/2006/relationships/image" Target="../media/image241.png"/><Relationship Id="rId15" Type="http://schemas.openxmlformats.org/officeDocument/2006/relationships/image" Target="../media/image249.jpeg"/><Relationship Id="rId10" Type="http://schemas.openxmlformats.org/officeDocument/2006/relationships/image" Target="../media/image242.png"/><Relationship Id="rId4" Type="http://schemas.openxmlformats.org/officeDocument/2006/relationships/image" Target="../media/image233.png"/><Relationship Id="rId9" Type="http://schemas.openxmlformats.org/officeDocument/2006/relationships/image" Target="../media/image247.png"/><Relationship Id="rId14" Type="http://schemas.openxmlformats.org/officeDocument/2006/relationships/image" Target="../media/image23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44.jpeg"/><Relationship Id="rId3" Type="http://schemas.openxmlformats.org/officeDocument/2006/relationships/image" Target="../media/image232.png"/><Relationship Id="rId7" Type="http://schemas.openxmlformats.org/officeDocument/2006/relationships/image" Target="../media/image252.png"/><Relationship Id="rId12" Type="http://schemas.openxmlformats.org/officeDocument/2006/relationships/image" Target="../media/image240.png"/><Relationship Id="rId17" Type="http://schemas.openxmlformats.org/officeDocument/2006/relationships/image" Target="../media/image211.png"/><Relationship Id="rId2" Type="http://schemas.openxmlformats.org/officeDocument/2006/relationships/image" Target="../media/image231.png"/><Relationship Id="rId16" Type="http://schemas.openxmlformats.org/officeDocument/2006/relationships/image" Target="../media/image25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1.png"/><Relationship Id="rId11" Type="http://schemas.openxmlformats.org/officeDocument/2006/relationships/image" Target="../media/image242.png"/><Relationship Id="rId5" Type="http://schemas.openxmlformats.org/officeDocument/2006/relationships/image" Target="../media/image108.png"/><Relationship Id="rId15" Type="http://schemas.openxmlformats.org/officeDocument/2006/relationships/image" Target="../media/image254.jpeg"/><Relationship Id="rId10" Type="http://schemas.openxmlformats.org/officeDocument/2006/relationships/image" Target="../media/image238.png"/><Relationship Id="rId4" Type="http://schemas.openxmlformats.org/officeDocument/2006/relationships/image" Target="../media/image241.png"/><Relationship Id="rId9" Type="http://schemas.openxmlformats.org/officeDocument/2006/relationships/image" Target="../media/image237.png"/><Relationship Id="rId14" Type="http://schemas.openxmlformats.org/officeDocument/2006/relationships/image" Target="../media/image2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gif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gif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2047643"/>
            <a:ext cx="3929090" cy="4437181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180606" y="2928934"/>
            <a:ext cx="3916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Product &amp; System</a:t>
            </a:r>
          </a:p>
        </p:txBody>
      </p:sp>
      <p:pic>
        <p:nvPicPr>
          <p:cNvPr id="13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  <p:sp>
        <p:nvSpPr>
          <p:cNvPr id="14" name="대각선 방향의 모서리가 둥근 사각형 13"/>
          <p:cNvSpPr/>
          <p:nvPr/>
        </p:nvSpPr>
        <p:spPr>
          <a:xfrm>
            <a:off x="5887718" y="3571876"/>
            <a:ext cx="2899124" cy="714851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User Guide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6" name="Picture 2" descr="C:\Users\a00291\Desktop\이미지\Pax-i-BI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1144" y="3580114"/>
            <a:ext cx="1911816" cy="6423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8" name="줄무늬가 있는 오른쪽 화살표 1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7187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6517" y="1857388"/>
            <a:ext cx="4637483" cy="5000612"/>
          </a:xfrm>
          <a:prstGeom prst="rect">
            <a:avLst/>
          </a:prstGeom>
          <a:noFill/>
        </p:spPr>
      </p:pic>
      <p:sp>
        <p:nvSpPr>
          <p:cNvPr id="21" name="타원 20"/>
          <p:cNvSpPr/>
          <p:nvPr/>
        </p:nvSpPr>
        <p:spPr bwMode="auto">
          <a:xfrm>
            <a:off x="5500694" y="2857496"/>
            <a:ext cx="928694" cy="928694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4286248" y="3286124"/>
            <a:ext cx="1500198" cy="158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9"/>
          <p:cNvGrpSpPr/>
          <p:nvPr/>
        </p:nvGrpSpPr>
        <p:grpSpPr>
          <a:xfrm>
            <a:off x="857224" y="1995478"/>
            <a:ext cx="3429024" cy="2933720"/>
            <a:chOff x="857224" y="1995478"/>
            <a:chExt cx="3429024" cy="2933720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857224" y="2214554"/>
              <a:ext cx="3429024" cy="2714644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00100" y="1995478"/>
              <a:ext cx="3040380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Nasal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Positioner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&amp; Ear Rods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000100" y="2470143"/>
              <a:ext cx="3071834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These accessories help keep the patient’s head stable and to not move when capturing the image in CEPH mode. </a:t>
              </a:r>
            </a:p>
          </p:txBody>
        </p:sp>
        <p:pic>
          <p:nvPicPr>
            <p:cNvPr id="10242" name="Picture 2" descr="D:\02. 업무\2014년\02. 전략과제\13. EM 동영상\dentist용\16-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14414" y="2924172"/>
              <a:ext cx="1357322" cy="1578282"/>
            </a:xfrm>
            <a:prstGeom prst="rect">
              <a:avLst/>
            </a:prstGeom>
            <a:noFill/>
          </p:spPr>
        </p:pic>
        <p:pic>
          <p:nvPicPr>
            <p:cNvPr id="10243" name="Picture 3" descr="D:\02. 업무\2014년\02. 전략과제\13. EM 동영상\dentist용\13-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786050" y="3071810"/>
              <a:ext cx="1285884" cy="1446866"/>
            </a:xfrm>
            <a:prstGeom prst="rect">
              <a:avLst/>
            </a:prstGeom>
            <a:noFill/>
          </p:spPr>
        </p:pic>
      </p:grpSp>
      <p:grpSp>
        <p:nvGrpSpPr>
          <p:cNvPr id="3" name="그룹 37"/>
          <p:cNvGrpSpPr/>
          <p:nvPr/>
        </p:nvGrpSpPr>
        <p:grpSpPr>
          <a:xfrm>
            <a:off x="7895470" y="6372036"/>
            <a:ext cx="1213034" cy="369332"/>
            <a:chOff x="383284" y="4870823"/>
            <a:chExt cx="1213034" cy="369332"/>
          </a:xfrm>
        </p:grpSpPr>
        <p:sp>
          <p:nvSpPr>
            <p:cNvPr id="15" name="줄무늬가 있는 오른쪽 화살표 1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1234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1"/>
          <p:cNvGrpSpPr/>
          <p:nvPr/>
        </p:nvGrpSpPr>
        <p:grpSpPr>
          <a:xfrm>
            <a:off x="395536" y="923908"/>
            <a:ext cx="3714776" cy="2919076"/>
            <a:chOff x="785786" y="1571612"/>
            <a:chExt cx="3714776" cy="2919076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785786" y="1790688"/>
              <a:ext cx="3714776" cy="270000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8662" y="1571612"/>
              <a:ext cx="1908440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Exposure Switch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961722" y="2021936"/>
              <a:ext cx="3429024" cy="10079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This switch is for image capturing. </a:t>
              </a:r>
            </a:p>
            <a:p>
              <a:endParaRPr lang="en-US" altLang="ko-KR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The exposure switch allows the operator to control image acquisition from outside of the X-Ray room. Press and hold the exposure switch down until the acquisition is complete. </a:t>
              </a:r>
            </a:p>
          </p:txBody>
        </p:sp>
        <p:pic>
          <p:nvPicPr>
            <p:cNvPr id="11266" name="Picture 2" descr="D:\02. 업무\2014년\02. 전략과제\13. EM 동영상\00. 디자이너 이력서\20140822_133147.jpg"/>
            <p:cNvPicPr>
              <a:picLocks noChangeAspect="1" noChangeArrowheads="1"/>
            </p:cNvPicPr>
            <p:nvPr/>
          </p:nvPicPr>
          <p:blipFill>
            <a:blip r:embed="rId2" cstate="screen">
              <a:lum bright="5000" contrast="40000"/>
            </a:blip>
            <a:srcRect/>
            <a:stretch>
              <a:fillRect/>
            </a:stretch>
          </p:blipFill>
          <p:spPr bwMode="auto">
            <a:xfrm>
              <a:off x="1073295" y="3042704"/>
              <a:ext cx="830097" cy="13573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</p:grpSp>
      <p:pic>
        <p:nvPicPr>
          <p:cNvPr id="11268" name="Picture 4" descr="D:\02. 업무\2014년\02. 전략과제\13. EM 동영상\dentist용\20140822_133641.png"/>
          <p:cNvPicPr>
            <a:picLocks noChangeAspect="1" noChangeArrowheads="1"/>
          </p:cNvPicPr>
          <p:nvPr/>
        </p:nvPicPr>
        <p:blipFill>
          <a:blip r:embed="rId3" cstate="screen">
            <a:lum bright="10000" contrast="30000"/>
          </a:blip>
          <a:srcRect/>
          <a:stretch>
            <a:fillRect/>
          </a:stretch>
        </p:blipFill>
        <p:spPr bwMode="auto">
          <a:xfrm>
            <a:off x="6393500" y="2428892"/>
            <a:ext cx="1922916" cy="4429132"/>
          </a:xfrm>
          <a:prstGeom prst="rect">
            <a:avLst/>
          </a:prstGeom>
          <a:noFill/>
        </p:spPr>
      </p:pic>
      <p:cxnSp>
        <p:nvCxnSpPr>
          <p:cNvPr id="39" name="직선 연결선 38"/>
          <p:cNvCxnSpPr/>
          <p:nvPr/>
        </p:nvCxnSpPr>
        <p:spPr>
          <a:xfrm>
            <a:off x="6475194" y="4143380"/>
            <a:ext cx="1121142" cy="158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52541" y="3889231"/>
            <a:ext cx="2123227" cy="462201"/>
          </a:xfrm>
          <a:prstGeom prst="roundRect">
            <a:avLst>
              <a:gd name="adj" fmla="val 35315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Exposure Button</a:t>
            </a:r>
          </a:p>
        </p:txBody>
      </p:sp>
      <p:grpSp>
        <p:nvGrpSpPr>
          <p:cNvPr id="3" name="그룹 25"/>
          <p:cNvGrpSpPr/>
          <p:nvPr/>
        </p:nvGrpSpPr>
        <p:grpSpPr>
          <a:xfrm>
            <a:off x="6254094" y="2428061"/>
            <a:ext cx="662416" cy="419911"/>
            <a:chOff x="6971894" y="2428061"/>
            <a:chExt cx="662416" cy="419911"/>
          </a:xfrm>
        </p:grpSpPr>
        <p:cxnSp>
          <p:nvCxnSpPr>
            <p:cNvPr id="29" name="직선 연결선 28"/>
            <p:cNvCxnSpPr/>
            <p:nvPr/>
          </p:nvCxnSpPr>
          <p:spPr>
            <a:xfrm rot="16200000" flipH="1">
              <a:off x="7215206" y="2428868"/>
              <a:ext cx="419104" cy="4191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6971894" y="2428061"/>
              <a:ext cx="237552" cy="192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23"/>
          <p:cNvGrpSpPr/>
          <p:nvPr/>
        </p:nvGrpSpPr>
        <p:grpSpPr>
          <a:xfrm>
            <a:off x="4333450" y="1840430"/>
            <a:ext cx="2013349" cy="1136944"/>
            <a:chOff x="4857752" y="1840430"/>
            <a:chExt cx="2013349" cy="1136944"/>
          </a:xfrm>
        </p:grpSpPr>
        <p:sp>
          <p:nvSpPr>
            <p:cNvPr id="34" name="TextBox 33"/>
            <p:cNvSpPr txBox="1"/>
            <p:nvPr/>
          </p:nvSpPr>
          <p:spPr>
            <a:xfrm>
              <a:off x="4857752" y="1840430"/>
              <a:ext cx="1957837" cy="808851"/>
            </a:xfrm>
            <a:prstGeom prst="roundRect">
              <a:avLst>
                <a:gd name="adj" fmla="val 35315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Exposure</a:t>
              </a:r>
            </a:p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Indicator Light</a:t>
              </a: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4942275" y="2561876"/>
              <a:ext cx="1928826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Green : Ready</a:t>
              </a:r>
            </a:p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Orange</a:t>
              </a:r>
              <a:r>
                <a:rPr lang="ko-KR" altLang="en-US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: X-ray ON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" name="그룹 22"/>
          <p:cNvGrpSpPr/>
          <p:nvPr/>
        </p:nvGrpSpPr>
        <p:grpSpPr>
          <a:xfrm>
            <a:off x="323528" y="4071942"/>
            <a:ext cx="4143404" cy="2088000"/>
            <a:chOff x="785786" y="4572008"/>
            <a:chExt cx="4143404" cy="2088000"/>
          </a:xfrm>
        </p:grpSpPr>
        <p:sp>
          <p:nvSpPr>
            <p:cNvPr id="44" name="직사각형 43"/>
            <p:cNvSpPr/>
            <p:nvPr/>
          </p:nvSpPr>
          <p:spPr bwMode="auto">
            <a:xfrm>
              <a:off x="785786" y="4572008"/>
              <a:ext cx="4143404" cy="208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928662" y="6060064"/>
              <a:ext cx="392909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If the exposure switch is pressed, the color of the exposure indicator light turns orange.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This indicates that there is X-Ray exposure. 	</a:t>
              </a:r>
            </a:p>
          </p:txBody>
        </p:sp>
        <p:grpSp>
          <p:nvGrpSpPr>
            <p:cNvPr id="6" name="그룹 39"/>
            <p:cNvGrpSpPr/>
            <p:nvPr/>
          </p:nvGrpSpPr>
          <p:grpSpPr>
            <a:xfrm>
              <a:off x="2928926" y="4643446"/>
              <a:ext cx="1857388" cy="1357322"/>
              <a:chOff x="1142976" y="4864903"/>
              <a:chExt cx="928694" cy="746527"/>
            </a:xfrm>
          </p:grpSpPr>
          <p:pic>
            <p:nvPicPr>
              <p:cNvPr id="37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38" name="타원 37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7" name="그룹 40"/>
            <p:cNvGrpSpPr/>
            <p:nvPr/>
          </p:nvGrpSpPr>
          <p:grpSpPr>
            <a:xfrm>
              <a:off x="928662" y="4643446"/>
              <a:ext cx="1857388" cy="1357322"/>
              <a:chOff x="1142976" y="4864903"/>
              <a:chExt cx="928694" cy="746527"/>
            </a:xfrm>
          </p:grpSpPr>
          <p:pic>
            <p:nvPicPr>
              <p:cNvPr id="42" name="Picture 2" descr="D:\02. 업무\2014년\02. 전략과제\13. EM 동영상\00. 디자이너 이력서\20140822_133147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5000" contrast="40000"/>
              </a:blip>
              <a:srcRect/>
              <a:stretch>
                <a:fillRect/>
              </a:stretch>
            </p:blipFill>
            <p:spPr bwMode="auto">
              <a:xfrm>
                <a:off x="1142976" y="4864903"/>
                <a:ext cx="928694" cy="74652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  <p:sp>
            <p:nvSpPr>
              <p:cNvPr id="43" name="타원 42"/>
              <p:cNvSpPr/>
              <p:nvPr/>
            </p:nvSpPr>
            <p:spPr bwMode="auto">
              <a:xfrm>
                <a:off x="1336682" y="5077226"/>
                <a:ext cx="71438" cy="71438"/>
              </a:xfrm>
              <a:prstGeom prst="ellipse">
                <a:avLst/>
              </a:prstGeom>
              <a:solidFill>
                <a:srgbClr val="92D05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pic>
          <p:nvPicPr>
            <p:cNvPr id="45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429124" y="5643578"/>
              <a:ext cx="285752" cy="355303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8" name="그룹 37"/>
          <p:cNvGrpSpPr/>
          <p:nvPr/>
        </p:nvGrpSpPr>
        <p:grpSpPr>
          <a:xfrm>
            <a:off x="7823462" y="6392864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20008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9"/>
          <p:cNvGrpSpPr/>
          <p:nvPr/>
        </p:nvGrpSpPr>
        <p:grpSpPr>
          <a:xfrm>
            <a:off x="500034" y="5382116"/>
            <a:ext cx="1285884" cy="1094431"/>
            <a:chOff x="571472" y="4286256"/>
            <a:chExt cx="1638967" cy="1380183"/>
          </a:xfrm>
        </p:grpSpPr>
        <p:pic>
          <p:nvPicPr>
            <p:cNvPr id="39" name="Picture 1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71472" y="4286256"/>
              <a:ext cx="1638967" cy="13801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4" descr="C:\Users\a00291\Desktop\32-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00100" y="4429132"/>
              <a:ext cx="714380" cy="10303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475755"/>
            <a:ext cx="1302893" cy="1094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34" y="1702344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0034" y="2928934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00034" y="4155525"/>
            <a:ext cx="1299637" cy="1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8" name="직선 연결선 27"/>
          <p:cNvCxnSpPr/>
          <p:nvPr/>
        </p:nvCxnSpPr>
        <p:spPr>
          <a:xfrm>
            <a:off x="1714480" y="928669"/>
            <a:ext cx="2000264" cy="1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1714480" y="2143116"/>
            <a:ext cx="2000264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>
            <a:endCxn id="90" idx="2"/>
          </p:cNvCxnSpPr>
          <p:nvPr/>
        </p:nvCxnSpPr>
        <p:spPr>
          <a:xfrm>
            <a:off x="1697546" y="3393281"/>
            <a:ext cx="2012433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>
            <a:endCxn id="96" idx="2"/>
          </p:cNvCxnSpPr>
          <p:nvPr/>
        </p:nvCxnSpPr>
        <p:spPr>
          <a:xfrm>
            <a:off x="1672145" y="4625587"/>
            <a:ext cx="2029367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>
            <a:endCxn id="102" idx="2"/>
          </p:cNvCxnSpPr>
          <p:nvPr/>
        </p:nvCxnSpPr>
        <p:spPr>
          <a:xfrm>
            <a:off x="1714480" y="5857892"/>
            <a:ext cx="1987032" cy="0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61"/>
          <p:cNvGrpSpPr/>
          <p:nvPr/>
        </p:nvGrpSpPr>
        <p:grpSpPr>
          <a:xfrm>
            <a:off x="3706277" y="571480"/>
            <a:ext cx="4929222" cy="928694"/>
            <a:chOff x="3706277" y="500042"/>
            <a:chExt cx="4929222" cy="928694"/>
          </a:xfrm>
        </p:grpSpPr>
        <p:sp>
          <p:nvSpPr>
            <p:cNvPr id="61" name="대각선 방향의 모서리가 잘린 사각형 60"/>
            <p:cNvSpPr/>
            <p:nvPr/>
          </p:nvSpPr>
          <p:spPr bwMode="auto">
            <a:xfrm>
              <a:off x="3706277" y="500042"/>
              <a:ext cx="4929222" cy="928694"/>
            </a:xfrm>
            <a:prstGeom prst="snip2Diag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48612" y="542377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Chin Support w/ Bite Block 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3786182" y="908034"/>
              <a:ext cx="302103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Capturing the basic PANO image.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0" name="Picture 5" descr="C:\Users\a00291\Desktop\a70cccb3_pano.jpg"/>
            <p:cNvPicPr>
              <a:picLocks noChangeAspect="1" noChangeArrowheads="1"/>
            </p:cNvPicPr>
            <p:nvPr/>
          </p:nvPicPr>
          <p:blipFill>
            <a:blip r:embed="rId8" cstate="screen">
              <a:lum bright="1000" contrast="20000"/>
            </a:blip>
            <a:srcRect/>
            <a:stretch>
              <a:fillRect/>
            </a:stretch>
          </p:blipFill>
          <p:spPr bwMode="auto">
            <a:xfrm>
              <a:off x="6925352" y="571480"/>
              <a:ext cx="143286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그룹 46"/>
          <p:cNvGrpSpPr/>
          <p:nvPr/>
        </p:nvGrpSpPr>
        <p:grpSpPr>
          <a:xfrm>
            <a:off x="3709979" y="3000372"/>
            <a:ext cx="4928400" cy="928694"/>
            <a:chOff x="3709979" y="3000372"/>
            <a:chExt cx="4928400" cy="928694"/>
          </a:xfrm>
        </p:grpSpPr>
        <p:sp>
          <p:nvSpPr>
            <p:cNvPr id="90" name="대각선 방향의 모서리가 잘린 사각형 89"/>
            <p:cNvSpPr/>
            <p:nvPr/>
          </p:nvSpPr>
          <p:spPr bwMode="auto">
            <a:xfrm>
              <a:off x="3709979" y="3000372"/>
              <a:ext cx="4928400" cy="928694"/>
            </a:xfrm>
            <a:prstGeom prst="snip2Diag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pic>
          <p:nvPicPr>
            <p:cNvPr id="88" name="Picture 6" descr="C:\Users\a00291\Desktop\713c0005_sinus.jpg"/>
            <p:cNvPicPr>
              <a:picLocks noChangeAspect="1" noChangeArrowheads="1"/>
            </p:cNvPicPr>
            <p:nvPr/>
          </p:nvPicPr>
          <p:blipFill>
            <a:blip r:embed="rId9" cstate="screen">
              <a:lum bright="-3000" contrast="20000"/>
            </a:blip>
            <a:srcRect/>
            <a:stretch>
              <a:fillRect/>
            </a:stretch>
          </p:blipFill>
          <p:spPr bwMode="auto">
            <a:xfrm>
              <a:off x="6929454" y="3071810"/>
              <a:ext cx="1428760" cy="8044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1" name="TextBox 90"/>
            <p:cNvSpPr txBox="1"/>
            <p:nvPr/>
          </p:nvSpPr>
          <p:spPr>
            <a:xfrm>
              <a:off x="3777715" y="3042707"/>
              <a:ext cx="2432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Chin support: Sinus </a:t>
              </a: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794648" y="3439428"/>
              <a:ext cx="277761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Capturing the sinus image.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그룹 45"/>
          <p:cNvGrpSpPr/>
          <p:nvPr/>
        </p:nvGrpSpPr>
        <p:grpSpPr>
          <a:xfrm>
            <a:off x="3697810" y="1785926"/>
            <a:ext cx="4928400" cy="928694"/>
            <a:chOff x="3697810" y="1714488"/>
            <a:chExt cx="4928400" cy="928694"/>
          </a:xfrm>
        </p:grpSpPr>
        <p:grpSp>
          <p:nvGrpSpPr>
            <p:cNvPr id="6" name="그룹 82"/>
            <p:cNvGrpSpPr/>
            <p:nvPr/>
          </p:nvGrpSpPr>
          <p:grpSpPr>
            <a:xfrm>
              <a:off x="3697810" y="1714488"/>
              <a:ext cx="4928400" cy="928694"/>
              <a:chOff x="3697810" y="500042"/>
              <a:chExt cx="4928400" cy="928694"/>
            </a:xfrm>
          </p:grpSpPr>
          <p:sp>
            <p:nvSpPr>
              <p:cNvPr id="84" name="대각선 방향의 모서리가 잘린 사각형 83"/>
              <p:cNvSpPr/>
              <p:nvPr/>
            </p:nvSpPr>
            <p:spPr bwMode="auto">
              <a:xfrm>
                <a:off x="3697810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3764483" y="542377"/>
                <a:ext cx="31470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Chin support : Edentulous </a:t>
                </a:r>
              </a:p>
            </p:txBody>
          </p:sp>
          <p:sp>
            <p:nvSpPr>
              <p:cNvPr id="86" name="직사각형 85"/>
              <p:cNvSpPr/>
              <p:nvPr/>
            </p:nvSpPr>
            <p:spPr>
              <a:xfrm>
                <a:off x="3765545" y="924968"/>
                <a:ext cx="2958061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Chin support for edentulous patients.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94" name="그림 93"/>
            <p:cNvPicPr>
              <a:picLocks noChangeAspect="1"/>
            </p:cNvPicPr>
            <p:nvPr/>
          </p:nvPicPr>
          <p:blipFill rotWithShape="1">
            <a:blip r:embed="rId10" cstate="screen">
              <a:lum bright="-2000" contrast="20000"/>
            </a:blip>
            <a:srcRect/>
            <a:stretch/>
          </p:blipFill>
          <p:spPr>
            <a:xfrm>
              <a:off x="6914262" y="1776401"/>
              <a:ext cx="1443952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그룹 104"/>
          <p:cNvGrpSpPr/>
          <p:nvPr/>
        </p:nvGrpSpPr>
        <p:grpSpPr>
          <a:xfrm>
            <a:off x="3701512" y="4214818"/>
            <a:ext cx="4928400" cy="928694"/>
            <a:chOff x="3701512" y="4214818"/>
            <a:chExt cx="4928400" cy="928694"/>
          </a:xfrm>
        </p:grpSpPr>
        <p:grpSp>
          <p:nvGrpSpPr>
            <p:cNvPr id="8" name="그룹 94"/>
            <p:cNvGrpSpPr/>
            <p:nvPr/>
          </p:nvGrpSpPr>
          <p:grpSpPr>
            <a:xfrm>
              <a:off x="3701512" y="4214818"/>
              <a:ext cx="4928400" cy="928694"/>
              <a:chOff x="3701512" y="500042"/>
              <a:chExt cx="4928400" cy="928694"/>
            </a:xfrm>
          </p:grpSpPr>
          <p:sp>
            <p:nvSpPr>
              <p:cNvPr id="96" name="대각선 방향의 모서리가 잘린 사각형 95"/>
              <p:cNvSpPr/>
              <p:nvPr/>
            </p:nvSpPr>
            <p:spPr bwMode="auto">
              <a:xfrm>
                <a:off x="3701512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 dirty="0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3832219" y="550844"/>
                <a:ext cx="2306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Chin support: TMJ </a:t>
                </a:r>
              </a:p>
            </p:txBody>
          </p:sp>
          <p:sp>
            <p:nvSpPr>
              <p:cNvPr id="98" name="직사각형 97"/>
              <p:cNvSpPr/>
              <p:nvPr/>
            </p:nvSpPr>
            <p:spPr>
              <a:xfrm>
                <a:off x="3849153" y="908034"/>
                <a:ext cx="321471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Capturing the TMJ Open/Close image.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0" name="Picture 2" descr="C:\Users\a00291\Desktop\5a83a8e2_tmj.jpg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6929454" y="4286256"/>
              <a:ext cx="1428760" cy="7616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" name="그룹 106"/>
          <p:cNvGrpSpPr/>
          <p:nvPr/>
        </p:nvGrpSpPr>
        <p:grpSpPr>
          <a:xfrm>
            <a:off x="3701512" y="5429264"/>
            <a:ext cx="4928400" cy="928694"/>
            <a:chOff x="3701512" y="5429264"/>
            <a:chExt cx="4928400" cy="928694"/>
          </a:xfrm>
        </p:grpSpPr>
        <p:grpSp>
          <p:nvGrpSpPr>
            <p:cNvPr id="10" name="그룹 100"/>
            <p:cNvGrpSpPr/>
            <p:nvPr/>
          </p:nvGrpSpPr>
          <p:grpSpPr>
            <a:xfrm>
              <a:off x="3701512" y="5429264"/>
              <a:ext cx="4928400" cy="928694"/>
              <a:chOff x="3701512" y="500042"/>
              <a:chExt cx="4928400" cy="928694"/>
            </a:xfrm>
          </p:grpSpPr>
          <p:sp>
            <p:nvSpPr>
              <p:cNvPr id="102" name="대각선 방향의 모서리가 잘린 사각형 101"/>
              <p:cNvSpPr/>
              <p:nvPr/>
            </p:nvSpPr>
            <p:spPr bwMode="auto">
              <a:xfrm>
                <a:off x="3701512" y="500042"/>
                <a:ext cx="4928400" cy="928694"/>
              </a:xfrm>
              <a:prstGeom prst="snip2Diag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3828517" y="500042"/>
                <a:ext cx="15953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err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Carpus</a:t>
                </a:r>
                <a:r>
                  <a:rPr lang="ko-KR" altLang="en-US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</a:t>
                </a:r>
                <a:r>
                  <a:rPr lang="en-US" altLang="ko-KR" b="1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Plate</a:t>
                </a: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3849152" y="891100"/>
                <a:ext cx="315173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Guide for capturing the </a:t>
                </a:r>
                <a:r>
                  <a:rPr lang="en-US" altLang="ko-KR" sz="10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carpus</a:t>
                </a:r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in CEPH mode.</a:t>
                </a:r>
                <a:endParaRPr lang="ko-KR" alt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6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6967024" y="5500702"/>
              <a:ext cx="758245" cy="7858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64560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6286512" y="3143248"/>
            <a:ext cx="2674519" cy="489109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rgbClr val="006600">
                  <a:alpha val="78000"/>
                </a:srgbClr>
              </a:gs>
              <a:gs pos="50000">
                <a:srgbClr val="006600">
                  <a:alpha val="95000"/>
                </a:srgbClr>
              </a:gs>
              <a:gs pos="100000">
                <a:srgbClr val="006600">
                  <a:alpha val="63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Patient Registration</a:t>
            </a:r>
            <a:endParaRPr lang="ko-KR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3" name="그림 12" descr="home-150499_64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1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6" name="줄무늬가 있는 오른쪽 화살표 1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2" name="Picture 7" descr="D:\10. EM 컨텐츠_스텝교육용\사진 자료\EasyDentV4\초기화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670" y="2058978"/>
            <a:ext cx="2938462" cy="2206625"/>
          </a:xfrm>
          <a:prstGeom prst="rect">
            <a:avLst/>
          </a:prstGeom>
          <a:noFill/>
        </p:spPr>
      </p:pic>
      <p:pic>
        <p:nvPicPr>
          <p:cNvPr id="15" name="그림 14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14488"/>
            <a:ext cx="7442601" cy="45960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8602" y="3130185"/>
            <a:ext cx="309091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en-US" altLang="ko-KR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8320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571472" y="1643050"/>
            <a:ext cx="72408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Execute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software by double clicking the </a:t>
            </a:r>
            <a:r>
              <a:rPr lang="en-US" altLang="ko-KR" sz="1400" b="1" dirty="0" err="1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400" b="1" dirty="0" smtClean="0">
                <a:solidFill>
                  <a:sysClr val="windowText" lastClr="000000"/>
                </a:solidFill>
                <a:latin typeface="Arial" pitchFamily="34" charset="0"/>
                <a:ea typeface="+mj-ea"/>
                <a:cs typeface="Arial" pitchFamily="34" charset="0"/>
              </a:rPr>
              <a:t> V4 icon.</a:t>
            </a:r>
          </a:p>
        </p:txBody>
      </p:sp>
      <p:grpSp>
        <p:nvGrpSpPr>
          <p:cNvPr id="15" name="그룹 33"/>
          <p:cNvGrpSpPr/>
          <p:nvPr/>
        </p:nvGrpSpPr>
        <p:grpSpPr>
          <a:xfrm>
            <a:off x="428596" y="357166"/>
            <a:ext cx="3643338" cy="730898"/>
            <a:chOff x="4714876" y="357166"/>
            <a:chExt cx="3643338" cy="730898"/>
          </a:xfrm>
        </p:grpSpPr>
        <p:sp>
          <p:nvSpPr>
            <p:cNvPr id="54" name="TextBox 53"/>
            <p:cNvSpPr txBox="1"/>
            <p:nvPr/>
          </p:nvSpPr>
          <p:spPr>
            <a:xfrm>
              <a:off x="4714876" y="357166"/>
              <a:ext cx="1785950" cy="462201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b="1" dirty="0" err="1" smtClean="0">
                  <a:solidFill>
                    <a:schemeClr val="bg1"/>
                  </a:solidFill>
                  <a:latin typeface="+mj-ea"/>
                  <a:ea typeface="+mj-ea"/>
                </a:rPr>
                <a:t>EasyDent</a:t>
              </a:r>
              <a:r>
                <a:rPr lang="en-US" altLang="ko-KR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V4</a:t>
              </a: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857752" y="857232"/>
              <a:ext cx="350046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661960" y="2214554"/>
            <a:ext cx="3286149" cy="2938300"/>
            <a:chOff x="792135" y="2273292"/>
            <a:chExt cx="3286149" cy="2938300"/>
          </a:xfrm>
        </p:grpSpPr>
        <p:pic>
          <p:nvPicPr>
            <p:cNvPr id="4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 r="4473"/>
            <a:stretch>
              <a:fillRect/>
            </a:stretch>
          </p:blipFill>
          <p:spPr bwMode="auto">
            <a:xfrm>
              <a:off x="928662" y="2428868"/>
              <a:ext cx="3051196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8" name="그림 47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2135" y="2273292"/>
              <a:ext cx="3286149" cy="2938300"/>
            </a:xfrm>
            <a:prstGeom prst="rect">
              <a:avLst/>
            </a:prstGeom>
          </p:spPr>
        </p:pic>
      </p:grpSp>
      <p:cxnSp>
        <p:nvCxnSpPr>
          <p:cNvPr id="52" name="직선 연결선 51"/>
          <p:cNvCxnSpPr/>
          <p:nvPr/>
        </p:nvCxnSpPr>
        <p:spPr>
          <a:xfrm>
            <a:off x="857224" y="2693982"/>
            <a:ext cx="1285884" cy="500066"/>
          </a:xfrm>
          <a:prstGeom prst="line">
            <a:avLst/>
          </a:prstGeom>
          <a:ln>
            <a:solidFill>
              <a:srgbClr val="C00000">
                <a:alpha val="70000"/>
              </a:srgb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그룹 60"/>
          <p:cNvGrpSpPr/>
          <p:nvPr/>
        </p:nvGrpSpPr>
        <p:grpSpPr>
          <a:xfrm>
            <a:off x="2036808" y="2551106"/>
            <a:ext cx="2073600" cy="2073600"/>
            <a:chOff x="2036808" y="2786058"/>
            <a:chExt cx="2073600" cy="2073600"/>
          </a:xfrm>
        </p:grpSpPr>
        <p:pic>
          <p:nvPicPr>
            <p:cNvPr id="61" name="Picture 2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6808" y="2786058"/>
              <a:ext cx="2073600" cy="2073600"/>
            </a:xfrm>
            <a:prstGeom prst="ellipse">
              <a:avLst/>
            </a:prstGeom>
            <a:ln w="12700" cap="rnd">
              <a:solidFill>
                <a:schemeClr val="bg1"/>
              </a:solidFill>
            </a:ln>
            <a:effectLst/>
          </p:spPr>
        </p:pic>
        <p:sp>
          <p:nvSpPr>
            <p:cNvPr id="62" name="TextBox 1"/>
            <p:cNvSpPr txBox="1"/>
            <p:nvPr/>
          </p:nvSpPr>
          <p:spPr>
            <a:xfrm>
              <a:off x="2425681" y="3679890"/>
              <a:ext cx="92760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EasyDent4</a:t>
              </a:r>
            </a:p>
            <a:p>
              <a:r>
                <a:rPr lang="en-US" altLang="ko-KR" sz="1100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 Unicode MS" pitchFamily="50" charset="-127"/>
                </a:rPr>
                <a:t>Viewer</a:t>
              </a:r>
              <a:endParaRPr lang="ko-KR" altLang="en-US" sz="110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Arial Unicode MS" pitchFamily="50" charset="-127"/>
              </a:endParaRPr>
            </a:p>
          </p:txBody>
        </p:sp>
      </p:grpSp>
      <p:pic>
        <p:nvPicPr>
          <p:cNvPr id="64" name="그림 63" descr="ic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2198" y="2945676"/>
            <a:ext cx="571504" cy="521424"/>
          </a:xfrm>
          <a:prstGeom prst="rect">
            <a:avLst/>
          </a:prstGeom>
        </p:spPr>
      </p:pic>
      <p:grpSp>
        <p:nvGrpSpPr>
          <p:cNvPr id="65" name="그룹 40"/>
          <p:cNvGrpSpPr/>
          <p:nvPr/>
        </p:nvGrpSpPr>
        <p:grpSpPr>
          <a:xfrm>
            <a:off x="2411760" y="3225990"/>
            <a:ext cx="1437445" cy="993032"/>
            <a:chOff x="2408581" y="3876870"/>
            <a:chExt cx="1437445" cy="993032"/>
          </a:xfrm>
        </p:grpSpPr>
        <p:sp>
          <p:nvSpPr>
            <p:cNvPr id="66" name="TextBox 40"/>
            <p:cNvSpPr txBox="1"/>
            <p:nvPr/>
          </p:nvSpPr>
          <p:spPr>
            <a:xfrm>
              <a:off x="2408581" y="4500570"/>
              <a:ext cx="1437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 smtClean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rPr>
                <a:t>Click x 2!!</a:t>
              </a:r>
              <a:endParaRPr lang="ko-KR" altLang="en-US" dirty="0">
                <a:solidFill>
                  <a:srgbClr val="C00000"/>
                </a:solidFill>
                <a:latin typeface="Arial Black" pitchFamily="34" charset="0"/>
                <a:ea typeface="HY헤드라인M" pitchFamily="18" charset="-127"/>
              </a:endParaRPr>
            </a:p>
          </p:txBody>
        </p:sp>
        <p:grpSp>
          <p:nvGrpSpPr>
            <p:cNvPr id="67" name="그룹 43"/>
            <p:cNvGrpSpPr/>
            <p:nvPr/>
          </p:nvGrpSpPr>
          <p:grpSpPr>
            <a:xfrm>
              <a:off x="2996096" y="3876870"/>
              <a:ext cx="639748" cy="639748"/>
              <a:chOff x="4356597" y="3448242"/>
              <a:chExt cx="639748" cy="639748"/>
            </a:xfrm>
          </p:grpSpPr>
          <p:grpSp>
            <p:nvGrpSpPr>
              <p:cNvPr id="68" name="그룹 50"/>
              <p:cNvGrpSpPr/>
              <p:nvPr/>
            </p:nvGrpSpPr>
            <p:grpSpPr>
              <a:xfrm>
                <a:off x="4356597" y="3448242"/>
                <a:ext cx="639748" cy="639748"/>
                <a:chOff x="5429256" y="3214686"/>
                <a:chExt cx="639748" cy="639748"/>
              </a:xfrm>
            </p:grpSpPr>
            <p:pic>
              <p:nvPicPr>
                <p:cNvPr id="70" name="Picture 17" descr="C:\Users\a00291\Desktop\kligg.com\kligg256x256.png"/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5500694" y="3286124"/>
                  <a:ext cx="568310" cy="5683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2" name="Picture 18" descr="C:\Users\a00291\Desktop\11949837831120231634mouse_pointer_wolfram_es_01_svg_med.png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5429256" y="3214686"/>
                  <a:ext cx="159318" cy="257694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9" name="타원 68"/>
              <p:cNvSpPr/>
              <p:nvPr/>
            </p:nvSpPr>
            <p:spPr bwMode="auto">
              <a:xfrm>
                <a:off x="4670597" y="3589982"/>
                <a:ext cx="71438" cy="14287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29" name="그룹 28"/>
          <p:cNvGrpSpPr/>
          <p:nvPr/>
        </p:nvGrpSpPr>
        <p:grpSpPr>
          <a:xfrm>
            <a:off x="4357686" y="2214554"/>
            <a:ext cx="4071967" cy="2938300"/>
            <a:chOff x="4357686" y="2214554"/>
            <a:chExt cx="4071967" cy="2938300"/>
          </a:xfrm>
        </p:grpSpPr>
        <p:pic>
          <p:nvPicPr>
            <p:cNvPr id="44" name="그림 43" descr="Monitor Fram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504" y="2214554"/>
              <a:ext cx="3286149" cy="2938300"/>
            </a:xfrm>
            <a:prstGeom prst="rect">
              <a:avLst/>
            </a:prstGeom>
          </p:spPr>
        </p:pic>
        <p:sp>
          <p:nvSpPr>
            <p:cNvPr id="49" name="갈매기형 수장 48"/>
            <p:cNvSpPr/>
            <p:nvPr/>
          </p:nvSpPr>
          <p:spPr bwMode="auto">
            <a:xfrm>
              <a:off x="4357686" y="3357562"/>
              <a:ext cx="357190" cy="500066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3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86380" y="2357430"/>
              <a:ext cx="3000396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2375603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직사각형 122"/>
          <p:cNvSpPr/>
          <p:nvPr/>
        </p:nvSpPr>
        <p:spPr>
          <a:xfrm>
            <a:off x="777240" y="2143116"/>
            <a:ext cx="33575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add patient icon. A window for registering a new patient  will appear.</a:t>
            </a:r>
            <a:endParaRPr lang="en-US" altLang="ko-KR" sz="105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" name="그룹 29"/>
          <p:cNvGrpSpPr/>
          <p:nvPr/>
        </p:nvGrpSpPr>
        <p:grpSpPr>
          <a:xfrm>
            <a:off x="428596" y="357166"/>
            <a:ext cx="3643338" cy="730898"/>
            <a:chOff x="834554" y="642918"/>
            <a:chExt cx="3643338" cy="730898"/>
          </a:xfrm>
        </p:grpSpPr>
        <p:grpSp>
          <p:nvGrpSpPr>
            <p:cNvPr id="5" name="그룹 33"/>
            <p:cNvGrpSpPr/>
            <p:nvPr/>
          </p:nvGrpSpPr>
          <p:grpSpPr>
            <a:xfrm>
              <a:off x="834554" y="642918"/>
              <a:ext cx="3643338" cy="730898"/>
              <a:chOff x="4714876" y="357166"/>
              <a:chExt cx="3643338" cy="730898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714876" y="357166"/>
                <a:ext cx="3497237" cy="462201"/>
              </a:xfrm>
              <a:prstGeom prst="roundRect">
                <a:avLst>
                  <a:gd name="adj" fmla="val 3531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ko-KR" altLang="en-US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</a:t>
                </a:r>
                <a:r>
                  <a:rPr lang="en-US" altLang="ko-KR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New Patient Registration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4857752" y="857232"/>
                <a:ext cx="3500462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pic>
          <p:nvPicPr>
            <p:cNvPr id="4098" name="Picture 2" descr="D:\02. 업무\2014년\02. 전략과제\13. EM 동영상\dentist용\ezdent icon.png"/>
            <p:cNvPicPr>
              <a:picLocks noChangeAspect="1" noChangeArrowheads="1"/>
            </p:cNvPicPr>
            <p:nvPr/>
          </p:nvPicPr>
          <p:blipFill>
            <a:blip r:embed="rId2" cstate="screen"/>
            <a:srcRect b="-3214"/>
            <a:stretch>
              <a:fillRect/>
            </a:stretch>
          </p:blipFill>
          <p:spPr bwMode="auto">
            <a:xfrm>
              <a:off x="957220" y="690503"/>
              <a:ext cx="380329" cy="393713"/>
            </a:xfrm>
            <a:prstGeom prst="rect">
              <a:avLst/>
            </a:prstGeom>
            <a:noFill/>
          </p:spPr>
        </p:pic>
      </p:grpSp>
      <p:grpSp>
        <p:nvGrpSpPr>
          <p:cNvPr id="4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22346"/>
            <a:ext cx="1990725" cy="428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9" name="그룹 65"/>
          <p:cNvGrpSpPr/>
          <p:nvPr/>
        </p:nvGrpSpPr>
        <p:grpSpPr>
          <a:xfrm>
            <a:off x="1264715" y="1428736"/>
            <a:ext cx="1292817" cy="558536"/>
            <a:chOff x="6357950" y="3143248"/>
            <a:chExt cx="1485571" cy="639748"/>
          </a:xfrm>
        </p:grpSpPr>
        <p:grpSp>
          <p:nvGrpSpPr>
            <p:cNvPr id="60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6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69" name="아래쪽 화살표 68"/>
          <p:cNvSpPr/>
          <p:nvPr/>
        </p:nvSpPr>
        <p:spPr bwMode="auto">
          <a:xfrm>
            <a:off x="2214546" y="2701388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42" name="그룹 41"/>
          <p:cNvGrpSpPr/>
          <p:nvPr/>
        </p:nvGrpSpPr>
        <p:grpSpPr>
          <a:xfrm>
            <a:off x="571660" y="3041540"/>
            <a:ext cx="3712308" cy="3443817"/>
            <a:chOff x="571660" y="3041540"/>
            <a:chExt cx="3712308" cy="3443817"/>
          </a:xfrm>
        </p:grpSpPr>
        <p:sp>
          <p:nvSpPr>
            <p:cNvPr id="122" name="직사각형 121"/>
            <p:cNvSpPr/>
            <p:nvPr/>
          </p:nvSpPr>
          <p:spPr>
            <a:xfrm>
              <a:off x="743056" y="5908276"/>
              <a:ext cx="3357586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Fill in patient information in the blanks and then click the “Add” button to complete patient registration. </a:t>
              </a:r>
            </a:p>
          </p:txBody>
        </p:sp>
        <p:sp>
          <p:nvSpPr>
            <p:cNvPr id="57" name="모서리가 둥근 직사각형 56"/>
            <p:cNvSpPr/>
            <p:nvPr/>
          </p:nvSpPr>
          <p:spPr bwMode="auto">
            <a:xfrm>
              <a:off x="571660" y="3041540"/>
              <a:ext cx="3712308" cy="3375551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3143249"/>
              <a:ext cx="2485498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0" name="그룹 39"/>
          <p:cNvGrpSpPr/>
          <p:nvPr/>
        </p:nvGrpSpPr>
        <p:grpSpPr>
          <a:xfrm>
            <a:off x="4752976" y="1014396"/>
            <a:ext cx="7358114" cy="5286413"/>
            <a:chOff x="4752976" y="1014396"/>
            <a:chExt cx="7358114" cy="5286413"/>
          </a:xfrm>
        </p:grpSpPr>
        <p:grpSp>
          <p:nvGrpSpPr>
            <p:cNvPr id="50" name="그룹 49"/>
            <p:cNvGrpSpPr/>
            <p:nvPr/>
          </p:nvGrpSpPr>
          <p:grpSpPr>
            <a:xfrm>
              <a:off x="4752976" y="1014396"/>
              <a:ext cx="7358114" cy="5286413"/>
              <a:chOff x="4597400" y="1908163"/>
              <a:chExt cx="7358114" cy="5286413"/>
            </a:xfrm>
          </p:grpSpPr>
          <p:pic>
            <p:nvPicPr>
              <p:cNvPr id="51" name="그림 50" descr="Monitor Frame.png"/>
              <p:cNvPicPr>
                <a:picLocks noChangeAspect="1"/>
              </p:cNvPicPr>
              <p:nvPr/>
            </p:nvPicPr>
            <p:blipFill>
              <a:blip r:embed="rId7" cstate="print"/>
              <a:srcRect b="21657"/>
              <a:stretch>
                <a:fillRect/>
              </a:stretch>
            </p:blipFill>
            <p:spPr>
              <a:xfrm>
                <a:off x="4597400" y="1908163"/>
                <a:ext cx="7358114" cy="5154371"/>
              </a:xfrm>
              <a:prstGeom prst="rect">
                <a:avLst/>
              </a:prstGeom>
            </p:spPr>
          </p:pic>
          <p:pic>
            <p:nvPicPr>
              <p:cNvPr id="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7735411" y="6689474"/>
                <a:ext cx="1082093" cy="505102"/>
              </a:xfrm>
              <a:prstGeom prst="rect">
                <a:avLst/>
              </a:prstGeom>
              <a:noFill/>
            </p:spPr>
          </p:pic>
        </p:grpSp>
        <p:pic>
          <p:nvPicPr>
            <p:cNvPr id="73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 r="27319" b="31413"/>
            <a:stretch>
              <a:fillRect/>
            </a:stretch>
          </p:blipFill>
          <p:spPr bwMode="auto">
            <a:xfrm>
              <a:off x="5072066" y="1376348"/>
              <a:ext cx="6715172" cy="4481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1" name="그룹 40"/>
          <p:cNvGrpSpPr/>
          <p:nvPr/>
        </p:nvGrpSpPr>
        <p:grpSpPr>
          <a:xfrm>
            <a:off x="571660" y="1052736"/>
            <a:ext cx="4648308" cy="1584540"/>
            <a:chOff x="571660" y="1052736"/>
            <a:chExt cx="4648308" cy="1584540"/>
          </a:xfrm>
        </p:grpSpPr>
        <p:sp>
          <p:nvSpPr>
            <p:cNvPr id="58" name="모서리가 둥근 직사각형 57"/>
            <p:cNvSpPr/>
            <p:nvPr/>
          </p:nvSpPr>
          <p:spPr bwMode="auto">
            <a:xfrm>
              <a:off x="571660" y="1052736"/>
              <a:ext cx="3712308" cy="15845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5" name="직선 연결선 74"/>
            <p:cNvCxnSpPr/>
            <p:nvPr/>
          </p:nvCxnSpPr>
          <p:spPr>
            <a:xfrm>
              <a:off x="4283968" y="1979602"/>
              <a:ext cx="93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그룹 66"/>
          <p:cNvGrpSpPr/>
          <p:nvPr/>
        </p:nvGrpSpPr>
        <p:grpSpPr>
          <a:xfrm>
            <a:off x="2951252" y="5406778"/>
            <a:ext cx="1263558" cy="558536"/>
            <a:chOff x="6357950" y="3143248"/>
            <a:chExt cx="1451949" cy="639748"/>
          </a:xfrm>
        </p:grpSpPr>
        <p:grpSp>
          <p:nvGrpSpPr>
            <p:cNvPr id="77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7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6483790" y="335050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427701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1" y="1466852"/>
            <a:ext cx="4347168" cy="424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82" name="그룹 81"/>
          <p:cNvGrpSpPr/>
          <p:nvPr/>
        </p:nvGrpSpPr>
        <p:grpSpPr>
          <a:xfrm>
            <a:off x="283832" y="857232"/>
            <a:ext cx="2106928" cy="4422607"/>
            <a:chOff x="283832" y="857232"/>
            <a:chExt cx="2106928" cy="4422607"/>
          </a:xfrm>
        </p:grpSpPr>
        <p:sp>
          <p:nvSpPr>
            <p:cNvPr id="11" name="TextBox 10"/>
            <p:cNvSpPr txBox="1"/>
            <p:nvPr/>
          </p:nvSpPr>
          <p:spPr>
            <a:xfrm>
              <a:off x="290483" y="3942059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Gender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88595" y="4249780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gender of patient.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5720" y="3000372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Date of Birth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83832" y="3308093"/>
              <a:ext cx="210692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date of birth of patient.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Change the notation order from Settings.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17" y="857232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Chart No.*</a:t>
              </a: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06302" y="1164953"/>
              <a:ext cx="2013020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the chart no. of the doctor. 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date registers automatically and you are able to cancel the set date from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5717" y="20822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SSN</a:t>
              </a: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06302" y="2389929"/>
              <a:ext cx="201302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Social Security Number.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90483" y="457200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E-mail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88595" y="4879729"/>
              <a:ext cx="19640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information of the patient in each section. </a:t>
              </a: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6848460" y="825139"/>
            <a:ext cx="2295540" cy="4661389"/>
            <a:chOff x="6848460" y="825139"/>
            <a:chExt cx="2295540" cy="4661389"/>
          </a:xfrm>
        </p:grpSpPr>
        <p:sp>
          <p:nvSpPr>
            <p:cNvPr id="7" name="TextBox 6"/>
            <p:cNvSpPr txBox="1"/>
            <p:nvPr/>
          </p:nvSpPr>
          <p:spPr>
            <a:xfrm>
              <a:off x="6858016" y="825139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First Name*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6894228" y="1104884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first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58016" y="1959394"/>
              <a:ext cx="1441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Last Name*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894228" y="2239139"/>
              <a:ext cx="224977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Enter last name of patient.</a:t>
              </a:r>
            </a:p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change the notation order in Settings. </a:t>
              </a:r>
              <a:r>
                <a:rPr lang="en-US" altLang="ko-KR" sz="1000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(Required)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58016" y="422667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Address</a:t>
              </a: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6894228" y="4506424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address information.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858016" y="3306738"/>
              <a:ext cx="1287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Treatment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6894228" y="3586483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state of treatment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48460" y="4960562"/>
              <a:ext cx="1424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Tel / Mobile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884672" y="5240307"/>
              <a:ext cx="196405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Enter telephone information.</a:t>
              </a:r>
            </a:p>
          </p:txBody>
        </p:sp>
      </p:grpSp>
      <p:grpSp>
        <p:nvGrpSpPr>
          <p:cNvPr id="83" name="그룹 82"/>
          <p:cNvGrpSpPr/>
          <p:nvPr/>
        </p:nvGrpSpPr>
        <p:grpSpPr>
          <a:xfrm>
            <a:off x="971600" y="989578"/>
            <a:ext cx="3149428" cy="3634818"/>
            <a:chOff x="971600" y="989578"/>
            <a:chExt cx="3149428" cy="3634818"/>
          </a:xfrm>
        </p:grpSpPr>
        <p:grpSp>
          <p:nvGrpSpPr>
            <p:cNvPr id="74" name="그룹 73"/>
            <p:cNvGrpSpPr/>
            <p:nvPr/>
          </p:nvGrpSpPr>
          <p:grpSpPr>
            <a:xfrm>
              <a:off x="1678854" y="989578"/>
              <a:ext cx="2442174" cy="1044000"/>
              <a:chOff x="1678854" y="989578"/>
              <a:chExt cx="2442174" cy="1044000"/>
            </a:xfrm>
          </p:grpSpPr>
          <p:cxnSp>
            <p:nvCxnSpPr>
              <p:cNvPr id="17" name="직선 연결선 16"/>
              <p:cNvCxnSpPr/>
              <p:nvPr/>
            </p:nvCxnSpPr>
            <p:spPr>
              <a:xfrm rot="16200000" flipV="1">
                <a:off x="3149029" y="1061578"/>
                <a:ext cx="1044000" cy="89999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1678854" y="1000109"/>
                <a:ext cx="154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직선 연결선 21"/>
            <p:cNvCxnSpPr/>
            <p:nvPr/>
          </p:nvCxnSpPr>
          <p:spPr>
            <a:xfrm>
              <a:off x="1823575" y="3190873"/>
              <a:ext cx="972000" cy="345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그룹 74"/>
            <p:cNvGrpSpPr/>
            <p:nvPr/>
          </p:nvGrpSpPr>
          <p:grpSpPr>
            <a:xfrm>
              <a:off x="971600" y="2260947"/>
              <a:ext cx="2743145" cy="615600"/>
              <a:chOff x="971600" y="2260947"/>
              <a:chExt cx="2743145" cy="615600"/>
            </a:xfrm>
          </p:grpSpPr>
          <p:cxnSp>
            <p:nvCxnSpPr>
              <p:cNvPr id="33" name="직선 연결선 32"/>
              <p:cNvCxnSpPr/>
              <p:nvPr/>
            </p:nvCxnSpPr>
            <p:spPr>
              <a:xfrm rot="10800000">
                <a:off x="3013602" y="2264547"/>
                <a:ext cx="701143" cy="61200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 flipV="1">
                <a:off x="971600" y="2260947"/>
                <a:ext cx="2036098" cy="15925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그룹 76"/>
            <p:cNvGrpSpPr/>
            <p:nvPr/>
          </p:nvGrpSpPr>
          <p:grpSpPr>
            <a:xfrm>
              <a:off x="1285852" y="3500784"/>
              <a:ext cx="1514930" cy="642942"/>
              <a:chOff x="1285852" y="3500784"/>
              <a:chExt cx="1514930" cy="642942"/>
            </a:xfrm>
          </p:grpSpPr>
          <p:cxnSp>
            <p:nvCxnSpPr>
              <p:cNvPr id="39" name="직선 연결선 38"/>
              <p:cNvCxnSpPr/>
              <p:nvPr/>
            </p:nvCxnSpPr>
            <p:spPr>
              <a:xfrm rot="5400000" flipH="1" flipV="1">
                <a:off x="2222085" y="3564683"/>
                <a:ext cx="642596" cy="51479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/>
              <p:cNvCxnSpPr/>
              <p:nvPr/>
            </p:nvCxnSpPr>
            <p:spPr>
              <a:xfrm>
                <a:off x="1285852" y="4143380"/>
                <a:ext cx="1008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그룹 77"/>
            <p:cNvGrpSpPr/>
            <p:nvPr/>
          </p:nvGrpSpPr>
          <p:grpSpPr>
            <a:xfrm>
              <a:off x="1171551" y="4348169"/>
              <a:ext cx="2257441" cy="276227"/>
              <a:chOff x="1171551" y="4348169"/>
              <a:chExt cx="2257441" cy="276227"/>
            </a:xfrm>
          </p:grpSpPr>
          <p:cxnSp>
            <p:nvCxnSpPr>
              <p:cNvPr id="56" name="직선 연결선 55"/>
              <p:cNvCxnSpPr/>
              <p:nvPr/>
            </p:nvCxnSpPr>
            <p:spPr>
              <a:xfrm flipV="1">
                <a:off x="2867013" y="4348169"/>
                <a:ext cx="561979" cy="275881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171551" y="4624050"/>
                <a:ext cx="1692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그룹 83"/>
          <p:cNvGrpSpPr/>
          <p:nvPr/>
        </p:nvGrpSpPr>
        <p:grpSpPr>
          <a:xfrm>
            <a:off x="3428198" y="1000108"/>
            <a:ext cx="3456794" cy="4153275"/>
            <a:chOff x="3428198" y="1000108"/>
            <a:chExt cx="3456794" cy="4153275"/>
          </a:xfrm>
        </p:grpSpPr>
        <p:grpSp>
          <p:nvGrpSpPr>
            <p:cNvPr id="73" name="그룹 72"/>
            <p:cNvGrpSpPr/>
            <p:nvPr/>
          </p:nvGrpSpPr>
          <p:grpSpPr>
            <a:xfrm>
              <a:off x="4357676" y="1000108"/>
              <a:ext cx="2516449" cy="1357357"/>
              <a:chOff x="4357676" y="1000108"/>
              <a:chExt cx="2516449" cy="1357357"/>
            </a:xfrm>
          </p:grpSpPr>
          <p:cxnSp>
            <p:nvCxnSpPr>
              <p:cNvPr id="4" name="직선 연결선 3"/>
              <p:cNvCxnSpPr/>
              <p:nvPr/>
            </p:nvCxnSpPr>
            <p:spPr>
              <a:xfrm rot="5400000" flipH="1" flipV="1">
                <a:off x="3893312" y="1464472"/>
                <a:ext cx="135735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직선 연결선 4"/>
              <p:cNvCxnSpPr/>
              <p:nvPr/>
            </p:nvCxnSpPr>
            <p:spPr>
              <a:xfrm>
                <a:off x="4786125" y="1000108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그룹 75"/>
            <p:cNvGrpSpPr/>
            <p:nvPr/>
          </p:nvGrpSpPr>
          <p:grpSpPr>
            <a:xfrm>
              <a:off x="4357685" y="2143120"/>
              <a:ext cx="2516437" cy="428627"/>
              <a:chOff x="4357685" y="2143120"/>
              <a:chExt cx="2516437" cy="428627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5400000" flipH="1" flipV="1">
                <a:off x="4357686" y="2143119"/>
                <a:ext cx="428627" cy="428629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4786122" y="2143120"/>
                <a:ext cx="2088000" cy="369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직선 연결선 46"/>
            <p:cNvCxnSpPr/>
            <p:nvPr/>
          </p:nvCxnSpPr>
          <p:spPr>
            <a:xfrm>
              <a:off x="5572132" y="3500438"/>
              <a:ext cx="1296000" cy="1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그룹 78"/>
            <p:cNvGrpSpPr/>
            <p:nvPr/>
          </p:nvGrpSpPr>
          <p:grpSpPr>
            <a:xfrm>
              <a:off x="3428198" y="4644240"/>
              <a:ext cx="3456794" cy="509143"/>
              <a:chOff x="3428198" y="4644240"/>
              <a:chExt cx="3456794" cy="509143"/>
            </a:xfrm>
          </p:grpSpPr>
          <p:cxnSp>
            <p:nvCxnSpPr>
              <p:cNvPr id="62" name="직선 연결선 61"/>
              <p:cNvCxnSpPr/>
              <p:nvPr/>
            </p:nvCxnSpPr>
            <p:spPr>
              <a:xfrm rot="5400000" flipH="1" flipV="1">
                <a:off x="317699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3428992" y="5153037"/>
                <a:ext cx="3456000" cy="346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 rot="5400000" flipH="1" flipV="1">
                <a:off x="4749422" y="4895446"/>
                <a:ext cx="504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그룹 79"/>
            <p:cNvGrpSpPr/>
            <p:nvPr/>
          </p:nvGrpSpPr>
          <p:grpSpPr>
            <a:xfrm>
              <a:off x="5900747" y="3786190"/>
              <a:ext cx="957269" cy="625155"/>
              <a:chOff x="5900747" y="3786190"/>
              <a:chExt cx="957269" cy="625155"/>
            </a:xfrm>
          </p:grpSpPr>
          <p:cxnSp>
            <p:nvCxnSpPr>
              <p:cNvPr id="41" name="직선 연결선 40"/>
              <p:cNvCxnSpPr/>
              <p:nvPr/>
            </p:nvCxnSpPr>
            <p:spPr>
              <a:xfrm flipV="1">
                <a:off x="5900747" y="3786190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 rot="5400000" flipH="1" flipV="1">
                <a:off x="6144430" y="3928272"/>
                <a:ext cx="285752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V="1">
                <a:off x="5900747" y="4071942"/>
                <a:ext cx="381600" cy="34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8"/>
              <p:cNvCxnSpPr>
                <a:endCxn id="44" idx="1"/>
              </p:cNvCxnSpPr>
              <p:nvPr/>
            </p:nvCxnSpPr>
            <p:spPr>
              <a:xfrm>
                <a:off x="6286512" y="4083803"/>
                <a:ext cx="571504" cy="32754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87" name="줄무늬가 있는 오른쪽 화살표 8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그룹 147"/>
          <p:cNvGrpSpPr/>
          <p:nvPr/>
        </p:nvGrpSpPr>
        <p:grpSpPr>
          <a:xfrm>
            <a:off x="4756154" y="1003186"/>
            <a:ext cx="7159241" cy="5184000"/>
            <a:chOff x="4752977" y="1014395"/>
            <a:chExt cx="7358116" cy="5286419"/>
          </a:xfrm>
        </p:grpSpPr>
        <p:pic>
          <p:nvPicPr>
            <p:cNvPr id="149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r="63359" b="55694"/>
            <a:stretch>
              <a:fillRect/>
            </a:stretch>
          </p:blipFill>
          <p:spPr bwMode="auto">
            <a:xfrm>
              <a:off x="5071841" y="1371586"/>
              <a:ext cx="6700883" cy="45577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50" name="그룹 56"/>
            <p:cNvGrpSpPr/>
            <p:nvPr/>
          </p:nvGrpSpPr>
          <p:grpSpPr>
            <a:xfrm>
              <a:off x="4752977" y="1014395"/>
              <a:ext cx="7358116" cy="5286419"/>
              <a:chOff x="4597401" y="1908162"/>
              <a:chExt cx="7358116" cy="5286419"/>
            </a:xfrm>
          </p:grpSpPr>
          <p:pic>
            <p:nvPicPr>
              <p:cNvPr id="151" name="그림 150" descr="Monitor Frame.png"/>
              <p:cNvPicPr>
                <a:picLocks noChangeAspect="1"/>
              </p:cNvPicPr>
              <p:nvPr/>
            </p:nvPicPr>
            <p:blipFill>
              <a:blip r:embed="rId3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152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15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142984"/>
            <a:ext cx="3396569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4" name="그룹 153"/>
          <p:cNvGrpSpPr/>
          <p:nvPr/>
        </p:nvGrpSpPr>
        <p:grpSpPr>
          <a:xfrm>
            <a:off x="571660" y="4000504"/>
            <a:ext cx="2500142" cy="2416587"/>
            <a:chOff x="571660" y="4000504"/>
            <a:chExt cx="2500142" cy="2416587"/>
          </a:xfrm>
        </p:grpSpPr>
        <p:pic>
          <p:nvPicPr>
            <p:cNvPr id="15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4350" y="4128866"/>
              <a:ext cx="2188450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6" name="모서리가 둥근 직사각형 155"/>
            <p:cNvSpPr/>
            <p:nvPr/>
          </p:nvSpPr>
          <p:spPr bwMode="auto">
            <a:xfrm>
              <a:off x="571660" y="4000504"/>
              <a:ext cx="2500142" cy="2416587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8" name="그룹 157"/>
          <p:cNvGrpSpPr/>
          <p:nvPr/>
        </p:nvGrpSpPr>
        <p:grpSpPr>
          <a:xfrm>
            <a:off x="571660" y="1052736"/>
            <a:ext cx="5764308" cy="2519140"/>
            <a:chOff x="571660" y="1052736"/>
            <a:chExt cx="5764308" cy="2519140"/>
          </a:xfrm>
        </p:grpSpPr>
        <p:sp>
          <p:nvSpPr>
            <p:cNvPr id="159" name="모서리가 둥근 직사각형 158"/>
            <p:cNvSpPr/>
            <p:nvPr/>
          </p:nvSpPr>
          <p:spPr bwMode="auto">
            <a:xfrm>
              <a:off x="571660" y="1052736"/>
              <a:ext cx="3712308" cy="2519140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60" name="직선 연결선 159"/>
            <p:cNvCxnSpPr/>
            <p:nvPr/>
          </p:nvCxnSpPr>
          <p:spPr>
            <a:xfrm>
              <a:off x="4283968" y="1970756"/>
              <a:ext cx="2052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1" name="그룹 65"/>
          <p:cNvGrpSpPr/>
          <p:nvPr/>
        </p:nvGrpSpPr>
        <p:grpSpPr>
          <a:xfrm>
            <a:off x="3143240" y="3000372"/>
            <a:ext cx="1292817" cy="558536"/>
            <a:chOff x="6357950" y="3143248"/>
            <a:chExt cx="1485571" cy="639748"/>
          </a:xfrm>
        </p:grpSpPr>
        <p:grpSp>
          <p:nvGrpSpPr>
            <p:cNvPr id="162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6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7" name="타원 1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170" name="아래쪽 화살표 169"/>
          <p:cNvSpPr/>
          <p:nvPr/>
        </p:nvSpPr>
        <p:spPr bwMode="auto">
          <a:xfrm>
            <a:off x="2214546" y="3643314"/>
            <a:ext cx="357190" cy="285752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71" name="그룹 65"/>
          <p:cNvGrpSpPr/>
          <p:nvPr/>
        </p:nvGrpSpPr>
        <p:grpSpPr>
          <a:xfrm>
            <a:off x="6951549" y="1984180"/>
            <a:ext cx="1292817" cy="558536"/>
            <a:chOff x="6357950" y="3143248"/>
            <a:chExt cx="1485571" cy="639748"/>
          </a:xfrm>
        </p:grpSpPr>
        <p:grpSp>
          <p:nvGrpSpPr>
            <p:cNvPr id="172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7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7" name="타원 17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73" name="TextBox 172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8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81" name="그룹 66"/>
          <p:cNvGrpSpPr/>
          <p:nvPr/>
        </p:nvGrpSpPr>
        <p:grpSpPr>
          <a:xfrm>
            <a:off x="1357290" y="1643050"/>
            <a:ext cx="1263558" cy="558536"/>
            <a:chOff x="6357950" y="3143248"/>
            <a:chExt cx="1451949" cy="639748"/>
          </a:xfrm>
        </p:grpSpPr>
        <p:grpSp>
          <p:nvGrpSpPr>
            <p:cNvPr id="182" name="그룹 33"/>
            <p:cNvGrpSpPr/>
            <p:nvPr/>
          </p:nvGrpSpPr>
          <p:grpSpPr>
            <a:xfrm>
              <a:off x="6357950" y="3143248"/>
              <a:ext cx="1451949" cy="639748"/>
              <a:chOff x="2428860" y="2428868"/>
              <a:chExt cx="1451949" cy="639748"/>
            </a:xfrm>
          </p:grpSpPr>
          <p:grpSp>
            <p:nvGrpSpPr>
              <p:cNvPr id="18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8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87" name="타원 18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5" name="TextBox 40"/>
              <p:cNvSpPr txBox="1"/>
              <p:nvPr/>
            </p:nvSpPr>
            <p:spPr>
              <a:xfrm>
                <a:off x="2905029" y="2694809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3" name="TextBox 182"/>
            <p:cNvSpPr txBox="1"/>
            <p:nvPr/>
          </p:nvSpPr>
          <p:spPr>
            <a:xfrm>
              <a:off x="6483790" y="3350502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9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7" y="1142984"/>
            <a:ext cx="3396570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91" name="그룹 65"/>
          <p:cNvGrpSpPr/>
          <p:nvPr/>
        </p:nvGrpSpPr>
        <p:grpSpPr>
          <a:xfrm>
            <a:off x="2143108" y="3071810"/>
            <a:ext cx="1292817" cy="558536"/>
            <a:chOff x="6357950" y="3143248"/>
            <a:chExt cx="1485571" cy="639748"/>
          </a:xfrm>
        </p:grpSpPr>
        <p:grpSp>
          <p:nvGrpSpPr>
            <p:cNvPr id="192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9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9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9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97" name="타원 19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93" name="TextBox 19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200" name="그룹 65"/>
          <p:cNvGrpSpPr/>
          <p:nvPr/>
        </p:nvGrpSpPr>
        <p:grpSpPr>
          <a:xfrm>
            <a:off x="2214546" y="6143644"/>
            <a:ext cx="1292817" cy="558536"/>
            <a:chOff x="6357950" y="3143248"/>
            <a:chExt cx="1485571" cy="639748"/>
          </a:xfrm>
        </p:grpSpPr>
        <p:grpSp>
          <p:nvGrpSpPr>
            <p:cNvPr id="201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20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0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0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0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06" name="타원 20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04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9" name="그림 208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sp>
        <p:nvSpPr>
          <p:cNvPr id="122" name="직사각형 121"/>
          <p:cNvSpPr/>
          <p:nvPr/>
        </p:nvSpPr>
        <p:spPr>
          <a:xfrm>
            <a:off x="3058420" y="6072206"/>
            <a:ext cx="350046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After updating patient info., click the “Modify” button to complete the modification.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031" y="357166"/>
            <a:ext cx="254552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+mj-ea"/>
                <a:ea typeface="+mj-ea"/>
              </a:rPr>
              <a:t>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Update Patient Info.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0" name="그림 209" descr="patient ic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6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4186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500"/>
                            </p:stCondLst>
                            <p:childTnLst>
                              <p:par>
                                <p:cTn id="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8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5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0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1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Search(1/2)</a:t>
              </a:r>
            </a:p>
          </p:txBody>
        </p:sp>
      </p:grpSp>
      <p:grpSp>
        <p:nvGrpSpPr>
          <p:cNvPr id="4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30464"/>
            <a:ext cx="341314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4756154" y="1003186"/>
            <a:ext cx="7159241" cy="5106627"/>
            <a:chOff x="4756154" y="1003186"/>
            <a:chExt cx="7159241" cy="5106627"/>
          </a:xfrm>
        </p:grpSpPr>
        <p:pic>
          <p:nvPicPr>
            <p:cNvPr id="67" name="그림 66" descr="Monitor Frame.png"/>
            <p:cNvPicPr>
              <a:picLocks noChangeAspect="1"/>
            </p:cNvPicPr>
            <p:nvPr/>
          </p:nvPicPr>
          <p:blipFill>
            <a:blip r:embed="rId5" cstate="print"/>
            <a:srcRect b="20849"/>
            <a:stretch>
              <a:fillRect/>
            </a:stretch>
          </p:blipFill>
          <p:spPr>
            <a:xfrm>
              <a:off x="4756154" y="1003186"/>
              <a:ext cx="7159241" cy="5106627"/>
            </a:xfrm>
            <a:prstGeom prst="rect">
              <a:avLst/>
            </a:prstGeom>
          </p:spPr>
        </p:pic>
        <p:pic>
          <p:nvPicPr>
            <p:cNvPr id="6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 r="60539" b="52083"/>
            <a:stretch>
              <a:fillRect/>
            </a:stretch>
          </p:blipFill>
          <p:spPr bwMode="auto">
            <a:xfrm>
              <a:off x="5067304" y="1281100"/>
              <a:ext cx="6552000" cy="4475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9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809347" y="5691870"/>
            <a:ext cx="1052847" cy="495316"/>
          </a:xfrm>
          <a:prstGeom prst="rect">
            <a:avLst/>
          </a:prstGeom>
          <a:noFill/>
        </p:spPr>
      </p:pic>
      <p:grpSp>
        <p:nvGrpSpPr>
          <p:cNvPr id="71" name="그룹 104"/>
          <p:cNvGrpSpPr/>
          <p:nvPr/>
        </p:nvGrpSpPr>
        <p:grpSpPr>
          <a:xfrm>
            <a:off x="571660" y="1052736"/>
            <a:ext cx="5296308" cy="4090776"/>
            <a:chOff x="571660" y="1052736"/>
            <a:chExt cx="5296308" cy="4090776"/>
          </a:xfrm>
        </p:grpSpPr>
        <p:sp>
          <p:nvSpPr>
            <p:cNvPr id="72" name="모서리가 둥근 직사각형 71"/>
            <p:cNvSpPr/>
            <p:nvPr/>
          </p:nvSpPr>
          <p:spPr bwMode="auto">
            <a:xfrm>
              <a:off x="571660" y="1052736"/>
              <a:ext cx="3712308" cy="3662148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3" name="직선 연결선 72"/>
            <p:cNvCxnSpPr/>
            <p:nvPr/>
          </p:nvCxnSpPr>
          <p:spPr>
            <a:xfrm>
              <a:off x="4283968" y="3429000"/>
              <a:ext cx="1584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 rot="5400000">
              <a:off x="5001422" y="428546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그룹 65"/>
          <p:cNvGrpSpPr/>
          <p:nvPr/>
        </p:nvGrpSpPr>
        <p:grpSpPr>
          <a:xfrm>
            <a:off x="6357950" y="5585108"/>
            <a:ext cx="1292817" cy="558536"/>
            <a:chOff x="6357950" y="3143248"/>
            <a:chExt cx="1485571" cy="639748"/>
          </a:xfrm>
        </p:grpSpPr>
        <p:grpSp>
          <p:nvGrpSpPr>
            <p:cNvPr id="8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2" name="타원 9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6" name="TextBox 85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95" name="그룹 65"/>
          <p:cNvGrpSpPr/>
          <p:nvPr/>
        </p:nvGrpSpPr>
        <p:grpSpPr>
          <a:xfrm>
            <a:off x="2714612" y="2071678"/>
            <a:ext cx="1292817" cy="558536"/>
            <a:chOff x="6357950" y="3143248"/>
            <a:chExt cx="1485571" cy="639748"/>
          </a:xfrm>
        </p:grpSpPr>
        <p:grpSp>
          <p:nvGrpSpPr>
            <p:cNvPr id="96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9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1" name="타원 10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grpSp>
        <p:nvGrpSpPr>
          <p:cNvPr id="104" name="그룹 65"/>
          <p:cNvGrpSpPr/>
          <p:nvPr/>
        </p:nvGrpSpPr>
        <p:grpSpPr>
          <a:xfrm>
            <a:off x="3500430" y="3286124"/>
            <a:ext cx="1292817" cy="558536"/>
            <a:chOff x="6357950" y="3143248"/>
            <a:chExt cx="1485571" cy="639748"/>
          </a:xfrm>
        </p:grpSpPr>
        <p:grpSp>
          <p:nvGrpSpPr>
            <p:cNvPr id="10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0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10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pic>
        <p:nvPicPr>
          <p:cNvPr id="113" name="Picture 7"/>
          <p:cNvPicPr>
            <a:picLocks noChangeAspect="1" noChangeArrowheads="1"/>
          </p:cNvPicPr>
          <p:nvPr/>
        </p:nvPicPr>
        <p:blipFill>
          <a:blip r:embed="rId10" cstate="print"/>
          <a:srcRect r="60538" b="52083"/>
          <a:stretch>
            <a:fillRect/>
          </a:stretch>
        </p:blipFill>
        <p:spPr bwMode="auto">
          <a:xfrm>
            <a:off x="5067304" y="1285860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11" cstate="print"/>
          <a:srcRect r="60539" b="52083"/>
          <a:stretch>
            <a:fillRect/>
          </a:stretch>
        </p:blipFill>
        <p:spPr bwMode="auto">
          <a:xfrm>
            <a:off x="5067304" y="1281098"/>
            <a:ext cx="6552000" cy="447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5" name="그룹 65"/>
          <p:cNvGrpSpPr/>
          <p:nvPr/>
        </p:nvGrpSpPr>
        <p:grpSpPr>
          <a:xfrm>
            <a:off x="1142976" y="1571612"/>
            <a:ext cx="1292817" cy="558536"/>
            <a:chOff x="6357950" y="3143248"/>
            <a:chExt cx="1485571" cy="639748"/>
          </a:xfrm>
        </p:grpSpPr>
        <p:grpSp>
          <p:nvGrpSpPr>
            <p:cNvPr id="116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1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2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2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2" name="타원 12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126" name="그룹 65"/>
          <p:cNvGrpSpPr/>
          <p:nvPr/>
        </p:nvGrpSpPr>
        <p:grpSpPr>
          <a:xfrm>
            <a:off x="7572396" y="4052892"/>
            <a:ext cx="1292817" cy="558536"/>
            <a:chOff x="6357950" y="3143248"/>
            <a:chExt cx="1485571" cy="639748"/>
          </a:xfrm>
        </p:grpSpPr>
        <p:grpSp>
          <p:nvGrpSpPr>
            <p:cNvPr id="127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2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3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32" name="타원 1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3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37"/>
          <p:cNvGrpSpPr/>
          <p:nvPr/>
        </p:nvGrpSpPr>
        <p:grpSpPr>
          <a:xfrm>
            <a:off x="488634" y="319596"/>
            <a:ext cx="2511730" cy="458910"/>
            <a:chOff x="857224" y="1536386"/>
            <a:chExt cx="2511730" cy="458910"/>
          </a:xfrm>
        </p:grpSpPr>
        <p:pic>
          <p:nvPicPr>
            <p:cNvPr id="54" name="Picture 8" descr="G:\08_Document\09_Ewoosoft_CI\EZDenti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93909" y="1536386"/>
              <a:ext cx="1071570" cy="427517"/>
            </a:xfrm>
            <a:prstGeom prst="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857224" y="1571612"/>
              <a:ext cx="2511730" cy="423684"/>
            </a:xfrm>
            <a:prstGeom prst="roundRect">
              <a:avLst>
                <a:gd name="adj" fmla="val 3531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 Search(2/2)</a:t>
              </a:r>
            </a:p>
          </p:txBody>
        </p:sp>
      </p:grpSp>
      <p:grpSp>
        <p:nvGrpSpPr>
          <p:cNvPr id="1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1" name="줄무늬가 있는 오른쪽 화살표 4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2" name="그림 41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4756154" y="1003186"/>
            <a:ext cx="7159241" cy="5184000"/>
            <a:chOff x="4756154" y="1003186"/>
            <a:chExt cx="7159241" cy="5184000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125"/>
            <a:stretch>
              <a:fillRect/>
            </a:stretch>
          </p:blipFill>
          <p:spPr bwMode="auto">
            <a:xfrm>
              <a:off x="5072066" y="1357298"/>
              <a:ext cx="6643734" cy="4408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4" name="그룹 56"/>
            <p:cNvGrpSpPr/>
            <p:nvPr/>
          </p:nvGrpSpPr>
          <p:grpSpPr>
            <a:xfrm>
              <a:off x="4756154" y="1003186"/>
              <a:ext cx="7159241" cy="5184000"/>
              <a:chOff x="4597401" y="1908162"/>
              <a:chExt cx="7358116" cy="5286419"/>
            </a:xfrm>
          </p:grpSpPr>
          <p:pic>
            <p:nvPicPr>
              <p:cNvPr id="45" name="그림 44" descr="Monitor Frame.png"/>
              <p:cNvPicPr>
                <a:picLocks noChangeAspect="1"/>
              </p:cNvPicPr>
              <p:nvPr/>
            </p:nvPicPr>
            <p:blipFill>
              <a:blip r:embed="rId5" cstate="print"/>
              <a:srcRect b="20849"/>
              <a:stretch>
                <a:fillRect/>
              </a:stretch>
            </p:blipFill>
            <p:spPr>
              <a:xfrm>
                <a:off x="4597401" y="1908162"/>
                <a:ext cx="7358116" cy="5207517"/>
              </a:xfrm>
              <a:prstGeom prst="rect">
                <a:avLst/>
              </a:prstGeom>
            </p:spPr>
          </p:pic>
          <p:pic>
            <p:nvPicPr>
              <p:cNvPr id="46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7735408" y="6689479"/>
                <a:ext cx="1082094" cy="505102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47" name="그룹 104"/>
          <p:cNvGrpSpPr/>
          <p:nvPr/>
        </p:nvGrpSpPr>
        <p:grpSpPr>
          <a:xfrm>
            <a:off x="571660" y="1052736"/>
            <a:ext cx="5728308" cy="3035504"/>
            <a:chOff x="571660" y="1052736"/>
            <a:chExt cx="5728308" cy="3035504"/>
          </a:xfrm>
        </p:grpSpPr>
        <p:sp>
          <p:nvSpPr>
            <p:cNvPr id="51" name="모서리가 둥근 직사각형 50"/>
            <p:cNvSpPr/>
            <p:nvPr/>
          </p:nvSpPr>
          <p:spPr bwMode="auto">
            <a:xfrm>
              <a:off x="571660" y="1052736"/>
              <a:ext cx="3712308" cy="1947636"/>
            </a:xfrm>
            <a:prstGeom prst="roundRect">
              <a:avLst>
                <a:gd name="adj" fmla="val 4425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4283968" y="2000240"/>
              <a:ext cx="2016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 rot="5400000">
              <a:off x="5249338" y="3043446"/>
              <a:ext cx="208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 rot="5400000">
              <a:off x="5118992" y="2945826"/>
              <a:ext cx="1908000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/>
            <p:cNvCxnSpPr/>
            <p:nvPr/>
          </p:nvCxnSpPr>
          <p:spPr>
            <a:xfrm rot="5400000">
              <a:off x="5001422" y="2856702"/>
              <a:ext cx="1714512" cy="1588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5"/>
          <p:cNvGrpSpPr/>
          <p:nvPr/>
        </p:nvGrpSpPr>
        <p:grpSpPr>
          <a:xfrm>
            <a:off x="6357950" y="3714749"/>
            <a:ext cx="2368403" cy="588468"/>
            <a:chOff x="6357950" y="3143248"/>
            <a:chExt cx="2721523" cy="674033"/>
          </a:xfrm>
        </p:grpSpPr>
        <p:grpSp>
          <p:nvGrpSpPr>
            <p:cNvPr id="67" name="그룹 33"/>
            <p:cNvGrpSpPr/>
            <p:nvPr/>
          </p:nvGrpSpPr>
          <p:grpSpPr>
            <a:xfrm>
              <a:off x="6357950" y="3143248"/>
              <a:ext cx="2721523" cy="674033"/>
              <a:chOff x="2428860" y="2428868"/>
              <a:chExt cx="2721523" cy="674033"/>
            </a:xfrm>
          </p:grpSpPr>
          <p:grpSp>
            <p:nvGrpSpPr>
              <p:cNvPr id="6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938651" y="2679867"/>
                <a:ext cx="2211732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Double 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76" name="그림 75" descr="patient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514" y="418126"/>
            <a:ext cx="307200" cy="288000"/>
          </a:xfrm>
          <a:prstGeom prst="rect">
            <a:avLst/>
          </a:prstGeom>
        </p:spPr>
      </p:pic>
      <p:grpSp>
        <p:nvGrpSpPr>
          <p:cNvPr id="77" name="그룹 76"/>
          <p:cNvGrpSpPr/>
          <p:nvPr/>
        </p:nvGrpSpPr>
        <p:grpSpPr>
          <a:xfrm>
            <a:off x="714348" y="1214422"/>
            <a:ext cx="3429024" cy="1535908"/>
            <a:chOff x="714348" y="1214422"/>
            <a:chExt cx="3429024" cy="1535908"/>
          </a:xfrm>
        </p:grpSpPr>
        <p:pic>
          <p:nvPicPr>
            <p:cNvPr id="78" name="그림 77" descr="On-ScreenKeyboardPortable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1785926"/>
              <a:ext cx="3428992" cy="964404"/>
            </a:xfrm>
            <a:prstGeom prst="rect">
              <a:avLst/>
            </a:prstGeom>
          </p:spPr>
        </p:pic>
        <p:sp>
          <p:nvSpPr>
            <p:cNvPr id="79" name="직사각형 78"/>
            <p:cNvSpPr/>
            <p:nvPr/>
          </p:nvSpPr>
          <p:spPr>
            <a:xfrm>
              <a:off x="714348" y="1214422"/>
              <a:ext cx="34290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Double-click on Chart No., First Name or Last Name to display virtual keyboard.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3931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7"/>
          <p:cNvGrpSpPr/>
          <p:nvPr/>
        </p:nvGrpSpPr>
        <p:grpSpPr>
          <a:xfrm>
            <a:off x="3857620" y="3405846"/>
            <a:ext cx="1701449" cy="523220"/>
            <a:chOff x="383284" y="4870823"/>
            <a:chExt cx="1701449" cy="523220"/>
          </a:xfrm>
        </p:grpSpPr>
        <p:sp>
          <p:nvSpPr>
            <p:cNvPr id="39" name="줄무늬가 있는 오른쪽 화살표 38"/>
            <p:cNvSpPr/>
            <p:nvPr/>
          </p:nvSpPr>
          <p:spPr bwMode="auto">
            <a:xfrm>
              <a:off x="1740606" y="5013699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3284" y="4870823"/>
              <a:ext cx="12218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latin typeface="Arial" pitchFamily="34" charset="0"/>
                  <a:ea typeface="+mj-ea"/>
                  <a:cs typeface="Arial" pitchFamily="34" charset="0"/>
                </a:rPr>
                <a:t>Click</a:t>
              </a:r>
            </a:p>
            <a:p>
              <a:r>
                <a:rPr lang="en-US" altLang="ko-KR" sz="1400" b="1" dirty="0" smtClean="0">
                  <a:latin typeface="Arial" pitchFamily="34" charset="0"/>
                  <a:ea typeface="+mj-ea"/>
                  <a:cs typeface="Arial" pitchFamily="34" charset="0"/>
                </a:rPr>
                <a:t>One Section</a:t>
              </a:r>
              <a:endParaRPr lang="ko-KR" altLang="en-US" sz="1400" b="1" dirty="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pic>
        <p:nvPicPr>
          <p:cNvPr id="42" name="Picture 2" descr="D:\02. 업무\2014년\02. 전략과제\13. EM 동영상\pax-i000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038351"/>
            <a:ext cx="3991249" cy="4819649"/>
          </a:xfrm>
          <a:prstGeom prst="rect">
            <a:avLst/>
          </a:prstGeom>
          <a:noFill/>
        </p:spPr>
      </p:pic>
      <p:grpSp>
        <p:nvGrpSpPr>
          <p:cNvPr id="4" name="그룹 42"/>
          <p:cNvGrpSpPr/>
          <p:nvPr/>
        </p:nvGrpSpPr>
        <p:grpSpPr>
          <a:xfrm>
            <a:off x="6286512" y="898336"/>
            <a:ext cx="3071834" cy="1029306"/>
            <a:chOff x="5500694" y="428604"/>
            <a:chExt cx="4143404" cy="1288714"/>
          </a:xfrm>
        </p:grpSpPr>
        <p:sp>
          <p:nvSpPr>
            <p:cNvPr id="24" name="모서리가 둥근 직사각형 23">
              <a:hlinkClick r:id="rId3" action="ppaction://hlinksldjump"/>
            </p:cNvPr>
            <p:cNvSpPr/>
            <p:nvPr/>
          </p:nvSpPr>
          <p:spPr>
            <a:xfrm>
              <a:off x="5500694" y="428604"/>
              <a:ext cx="4143404" cy="128588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Basic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Info</a:t>
              </a:r>
              <a:endParaRPr lang="ko-KR" alt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" name="Picture 5" descr="D:\02. 업무\2014년\02. 전략과제\13. EM 동영상\pax-i00021.pn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910484" y="571480"/>
              <a:ext cx="2208451" cy="1145838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8" name="그룹 84"/>
          <p:cNvGrpSpPr/>
          <p:nvPr/>
        </p:nvGrpSpPr>
        <p:grpSpPr>
          <a:xfrm>
            <a:off x="6286512" y="3857628"/>
            <a:ext cx="3071834" cy="1027046"/>
            <a:chOff x="5500694" y="3617656"/>
            <a:chExt cx="4143404" cy="1285884"/>
          </a:xfrm>
        </p:grpSpPr>
        <p:sp>
          <p:nvSpPr>
            <p:cNvPr id="57" name="모서리가 둥근 직사각형 56">
              <a:hlinkClick r:id="rId5" action="ppaction://hlinksldjump"/>
            </p:cNvPr>
            <p:cNvSpPr/>
            <p:nvPr/>
          </p:nvSpPr>
          <p:spPr>
            <a:xfrm>
              <a:off x="5500694" y="3617656"/>
              <a:ext cx="4143404" cy="128588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Image</a:t>
              </a:r>
              <a:b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</a:b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Capturing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Procedure</a:t>
              </a:r>
            </a:p>
          </p:txBody>
        </p:sp>
        <p:grpSp>
          <p:nvGrpSpPr>
            <p:cNvPr id="9" name="그룹 23"/>
            <p:cNvGrpSpPr/>
            <p:nvPr/>
          </p:nvGrpSpPr>
          <p:grpSpPr>
            <a:xfrm>
              <a:off x="7493940" y="3714752"/>
              <a:ext cx="1429200" cy="1146504"/>
              <a:chOff x="3532352" y="2519024"/>
              <a:chExt cx="2171483" cy="1782880"/>
            </a:xfrm>
          </p:grpSpPr>
          <p:grpSp>
            <p:nvGrpSpPr>
              <p:cNvPr id="10" name="그룹 18"/>
              <p:cNvGrpSpPr/>
              <p:nvPr/>
            </p:nvGrpSpPr>
            <p:grpSpPr>
              <a:xfrm>
                <a:off x="3532352" y="2519024"/>
                <a:ext cx="2171483" cy="1782880"/>
                <a:chOff x="5738368" y="2564905"/>
                <a:chExt cx="2171483" cy="1782880"/>
              </a:xfrm>
            </p:grpSpPr>
            <p:pic>
              <p:nvPicPr>
                <p:cNvPr id="80" name="Picture 3" descr="D:\02. 업무\2014년\02. 전략과제\13. EM 동영상\montor.png">
                  <a:hlinkClick r:id="rId5" action="ppaction://hlinksldjump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5738368" y="2564905"/>
                  <a:ext cx="2171483" cy="1782880"/>
                </a:xfrm>
                <a:prstGeom prst="rect">
                  <a:avLst/>
                </a:prstGeom>
                <a:noFill/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</p:spPr>
            </p:pic>
            <p:pic>
              <p:nvPicPr>
                <p:cNvPr id="77" name="그림 76">
                  <a:hlinkClick r:id="rId5" action="ppaction://hlinksldjump"/>
                </p:cNvPr>
                <p:cNvPicPr>
                  <a:picLocks noChangeAspect="1"/>
                </p:cNvPicPr>
                <p:nvPr/>
              </p:nvPicPr>
              <p:blipFill>
                <a:blip r:embed="rId7" cstate="screen"/>
                <a:stretch>
                  <a:fillRect/>
                </a:stretch>
              </p:blipFill>
              <p:spPr>
                <a:xfrm>
                  <a:off x="5947089" y="2723034"/>
                  <a:ext cx="1749435" cy="1119642"/>
                </a:xfrm>
                <a:prstGeom prst="rect">
                  <a:avLst/>
                </a:prstGeom>
              </p:spPr>
            </p:pic>
          </p:grpSp>
          <p:pic>
            <p:nvPicPr>
              <p:cNvPr id="75" name="Picture 5" descr="C:\Users\a00291\Desktop\a70cccb3_pano.jpg"/>
              <p:cNvPicPr>
                <a:picLocks noChangeAspect="1" noChangeArrowheads="1"/>
              </p:cNvPicPr>
              <p:nvPr/>
            </p:nvPicPr>
            <p:blipFill rotWithShape="1">
              <a:blip r:embed="rId8" cstate="screen">
                <a:lum bright="1000" contrast="20000"/>
              </a:blip>
              <a:srcRect/>
              <a:stretch/>
            </p:blipFill>
            <p:spPr bwMode="auto">
              <a:xfrm>
                <a:off x="4393484" y="3007360"/>
                <a:ext cx="326339" cy="27991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1" name="그룹 25"/>
            <p:cNvGrpSpPr/>
            <p:nvPr/>
          </p:nvGrpSpPr>
          <p:grpSpPr>
            <a:xfrm>
              <a:off x="7359334" y="3970256"/>
              <a:ext cx="549595" cy="931331"/>
              <a:chOff x="3274275" y="-928416"/>
              <a:chExt cx="3392716" cy="6031494"/>
            </a:xfrm>
          </p:grpSpPr>
          <p:pic>
            <p:nvPicPr>
              <p:cNvPr id="83" name="그림 82">
                <a:hlinkClick r:id="rId5" action="ppaction://hlinksldjump"/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4275" y="-928416"/>
                <a:ext cx="3392716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84" name="타원 83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" name="그룹 37"/>
          <p:cNvGrpSpPr/>
          <p:nvPr/>
        </p:nvGrpSpPr>
        <p:grpSpPr>
          <a:xfrm>
            <a:off x="6286512" y="5330912"/>
            <a:ext cx="3071834" cy="1027046"/>
            <a:chOff x="6286512" y="5330912"/>
            <a:chExt cx="3071834" cy="1027046"/>
          </a:xfrm>
        </p:grpSpPr>
        <p:grpSp>
          <p:nvGrpSpPr>
            <p:cNvPr id="13" name="그룹 84"/>
            <p:cNvGrpSpPr/>
            <p:nvPr/>
          </p:nvGrpSpPr>
          <p:grpSpPr>
            <a:xfrm>
              <a:off x="6286512" y="5330912"/>
              <a:ext cx="3071834" cy="1027046"/>
              <a:chOff x="5500694" y="3617656"/>
              <a:chExt cx="4143404" cy="1285884"/>
            </a:xfrm>
          </p:grpSpPr>
          <p:sp>
            <p:nvSpPr>
              <p:cNvPr id="28" name="모서리가 둥근 직사각형 27">
                <a:hlinkClick r:id="rId10" action="ppaction://hlinksldjump"/>
              </p:cNvPr>
              <p:cNvSpPr/>
              <p:nvPr/>
            </p:nvSpPr>
            <p:spPr>
              <a:xfrm>
                <a:off x="5500694" y="3617656"/>
                <a:ext cx="4143404" cy="128588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 w="3175"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Product</a:t>
                </a:r>
              </a:p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Management</a:t>
                </a:r>
                <a:endPara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32" name="타원 31"/>
              <p:cNvSpPr/>
              <p:nvPr/>
            </p:nvSpPr>
            <p:spPr bwMode="auto">
              <a:xfrm>
                <a:off x="7592000" y="4168275"/>
                <a:ext cx="21394" cy="18229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3074" name="Picture 2" descr="C:\Users\a00291\AppData\Local\Microsoft\Windows\Temporary Internet Files\Content.IE5\TLXT86RE\MC900433883[1].png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929586" y="5414856"/>
              <a:ext cx="928694" cy="928694"/>
            </a:xfrm>
            <a:prstGeom prst="rect">
              <a:avLst/>
            </a:prstGeom>
            <a:noFill/>
          </p:spPr>
        </p:pic>
      </p:grpSp>
      <p:grpSp>
        <p:nvGrpSpPr>
          <p:cNvPr id="31" name="그룹 30"/>
          <p:cNvGrpSpPr/>
          <p:nvPr/>
        </p:nvGrpSpPr>
        <p:grpSpPr>
          <a:xfrm>
            <a:off x="6286512" y="2397533"/>
            <a:ext cx="3071834" cy="1027046"/>
            <a:chOff x="6286512" y="2397533"/>
            <a:chExt cx="3071834" cy="1027046"/>
          </a:xfrm>
        </p:grpSpPr>
        <p:sp>
          <p:nvSpPr>
            <p:cNvPr id="45" name="모서리가 둥근 직사각형 44">
              <a:hlinkClick r:id="rId12" action="ppaction://hlinksldjump"/>
            </p:cNvPr>
            <p:cNvSpPr/>
            <p:nvPr/>
          </p:nvSpPr>
          <p:spPr>
            <a:xfrm>
              <a:off x="6286512" y="2397533"/>
              <a:ext cx="3071834" cy="10270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Patient</a:t>
              </a:r>
            </a:p>
            <a:p>
              <a:pPr algn="just"/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Registration</a:t>
              </a:r>
              <a:endParaRPr lang="ko-KR" altLang="en-US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grpSp>
          <p:nvGrpSpPr>
            <p:cNvPr id="33" name="그룹 32"/>
            <p:cNvGrpSpPr/>
            <p:nvPr/>
          </p:nvGrpSpPr>
          <p:grpSpPr>
            <a:xfrm>
              <a:off x="7886280" y="2534396"/>
              <a:ext cx="972000" cy="864000"/>
              <a:chOff x="3500430" y="-785842"/>
              <a:chExt cx="2447549" cy="2188468"/>
            </a:xfrm>
          </p:grpSpPr>
          <p:grpSp>
            <p:nvGrpSpPr>
              <p:cNvPr id="34" name="그룹 36"/>
              <p:cNvGrpSpPr/>
              <p:nvPr/>
            </p:nvGrpSpPr>
            <p:grpSpPr>
              <a:xfrm>
                <a:off x="3609968" y="-668366"/>
                <a:ext cx="2214578" cy="1500198"/>
                <a:chOff x="2714612" y="428604"/>
                <a:chExt cx="2214578" cy="1500198"/>
              </a:xfrm>
            </p:grpSpPr>
            <p:pic>
              <p:nvPicPr>
                <p:cNvPr id="36" name="Picture 2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2714612" y="428604"/>
                  <a:ext cx="2214578" cy="15001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7" name="Picture 3"/>
                <p:cNvPicPr>
                  <a:picLocks noChangeAspect="1" noChangeArrowheads="1"/>
                </p:cNvPicPr>
                <p:nvPr/>
              </p:nvPicPr>
              <p:blipFill>
                <a:blip r:embed="rId14" cstate="print"/>
                <a:srcRect/>
                <a:stretch>
                  <a:fillRect/>
                </a:stretch>
              </p:blipFill>
              <p:spPr bwMode="auto">
                <a:xfrm>
                  <a:off x="3395654" y="752472"/>
                  <a:ext cx="838230" cy="8191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35" name="그림 34" descr="Monitor Frame.png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3500430" y="-785842"/>
                <a:ext cx="2447549" cy="2188468"/>
              </a:xfrm>
              <a:prstGeom prst="rect">
                <a:avLst/>
              </a:prstGeom>
            </p:spPr>
          </p:pic>
        </p:grpSp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709290" y="2972379"/>
              <a:ext cx="436565" cy="427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160505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2047643"/>
            <a:ext cx="3929090" cy="4437181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  <p:pic>
        <p:nvPicPr>
          <p:cNvPr id="2052" name="Picture 4" descr="D:\02. 업무\2014년\02. 전략과제\13. EM 동영상\dentist용\SW_PC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4263884"/>
            <a:ext cx="4286249" cy="2644253"/>
          </a:xfrm>
          <a:prstGeom prst="rect">
            <a:avLst/>
          </a:prstGeom>
          <a:noFill/>
        </p:spPr>
      </p:pic>
      <p:sp>
        <p:nvSpPr>
          <p:cNvPr id="6" name="대각선 방향의 모서리가 둥근 사각형 5"/>
          <p:cNvSpPr/>
          <p:nvPr/>
        </p:nvSpPr>
        <p:spPr>
          <a:xfrm>
            <a:off x="4006325" y="3071810"/>
            <a:ext cx="4914576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How to Capture the Image</a:t>
            </a:r>
            <a:endParaRPr lang="ko-KR" altLang="en-US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0" name="Picture 2" descr="C:\Users\a00291\Desktop\이미지\Pax-i-BI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214554"/>
            <a:ext cx="2126130" cy="714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3" name="Picture 3" descr="D:\02. 업무\2014년\02. 전략과제\13. EM 동영상\dentist용\SW_PC23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4412537"/>
            <a:ext cx="1676995" cy="1341715"/>
          </a:xfrm>
          <a:prstGeom prst="rect">
            <a:avLst/>
          </a:prstGeom>
          <a:noFill/>
        </p:spPr>
      </p:pic>
      <p:pic>
        <p:nvPicPr>
          <p:cNvPr id="12" name="그림 11" descr="home-150499_640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15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6" name="줄무늬가 있는 오른쪽 화살표 1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58549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428596" y="5643578"/>
            <a:ext cx="435771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First, select a patient, click the “Panorama” button and the capture software will execute. </a:t>
            </a:r>
          </a:p>
        </p:txBody>
      </p:sp>
      <p:grpSp>
        <p:nvGrpSpPr>
          <p:cNvPr id="54" name="그룹 53"/>
          <p:cNvGrpSpPr/>
          <p:nvPr/>
        </p:nvGrpSpPr>
        <p:grpSpPr>
          <a:xfrm>
            <a:off x="285720" y="357166"/>
            <a:ext cx="4500594" cy="427517"/>
            <a:chOff x="428596" y="785794"/>
            <a:chExt cx="4500594" cy="427517"/>
          </a:xfrm>
        </p:grpSpPr>
        <p:grpSp>
          <p:nvGrpSpPr>
            <p:cNvPr id="114" name="그룹 37"/>
            <p:cNvGrpSpPr/>
            <p:nvPr/>
          </p:nvGrpSpPr>
          <p:grpSpPr>
            <a:xfrm>
              <a:off x="428596" y="785794"/>
              <a:ext cx="4500594" cy="427517"/>
              <a:chOff x="857224" y="1536386"/>
              <a:chExt cx="6107949" cy="427517"/>
            </a:xfrm>
          </p:grpSpPr>
          <p:pic>
            <p:nvPicPr>
              <p:cNvPr id="115" name="Picture 8" descr="G:\08_Document\09_Ewoosoft_CI\EZDenti.png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893909" y="1536386"/>
                <a:ext cx="1071570" cy="427517"/>
              </a:xfrm>
              <a:prstGeom prst="rect">
                <a:avLst/>
              </a:prstGeom>
              <a:noFill/>
            </p:spPr>
          </p:pic>
          <p:sp>
            <p:nvSpPr>
              <p:cNvPr id="116" name="TextBox 115"/>
              <p:cNvSpPr txBox="1"/>
              <p:nvPr/>
            </p:nvSpPr>
            <p:spPr>
              <a:xfrm>
                <a:off x="857224" y="1571612"/>
                <a:ext cx="6107949" cy="381119"/>
              </a:xfrm>
              <a:prstGeom prst="roundRect">
                <a:avLst>
                  <a:gd name="adj" fmla="val 1976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     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Execute Capture Software (PANO)</a:t>
                </a:r>
              </a:p>
            </p:txBody>
          </p:sp>
        </p:grpSp>
        <p:pic>
          <p:nvPicPr>
            <p:cNvPr id="9217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8802" y="836550"/>
              <a:ext cx="357190" cy="3365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7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2" name="줄무늬가 있는 오른쪽 화살표 7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46" name="Picture 1"/>
          <p:cNvPicPr>
            <a:picLocks noChangeAspect="1" noChangeArrowheads="1"/>
          </p:cNvPicPr>
          <p:nvPr/>
        </p:nvPicPr>
        <p:blipFill>
          <a:blip r:embed="rId4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그림 47" descr="Monitor Fram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49" name="갈매기형 수장 48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 bwMode="auto">
          <a:xfrm>
            <a:off x="642910" y="2357430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74" name="그림 73" descr="Monitor Fram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2143116"/>
            <a:ext cx="3643338" cy="3010516"/>
          </a:xfrm>
          <a:prstGeom prst="rect">
            <a:avLst/>
          </a:prstGeom>
        </p:spPr>
      </p:pic>
      <p:grpSp>
        <p:nvGrpSpPr>
          <p:cNvPr id="75" name="그룹 74"/>
          <p:cNvGrpSpPr/>
          <p:nvPr/>
        </p:nvGrpSpPr>
        <p:grpSpPr>
          <a:xfrm>
            <a:off x="642910" y="2643184"/>
            <a:ext cx="1357322" cy="2514842"/>
            <a:chOff x="642910" y="2643184"/>
            <a:chExt cx="1357322" cy="2514842"/>
          </a:xfrm>
        </p:grpSpPr>
        <p:cxnSp>
          <p:nvCxnSpPr>
            <p:cNvPr id="76" name="직선 연결선 75"/>
            <p:cNvCxnSpPr/>
            <p:nvPr/>
          </p:nvCxnSpPr>
          <p:spPr>
            <a:xfrm rot="16200000" flipH="1">
              <a:off x="357158" y="3143249"/>
              <a:ext cx="1285882" cy="285751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7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 l="-4500" t="16544" r="5499" b="10661"/>
            <a:stretch>
              <a:fillRect/>
            </a:stretch>
          </p:blipFill>
          <p:spPr bwMode="auto">
            <a:xfrm>
              <a:off x="642910" y="3800704"/>
              <a:ext cx="1357322" cy="1357322"/>
            </a:xfrm>
            <a:prstGeom prst="ellipse">
              <a:avLst/>
            </a:prstGeom>
            <a:ln w="3175" cap="rnd">
              <a:solidFill>
                <a:schemeClr val="accent6">
                  <a:lumMod val="75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81" name="그룹 65"/>
          <p:cNvGrpSpPr/>
          <p:nvPr/>
        </p:nvGrpSpPr>
        <p:grpSpPr>
          <a:xfrm>
            <a:off x="1000100" y="4749627"/>
            <a:ext cx="849172" cy="822513"/>
            <a:chOff x="6275861" y="3143248"/>
            <a:chExt cx="975780" cy="942108"/>
          </a:xfrm>
        </p:grpSpPr>
        <p:grpSp>
          <p:nvGrpSpPr>
            <p:cNvPr id="82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8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8" name="타원 8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5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3" name="TextBox 82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93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142372" y="2301726"/>
            <a:ext cx="334865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00252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 descr="C:\Users\Vatech\Desktop\unna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49621"/>
            <a:ext cx="5866150" cy="3767611"/>
          </a:xfrm>
          <a:prstGeom prst="rect">
            <a:avLst/>
          </a:prstGeom>
          <a:noFill/>
        </p:spPr>
      </p:pic>
      <p:grpSp>
        <p:nvGrpSpPr>
          <p:cNvPr id="44" name="그룹 43"/>
          <p:cNvGrpSpPr/>
          <p:nvPr/>
        </p:nvGrpSpPr>
        <p:grpSpPr>
          <a:xfrm>
            <a:off x="1394976" y="1071546"/>
            <a:ext cx="6242490" cy="4714908"/>
            <a:chOff x="1394976" y="1071546"/>
            <a:chExt cx="6242490" cy="4714908"/>
          </a:xfrm>
        </p:grpSpPr>
        <p:cxnSp>
          <p:nvCxnSpPr>
            <p:cNvPr id="69" name="직선 연결선 68"/>
            <p:cNvCxnSpPr/>
            <p:nvPr/>
          </p:nvCxnSpPr>
          <p:spPr>
            <a:xfrm rot="16200000" flipV="1">
              <a:off x="6480578" y="1609570"/>
              <a:ext cx="612000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/>
            <p:cNvCxnSpPr/>
            <p:nvPr/>
          </p:nvCxnSpPr>
          <p:spPr>
            <a:xfrm flipV="1">
              <a:off x="7385466" y="3391717"/>
              <a:ext cx="252000" cy="27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/>
            <p:cNvCxnSpPr/>
            <p:nvPr/>
          </p:nvCxnSpPr>
          <p:spPr>
            <a:xfrm rot="16200000" flipV="1">
              <a:off x="3863636" y="1494158"/>
              <a:ext cx="858078" cy="12854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 rot="16200000" flipV="1">
              <a:off x="1568794" y="1641062"/>
              <a:ext cx="720000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연결선 117"/>
            <p:cNvCxnSpPr/>
            <p:nvPr/>
          </p:nvCxnSpPr>
          <p:spPr>
            <a:xfrm rot="10800000">
              <a:off x="1428728" y="4714884"/>
              <a:ext cx="1155862" cy="822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8" name="그룹 107"/>
            <p:cNvGrpSpPr/>
            <p:nvPr/>
          </p:nvGrpSpPr>
          <p:grpSpPr>
            <a:xfrm>
              <a:off x="1394976" y="3047096"/>
              <a:ext cx="608628" cy="428628"/>
              <a:chOff x="1463042" y="3390900"/>
              <a:chExt cx="608628" cy="428628"/>
            </a:xfrm>
          </p:grpSpPr>
          <p:cxnSp>
            <p:nvCxnSpPr>
              <p:cNvPr id="109" name="직선 연결선 108"/>
              <p:cNvCxnSpPr/>
              <p:nvPr/>
            </p:nvCxnSpPr>
            <p:spPr>
              <a:xfrm rot="10800000">
                <a:off x="1463042" y="3390900"/>
                <a:ext cx="18000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직선 연결선 110"/>
              <p:cNvCxnSpPr/>
              <p:nvPr/>
            </p:nvCxnSpPr>
            <p:spPr>
              <a:xfrm rot="16200000" flipV="1">
                <a:off x="1643042" y="3390900"/>
                <a:ext cx="428628" cy="42862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그룹 42"/>
            <p:cNvGrpSpPr/>
            <p:nvPr/>
          </p:nvGrpSpPr>
          <p:grpSpPr>
            <a:xfrm>
              <a:off x="1475656" y="1844824"/>
              <a:ext cx="5861509" cy="3672408"/>
              <a:chOff x="1475656" y="1844824"/>
              <a:chExt cx="5861509" cy="3672408"/>
            </a:xfrm>
          </p:grpSpPr>
          <p:sp>
            <p:nvSpPr>
              <p:cNvPr id="63" name="직사각형 62"/>
              <p:cNvSpPr/>
              <p:nvPr/>
            </p:nvSpPr>
            <p:spPr bwMode="auto">
              <a:xfrm>
                <a:off x="6257165" y="2132856"/>
                <a:ext cx="1080000" cy="2592288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66" name="직사각형 65"/>
              <p:cNvSpPr/>
              <p:nvPr/>
            </p:nvSpPr>
            <p:spPr bwMode="auto">
              <a:xfrm>
                <a:off x="6249054" y="1844824"/>
                <a:ext cx="1080000" cy="288032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88" name="직사각형 87"/>
              <p:cNvSpPr/>
              <p:nvPr/>
            </p:nvSpPr>
            <p:spPr bwMode="auto">
              <a:xfrm>
                <a:off x="3707904" y="1918542"/>
                <a:ext cx="1143008" cy="214314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 bwMode="auto">
              <a:xfrm>
                <a:off x="1547664" y="1882078"/>
                <a:ext cx="991894" cy="214314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12" name="직사각형 111"/>
              <p:cNvSpPr/>
              <p:nvPr/>
            </p:nvSpPr>
            <p:spPr bwMode="auto">
              <a:xfrm>
                <a:off x="1475656" y="3563950"/>
                <a:ext cx="936000" cy="945170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 bwMode="auto">
              <a:xfrm>
                <a:off x="2483768" y="4554300"/>
                <a:ext cx="2920720" cy="458876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130" name="직사각형 129"/>
              <p:cNvSpPr/>
              <p:nvPr/>
            </p:nvSpPr>
            <p:spPr bwMode="auto">
              <a:xfrm>
                <a:off x="1475656" y="5088604"/>
                <a:ext cx="3857652" cy="428628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  <p:cxnSp>
          <p:nvCxnSpPr>
            <p:cNvPr id="135" name="직선 연결선 134"/>
            <p:cNvCxnSpPr/>
            <p:nvPr/>
          </p:nvCxnSpPr>
          <p:spPr>
            <a:xfrm rot="5400000">
              <a:off x="3110958" y="5604421"/>
              <a:ext cx="357190" cy="687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그룹 44"/>
          <p:cNvGrpSpPr/>
          <p:nvPr/>
        </p:nvGrpSpPr>
        <p:grpSpPr>
          <a:xfrm>
            <a:off x="28417" y="554962"/>
            <a:ext cx="9044177" cy="6074944"/>
            <a:chOff x="28417" y="554962"/>
            <a:chExt cx="9044177" cy="6074944"/>
          </a:xfrm>
        </p:grpSpPr>
        <p:sp>
          <p:nvSpPr>
            <p:cNvPr id="81" name="TextBox 80"/>
            <p:cNvSpPr txBox="1"/>
            <p:nvPr/>
          </p:nvSpPr>
          <p:spPr>
            <a:xfrm>
              <a:off x="7617322" y="3239400"/>
              <a:ext cx="14148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Capture Mode</a:t>
              </a: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7667010" y="3525152"/>
              <a:ext cx="140558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image quality, capturing area and special mode. 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929320" y="559338"/>
              <a:ext cx="23198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Settings &amp; Option Button</a:t>
              </a: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5941492" y="845090"/>
              <a:ext cx="232900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Choose from buttons for phantom mode, image recon and settings..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428992" y="554962"/>
              <a:ext cx="13548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Mode Display</a:t>
              </a:r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3500431" y="840714"/>
              <a:ext cx="232900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Displays the selected capture mode.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85787" y="626400"/>
              <a:ext cx="22236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Indicate X-ray Exposure</a:t>
              </a:r>
            </a:p>
          </p:txBody>
        </p:sp>
        <p:sp>
          <p:nvSpPr>
            <p:cNvPr id="103" name="직사각형 102"/>
            <p:cNvSpPr/>
            <p:nvPr/>
          </p:nvSpPr>
          <p:spPr>
            <a:xfrm>
              <a:off x="814234" y="895218"/>
              <a:ext cx="240044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 color of the sign turns yellow during X-ray exposure.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0752" y="2921169"/>
              <a:ext cx="12360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Patient Info.</a:t>
              </a:r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89188" y="3198454"/>
              <a:ext cx="170519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 the chart no., name, gender, age and birthday of the patient.</a:t>
              </a:r>
              <a:endParaRPr lang="ko-KR" altLang="en-US" sz="1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8417" y="4572008"/>
              <a:ext cx="1495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Guide Message</a:t>
              </a:r>
            </a:p>
          </p:txBody>
        </p:sp>
        <p:sp>
          <p:nvSpPr>
            <p:cNvPr id="124" name="직사각형 123"/>
            <p:cNvSpPr/>
            <p:nvPr/>
          </p:nvSpPr>
          <p:spPr>
            <a:xfrm>
              <a:off x="55321" y="4857760"/>
              <a:ext cx="170519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Displays various directions and guidance with messages.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2857494" y="5790156"/>
              <a:ext cx="2376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X-ray Exposure Condition</a:t>
              </a:r>
            </a:p>
          </p:txBody>
        </p:sp>
        <p:sp>
          <p:nvSpPr>
            <p:cNvPr id="147" name="직사각형 146"/>
            <p:cNvSpPr/>
            <p:nvPr/>
          </p:nvSpPr>
          <p:spPr>
            <a:xfrm>
              <a:off x="2836853" y="6075908"/>
              <a:ext cx="216227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Select the gender or child, as well as the bone density depending on patient condition.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7" name="줄무늬가 있는 오른쪽 화살표 4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3948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9"/>
          <p:cNvGrpSpPr/>
          <p:nvPr/>
        </p:nvGrpSpPr>
        <p:grpSpPr>
          <a:xfrm>
            <a:off x="-3135324" y="857232"/>
            <a:ext cx="8715436" cy="5429288"/>
            <a:chOff x="-714412" y="1285860"/>
            <a:chExt cx="6143668" cy="3798383"/>
          </a:xfrm>
        </p:grpSpPr>
        <p:pic>
          <p:nvPicPr>
            <p:cNvPr id="81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2" cstate="print"/>
            <a:srcRect b="23333"/>
            <a:stretch>
              <a:fillRect/>
            </a:stretch>
          </p:blipFill>
          <p:spPr bwMode="auto">
            <a:xfrm>
              <a:off x="-714412" y="1285860"/>
              <a:ext cx="6143668" cy="3724301"/>
            </a:xfrm>
            <a:prstGeom prst="rect">
              <a:avLst/>
            </a:prstGeom>
            <a:noFill/>
          </p:spPr>
        </p:pic>
        <p:pic>
          <p:nvPicPr>
            <p:cNvPr id="82" name="Picture 4"/>
            <p:cNvPicPr>
              <a:picLocks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-134441" y="1714488"/>
              <a:ext cx="5004000" cy="308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3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966364" y="4742583"/>
              <a:ext cx="785818" cy="341660"/>
            </a:xfrm>
            <a:prstGeom prst="rect">
              <a:avLst/>
            </a:prstGeom>
            <a:noFill/>
          </p:spPr>
        </p:pic>
      </p:grpSp>
      <p:pic>
        <p:nvPicPr>
          <p:cNvPr id="22" name="그림 21" descr="이름 없음.mp4_000013400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19802" y="1469899"/>
            <a:ext cx="7099200" cy="4406400"/>
          </a:xfrm>
          <a:prstGeom prst="rect">
            <a:avLst/>
          </a:prstGeom>
        </p:spPr>
      </p:pic>
      <p:grpSp>
        <p:nvGrpSpPr>
          <p:cNvPr id="3" name="그룹 33"/>
          <p:cNvGrpSpPr/>
          <p:nvPr/>
        </p:nvGrpSpPr>
        <p:grpSpPr>
          <a:xfrm>
            <a:off x="214282" y="214290"/>
            <a:ext cx="5000660" cy="857256"/>
            <a:chOff x="214282" y="214290"/>
            <a:chExt cx="5000660" cy="857256"/>
          </a:xfrm>
        </p:grpSpPr>
        <p:sp>
          <p:nvSpPr>
            <p:cNvPr id="53" name="TextBox 52"/>
            <p:cNvSpPr txBox="1"/>
            <p:nvPr/>
          </p:nvSpPr>
          <p:spPr>
            <a:xfrm>
              <a:off x="285720" y="357166"/>
              <a:ext cx="4929222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(Standard Mode)</a:t>
              </a:r>
            </a:p>
          </p:txBody>
        </p:sp>
        <p:pic>
          <p:nvPicPr>
            <p:cNvPr id="21505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93" name="직사각형 92"/>
          <p:cNvSpPr/>
          <p:nvPr/>
        </p:nvSpPr>
        <p:spPr>
          <a:xfrm>
            <a:off x="5110826" y="1928802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Click buttons in the following order. </a:t>
            </a:r>
          </a:p>
          <a:p>
            <a:pPr algn="just"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•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PANO </a:t>
            </a:r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HD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Normal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Standard 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110826" y="4682933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Click ‘CONFIRM’ button. Then the device will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move to the patient positioning mode. </a:t>
            </a:r>
          </a:p>
        </p:txBody>
      </p:sp>
      <p:grpSp>
        <p:nvGrpSpPr>
          <p:cNvPr id="1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62466" name="Picture 2" descr="C:\Users\Vatech\Desktop\unnam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052736" y="1484784"/>
            <a:ext cx="6839081" cy="4392488"/>
          </a:xfrm>
          <a:prstGeom prst="rect">
            <a:avLst/>
          </a:prstGeom>
          <a:noFill/>
        </p:spPr>
      </p:pic>
      <p:sp>
        <p:nvSpPr>
          <p:cNvPr id="107" name="직사각형 106"/>
          <p:cNvSpPr/>
          <p:nvPr/>
        </p:nvSpPr>
        <p:spPr bwMode="auto">
          <a:xfrm>
            <a:off x="3419872" y="1885672"/>
            <a:ext cx="1357322" cy="305549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8" name="그룹 65"/>
          <p:cNvGrpSpPr/>
          <p:nvPr/>
        </p:nvGrpSpPr>
        <p:grpSpPr>
          <a:xfrm>
            <a:off x="3818009" y="3866020"/>
            <a:ext cx="1292817" cy="558536"/>
            <a:chOff x="6357950" y="3143248"/>
            <a:chExt cx="1485571" cy="639748"/>
          </a:xfrm>
        </p:grpSpPr>
        <p:grpSp>
          <p:nvGrpSpPr>
            <p:cNvPr id="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1" name="타원 4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9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4" name="그룹 65"/>
          <p:cNvGrpSpPr/>
          <p:nvPr/>
        </p:nvGrpSpPr>
        <p:grpSpPr>
          <a:xfrm>
            <a:off x="3784604" y="5668908"/>
            <a:ext cx="1292817" cy="558536"/>
            <a:chOff x="6357950" y="3143248"/>
            <a:chExt cx="1485571" cy="639748"/>
          </a:xfrm>
        </p:grpSpPr>
        <p:grpSp>
          <p:nvGrpSpPr>
            <p:cNvPr id="5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2" name="타원 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54560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50"/>
                            </p:stCondLst>
                            <p:childTnLst>
                              <p:par>
                                <p:cTn id="6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21" grpId="0"/>
      <p:bldP spid="107" grpId="0" animBg="1"/>
      <p:bldP spid="10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9"/>
          <p:cNvGrpSpPr/>
          <p:nvPr/>
        </p:nvGrpSpPr>
        <p:grpSpPr>
          <a:xfrm>
            <a:off x="857224" y="4196008"/>
            <a:ext cx="3214710" cy="2000264"/>
            <a:chOff x="857224" y="4357694"/>
            <a:chExt cx="3214710" cy="2000264"/>
          </a:xfrm>
        </p:grpSpPr>
        <p:grpSp>
          <p:nvGrpSpPr>
            <p:cNvPr id="3" name="그룹 46"/>
            <p:cNvGrpSpPr/>
            <p:nvPr/>
          </p:nvGrpSpPr>
          <p:grpSpPr>
            <a:xfrm>
              <a:off x="1071538" y="4500570"/>
              <a:ext cx="3000396" cy="1857388"/>
              <a:chOff x="1071538" y="4357694"/>
              <a:chExt cx="3000396" cy="1857388"/>
            </a:xfrm>
          </p:grpSpPr>
          <p:sp>
            <p:nvSpPr>
              <p:cNvPr id="39" name="모서리가 둥근 직사각형 38"/>
              <p:cNvSpPr/>
              <p:nvPr/>
            </p:nvSpPr>
            <p:spPr bwMode="auto">
              <a:xfrm>
                <a:off x="1071538" y="4357694"/>
                <a:ext cx="3000396" cy="1857388"/>
              </a:xfrm>
              <a:prstGeom prst="roundRect">
                <a:avLst>
                  <a:gd name="adj" fmla="val 6784"/>
                </a:avLst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pic>
            <p:nvPicPr>
              <p:cNvPr id="65538" name="Picture 2" descr="D:\02. 업무\2014년\02. 전략과제\00. 영상모니터링 및 피드백 서비스\선정이미지 샘플\자세불량\납복02.jpg"/>
              <p:cNvPicPr>
                <a:picLocks noChangeAspect="1" noChangeArrowheads="1"/>
              </p:cNvPicPr>
              <p:nvPr/>
            </p:nvPicPr>
            <p:blipFill>
              <a:blip r:embed="rId2" cstate="screen">
                <a:lum bright="10000" contrast="10000"/>
              </a:blip>
              <a:srcRect/>
              <a:stretch>
                <a:fillRect/>
              </a:stretch>
            </p:blipFill>
            <p:spPr bwMode="auto">
              <a:xfrm>
                <a:off x="1251864" y="4500570"/>
                <a:ext cx="2622232" cy="143256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</p:grpSp>
        <p:pic>
          <p:nvPicPr>
            <p:cNvPr id="65540" name="Picture 4" descr="C:\Users\a00291\AppData\Local\Microsoft\Windows\Temporary Internet Files\Content.IE5\VSH41D43\MC900434750[1]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857224" y="4357694"/>
              <a:ext cx="642942" cy="642942"/>
            </a:xfrm>
            <a:prstGeom prst="rect">
              <a:avLst/>
            </a:prstGeom>
            <a:noFill/>
          </p:spPr>
        </p:pic>
      </p:grpSp>
      <p:grpSp>
        <p:nvGrpSpPr>
          <p:cNvPr id="4" name="그룹 50"/>
          <p:cNvGrpSpPr/>
          <p:nvPr/>
        </p:nvGrpSpPr>
        <p:grpSpPr>
          <a:xfrm>
            <a:off x="4932040" y="4196008"/>
            <a:ext cx="3286148" cy="2000264"/>
            <a:chOff x="4929190" y="4357694"/>
            <a:chExt cx="3286148" cy="2000264"/>
          </a:xfrm>
        </p:grpSpPr>
        <p:grpSp>
          <p:nvGrpSpPr>
            <p:cNvPr id="5" name="그룹 47"/>
            <p:cNvGrpSpPr/>
            <p:nvPr/>
          </p:nvGrpSpPr>
          <p:grpSpPr>
            <a:xfrm>
              <a:off x="5214942" y="4500570"/>
              <a:ext cx="3000396" cy="1857388"/>
              <a:chOff x="5214942" y="4357694"/>
              <a:chExt cx="3000396" cy="1857388"/>
            </a:xfrm>
          </p:grpSpPr>
          <p:sp>
            <p:nvSpPr>
              <p:cNvPr id="40" name="모서리가 둥근 직사각형 39"/>
              <p:cNvSpPr/>
              <p:nvPr/>
            </p:nvSpPr>
            <p:spPr bwMode="auto">
              <a:xfrm>
                <a:off x="5214942" y="4357694"/>
                <a:ext cx="3000396" cy="1857388"/>
              </a:xfrm>
              <a:prstGeom prst="roundRect">
                <a:avLst>
                  <a:gd name="adj" fmla="val 6784"/>
                </a:avLst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pic>
            <p:nvPicPr>
              <p:cNvPr id="65542" name="Picture 6" descr="D:\02. 업무\2014년\02. 전략과제\00. 영상모니터링 및 피드백 서비스\선정이미지 샘플\자세불량\악세사리.BMP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387416" y="4500570"/>
                <a:ext cx="2660332" cy="143256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</p:grpSp>
        <p:pic>
          <p:nvPicPr>
            <p:cNvPr id="46" name="Picture 4" descr="C:\Users\a00291\AppData\Local\Microsoft\Windows\Temporary Internet Files\Content.IE5\VSH41D43\MC900434750[1]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929190" y="4357694"/>
              <a:ext cx="642942" cy="642942"/>
            </a:xfrm>
            <a:prstGeom prst="rect">
              <a:avLst/>
            </a:prstGeom>
            <a:noFill/>
          </p:spPr>
        </p:pic>
      </p:grpSp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5336" y="1052736"/>
            <a:ext cx="2549479" cy="2438747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7400"/>
          <a:stretch/>
        </p:blipFill>
        <p:spPr>
          <a:xfrm>
            <a:off x="1714480" y="1062591"/>
            <a:ext cx="1546994" cy="26069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478420" y="1624240"/>
            <a:ext cx="1176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Lead Apron</a:t>
            </a:r>
          </a:p>
        </p:txBody>
      </p:sp>
      <p:grpSp>
        <p:nvGrpSpPr>
          <p:cNvPr id="6" name="그룹 24"/>
          <p:cNvGrpSpPr/>
          <p:nvPr/>
        </p:nvGrpSpPr>
        <p:grpSpPr>
          <a:xfrm>
            <a:off x="2643174" y="1774475"/>
            <a:ext cx="815028" cy="206955"/>
            <a:chOff x="6127160" y="4214818"/>
            <a:chExt cx="815028" cy="206955"/>
          </a:xfrm>
        </p:grpSpPr>
        <p:cxnSp>
          <p:nvCxnSpPr>
            <p:cNvPr id="32" name="직선 연결선 31"/>
            <p:cNvCxnSpPr/>
            <p:nvPr/>
          </p:nvCxnSpPr>
          <p:spPr>
            <a:xfrm flipV="1">
              <a:off x="6127160" y="4214818"/>
              <a:ext cx="240952" cy="20695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flipV="1">
              <a:off x="6366188" y="4214818"/>
              <a:ext cx="576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모서리가 둥근 직사각형 20"/>
          <p:cNvSpPr/>
          <p:nvPr/>
        </p:nvSpPr>
        <p:spPr>
          <a:xfrm>
            <a:off x="1142976" y="3504645"/>
            <a:ext cx="2857448" cy="47672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ea typeface="+mj-ea"/>
                <a:cs typeface="Arial" pitchFamily="34" charset="0"/>
              </a:rPr>
              <a:t>For safety, help patient wear the Lead Apron. 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513" y="1005945"/>
            <a:ext cx="2438251" cy="2209367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91641"/>
            <a:ext cx="2523513" cy="2214578"/>
          </a:xfrm>
          <a:prstGeom prst="rect">
            <a:avLst/>
          </a:prstGeom>
        </p:spPr>
      </p:pic>
      <p:sp>
        <p:nvSpPr>
          <p:cNvPr id="24" name="모서리가 둥근 직사각형 23"/>
          <p:cNvSpPr/>
          <p:nvPr/>
        </p:nvSpPr>
        <p:spPr>
          <a:xfrm>
            <a:off x="5000628" y="3292083"/>
            <a:ext cx="3357586" cy="851297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Tell patient to take off all jewelry and metallic objects such as hair pins, spectacles, dentures and orthodontic appliances.  Place them on the accessory rack. </a:t>
            </a:r>
          </a:p>
        </p:txBody>
      </p:sp>
      <p:sp>
        <p:nvSpPr>
          <p:cNvPr id="38" name="타원 37"/>
          <p:cNvSpPr/>
          <p:nvPr/>
        </p:nvSpPr>
        <p:spPr bwMode="auto">
          <a:xfrm>
            <a:off x="1643042" y="5267578"/>
            <a:ext cx="1785950" cy="78581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48"/>
          <p:cNvGrpSpPr/>
          <p:nvPr/>
        </p:nvGrpSpPr>
        <p:grpSpPr>
          <a:xfrm>
            <a:off x="5646420" y="4522950"/>
            <a:ext cx="2143140" cy="1459008"/>
            <a:chOff x="5643570" y="4541760"/>
            <a:chExt cx="2143140" cy="1459008"/>
          </a:xfrm>
        </p:grpSpPr>
        <p:sp>
          <p:nvSpPr>
            <p:cNvPr id="42" name="타원 41"/>
            <p:cNvSpPr/>
            <p:nvPr/>
          </p:nvSpPr>
          <p:spPr bwMode="auto">
            <a:xfrm>
              <a:off x="6357950" y="5539188"/>
              <a:ext cx="857256" cy="4615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타원 42"/>
            <p:cNvSpPr/>
            <p:nvPr/>
          </p:nvSpPr>
          <p:spPr bwMode="auto">
            <a:xfrm>
              <a:off x="5643570" y="4541760"/>
              <a:ext cx="857256" cy="35719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타원 43"/>
            <p:cNvSpPr/>
            <p:nvPr/>
          </p:nvSpPr>
          <p:spPr bwMode="auto">
            <a:xfrm>
              <a:off x="6929454" y="4572008"/>
              <a:ext cx="857256" cy="35719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8" name="그룹 65"/>
          <p:cNvGrpSpPr/>
          <p:nvPr/>
        </p:nvGrpSpPr>
        <p:grpSpPr>
          <a:xfrm>
            <a:off x="3478420" y="3851782"/>
            <a:ext cx="1333629" cy="588466"/>
            <a:chOff x="6357950" y="3143248"/>
            <a:chExt cx="1532468" cy="674031"/>
          </a:xfrm>
        </p:grpSpPr>
        <p:grpSp>
          <p:nvGrpSpPr>
            <p:cNvPr id="49" name="그룹 33"/>
            <p:cNvGrpSpPr/>
            <p:nvPr/>
          </p:nvGrpSpPr>
          <p:grpSpPr>
            <a:xfrm>
              <a:off x="6357950" y="3143248"/>
              <a:ext cx="1532468" cy="674031"/>
              <a:chOff x="2428860" y="2428868"/>
              <a:chExt cx="1532468" cy="674031"/>
            </a:xfrm>
          </p:grpSpPr>
          <p:grpSp>
            <p:nvGrpSpPr>
              <p:cNvPr id="5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6" name="타원 5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4" name="TextBox 40"/>
              <p:cNvSpPr txBox="1"/>
              <p:nvPr/>
            </p:nvSpPr>
            <p:spPr>
              <a:xfrm>
                <a:off x="2938648" y="2679865"/>
                <a:ext cx="1022680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b="1" dirty="0" smtClean="0">
                    <a:solidFill>
                      <a:srgbClr val="C00000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Click!!</a:t>
                </a:r>
                <a:endParaRPr lang="ko-KR" altLang="en-US" b="1" dirty="0">
                  <a:solidFill>
                    <a:srgbClr val="C000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6484409" y="3340624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latin typeface="Arial" pitchFamily="34" charset="0"/>
                  <a:cs typeface="Arial" pitchFamily="34" charset="0"/>
                </a:rPr>
                <a:t>①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그룹 65"/>
          <p:cNvGrpSpPr/>
          <p:nvPr/>
        </p:nvGrpSpPr>
        <p:grpSpPr>
          <a:xfrm>
            <a:off x="7782595" y="3849918"/>
            <a:ext cx="1333629" cy="588466"/>
            <a:chOff x="6357950" y="3143248"/>
            <a:chExt cx="1532468" cy="674031"/>
          </a:xfrm>
        </p:grpSpPr>
        <p:grpSp>
          <p:nvGrpSpPr>
            <p:cNvPr id="60" name="그룹 33"/>
            <p:cNvGrpSpPr/>
            <p:nvPr/>
          </p:nvGrpSpPr>
          <p:grpSpPr>
            <a:xfrm>
              <a:off x="6357950" y="3143248"/>
              <a:ext cx="1532468" cy="674031"/>
              <a:chOff x="2428860" y="2428868"/>
              <a:chExt cx="1532468" cy="674031"/>
            </a:xfrm>
          </p:grpSpPr>
          <p:grpSp>
            <p:nvGrpSpPr>
              <p:cNvPr id="6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48" y="2679865"/>
                <a:ext cx="1022680" cy="423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b="1" dirty="0" smtClean="0">
                    <a:solidFill>
                      <a:srgbClr val="C00000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Click!!</a:t>
                </a:r>
                <a:endParaRPr lang="ko-KR" altLang="en-US" b="1" dirty="0">
                  <a:solidFill>
                    <a:srgbClr val="C000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latin typeface="Arial" pitchFamily="34" charset="0"/>
                  <a:cs typeface="Arial" pitchFamily="34" charset="0"/>
                </a:rPr>
                <a:t>②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285720" y="357166"/>
            <a:ext cx="4929222" cy="646986"/>
          </a:xfrm>
          <a:prstGeom prst="roundRect">
            <a:avLst>
              <a:gd name="adj" fmla="val 17816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  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Panoramic Image Capture Procedure</a:t>
            </a:r>
          </a:p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       (Patient Positioning)</a:t>
            </a:r>
          </a:p>
        </p:txBody>
      </p:sp>
      <p:pic>
        <p:nvPicPr>
          <p:cNvPr id="53" name="Picture 1" descr="D:\02. 업무\2014년\02. 전략과제\13. EM 동영상\dentist용\이미지\아이콘001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14282" y="214290"/>
            <a:ext cx="666755" cy="85725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1" grpId="0" animBg="1"/>
      <p:bldP spid="24" grpId="0" animBg="1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" descr="D:\02. 업무\2014년\02. 전략과제\13. EM 동영상\작업파일\새 폴더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500174"/>
            <a:ext cx="2590800" cy="1714512"/>
          </a:xfrm>
          <a:prstGeom prst="rect">
            <a:avLst/>
          </a:prstGeom>
          <a:noFill/>
        </p:spPr>
      </p:pic>
      <p:cxnSp>
        <p:nvCxnSpPr>
          <p:cNvPr id="37" name="직선 연결선 36"/>
          <p:cNvCxnSpPr/>
          <p:nvPr/>
        </p:nvCxnSpPr>
        <p:spPr>
          <a:xfrm flipH="1">
            <a:off x="1718182" y="2000240"/>
            <a:ext cx="1496496" cy="0"/>
          </a:xfrm>
          <a:prstGeom prst="line">
            <a:avLst/>
          </a:prstGeom>
          <a:ln>
            <a:solidFill>
              <a:schemeClr val="accent6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53"/>
          <p:cNvGrpSpPr/>
          <p:nvPr/>
        </p:nvGrpSpPr>
        <p:grpSpPr>
          <a:xfrm>
            <a:off x="470931" y="1546291"/>
            <a:ext cx="1559145" cy="1545576"/>
            <a:chOff x="470931" y="1546291"/>
            <a:chExt cx="1559145" cy="1545576"/>
          </a:xfrm>
        </p:grpSpPr>
        <p:pic>
          <p:nvPicPr>
            <p:cNvPr id="36" name="Picture 7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59303" y="1546291"/>
              <a:ext cx="1152128" cy="9677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41" name="TextBox 40"/>
            <p:cNvSpPr txBox="1"/>
            <p:nvPr/>
          </p:nvSpPr>
          <p:spPr>
            <a:xfrm>
              <a:off x="470931" y="2507092"/>
              <a:ext cx="15591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Chin Support</a:t>
              </a:r>
            </a:p>
            <a:p>
              <a:r>
                <a:rPr lang="en-US" altLang="ko-KR" sz="16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w/ Bite Block </a:t>
              </a:r>
            </a:p>
          </p:txBody>
        </p:sp>
      </p:grpSp>
      <p:sp>
        <p:nvSpPr>
          <p:cNvPr id="45" name="모서리가 둥근 직사각형 44"/>
          <p:cNvSpPr/>
          <p:nvPr/>
        </p:nvSpPr>
        <p:spPr>
          <a:xfrm>
            <a:off x="1484606" y="3253172"/>
            <a:ext cx="2978386" cy="47672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100" b="1" dirty="0" smtClean="0">
                <a:latin typeface="Arial" pitchFamily="34" charset="0"/>
                <a:ea typeface="+mj-ea"/>
                <a:cs typeface="Arial" pitchFamily="34" charset="0"/>
              </a:rPr>
              <a:t>Mount the “Chin Support w/ Bite Block” on the Chinrest. </a:t>
            </a: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4" name="그룹 50"/>
          <p:cNvGrpSpPr/>
          <p:nvPr/>
        </p:nvGrpSpPr>
        <p:grpSpPr>
          <a:xfrm>
            <a:off x="928662" y="4572008"/>
            <a:ext cx="3143272" cy="1714512"/>
            <a:chOff x="928662" y="4572008"/>
            <a:chExt cx="3143272" cy="1714512"/>
          </a:xfrm>
        </p:grpSpPr>
        <p:sp>
          <p:nvSpPr>
            <p:cNvPr id="47" name="모서리가 둥근 직사각형 46"/>
            <p:cNvSpPr/>
            <p:nvPr/>
          </p:nvSpPr>
          <p:spPr bwMode="auto">
            <a:xfrm>
              <a:off x="928662" y="4572008"/>
              <a:ext cx="3143272" cy="1714512"/>
            </a:xfrm>
            <a:prstGeom prst="roundRect">
              <a:avLst>
                <a:gd name="adj" fmla="val 6784"/>
              </a:avLst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pic>
          <p:nvPicPr>
            <p:cNvPr id="48" name="Picture 8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00100" y="4643446"/>
              <a:ext cx="1350127" cy="11369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49" name="직사각형 48"/>
            <p:cNvSpPr/>
            <p:nvPr/>
          </p:nvSpPr>
          <p:spPr>
            <a:xfrm>
              <a:off x="2383381" y="5214950"/>
              <a:ext cx="1617115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50" b="1" dirty="0" smtClean="0">
                  <a:latin typeface="Arial" pitchFamily="34" charset="0"/>
                  <a:ea typeface="+mj-ea"/>
                  <a:cs typeface="Arial" pitchFamily="34" charset="0"/>
                </a:rPr>
                <a:t>Use this chin </a:t>
              </a:r>
            </a:p>
            <a:p>
              <a:pPr algn="just"/>
              <a:r>
                <a:rPr lang="en-US" altLang="ko-KR" sz="1050" b="1" dirty="0" smtClean="0">
                  <a:latin typeface="Arial" pitchFamily="34" charset="0"/>
                  <a:ea typeface="+mj-ea"/>
                  <a:cs typeface="Arial" pitchFamily="34" charset="0"/>
                </a:rPr>
                <a:t>support for </a:t>
              </a:r>
            </a:p>
            <a:p>
              <a:pPr algn="just"/>
              <a:r>
                <a:rPr lang="en-US" altLang="ko-KR" sz="1050" b="1" dirty="0" smtClean="0">
                  <a:latin typeface="Arial" pitchFamily="34" charset="0"/>
                  <a:ea typeface="+mj-ea"/>
                  <a:cs typeface="Arial" pitchFamily="34" charset="0"/>
                </a:rPr>
                <a:t>edentulous patients.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357422" y="4639118"/>
              <a:ext cx="16450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Chin support : </a:t>
              </a:r>
            </a:p>
            <a:p>
              <a:r>
                <a:rPr lang="en-US" altLang="ko-KR" sz="16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Edentulous </a:t>
              </a:r>
            </a:p>
          </p:txBody>
        </p:sp>
      </p:grpSp>
      <p:pic>
        <p:nvPicPr>
          <p:cNvPr id="55" name="그림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24"/>
          <a:stretch>
            <a:fillRect/>
          </a:stretch>
        </p:blipFill>
        <p:spPr>
          <a:xfrm>
            <a:off x="5286380" y="1428735"/>
            <a:ext cx="1571636" cy="1785951"/>
          </a:xfrm>
          <a:prstGeom prst="rect">
            <a:avLst/>
          </a:prstGeom>
        </p:spPr>
      </p:pic>
      <p:cxnSp>
        <p:nvCxnSpPr>
          <p:cNvPr id="56" name="직선 연결선 55"/>
          <p:cNvCxnSpPr/>
          <p:nvPr/>
        </p:nvCxnSpPr>
        <p:spPr>
          <a:xfrm>
            <a:off x="6239788" y="1794164"/>
            <a:ext cx="434433" cy="1588"/>
          </a:xfrm>
          <a:prstGeom prst="line">
            <a:avLst/>
          </a:prstGeom>
          <a:ln>
            <a:solidFill>
              <a:schemeClr val="accent6">
                <a:lumMod val="75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643702" y="1643050"/>
            <a:ext cx="1462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Hygiene Cover</a:t>
            </a:r>
          </a:p>
        </p:txBody>
      </p:sp>
      <p:sp>
        <p:nvSpPr>
          <p:cNvPr id="59" name="모서리가 둥근 직사각형 58"/>
          <p:cNvSpPr/>
          <p:nvPr/>
        </p:nvSpPr>
        <p:spPr>
          <a:xfrm>
            <a:off x="5286380" y="3253171"/>
            <a:ext cx="3143272" cy="4752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r>
              <a:rPr lang="en-US" altLang="ko-KR" sz="1100" b="1" dirty="0" smtClean="0">
                <a:latin typeface="Arial" pitchFamily="34" charset="0"/>
                <a:ea typeface="+mj-ea"/>
                <a:cs typeface="Arial" pitchFamily="34" charset="0"/>
              </a:rPr>
              <a:t>Cover the bite stick with the Hygiene cover. </a:t>
            </a:r>
          </a:p>
        </p:txBody>
      </p:sp>
      <p:grpSp>
        <p:nvGrpSpPr>
          <p:cNvPr id="5" name="그룹 65"/>
          <p:cNvGrpSpPr/>
          <p:nvPr/>
        </p:nvGrpSpPr>
        <p:grpSpPr>
          <a:xfrm>
            <a:off x="5143504" y="4500570"/>
            <a:ext cx="3189996" cy="1714512"/>
            <a:chOff x="5096780" y="4525284"/>
            <a:chExt cx="3189996" cy="1714512"/>
          </a:xfrm>
        </p:grpSpPr>
        <p:grpSp>
          <p:nvGrpSpPr>
            <p:cNvPr id="6" name="그룹 59"/>
            <p:cNvGrpSpPr/>
            <p:nvPr/>
          </p:nvGrpSpPr>
          <p:grpSpPr>
            <a:xfrm>
              <a:off x="5143504" y="4525284"/>
              <a:ext cx="3143272" cy="1714512"/>
              <a:chOff x="928662" y="4572008"/>
              <a:chExt cx="3143272" cy="1714512"/>
            </a:xfrm>
          </p:grpSpPr>
          <p:sp>
            <p:nvSpPr>
              <p:cNvPr id="61" name="모서리가 둥근 직사각형 60"/>
              <p:cNvSpPr/>
              <p:nvPr/>
            </p:nvSpPr>
            <p:spPr bwMode="auto">
              <a:xfrm>
                <a:off x="928662" y="4572008"/>
                <a:ext cx="3143272" cy="1714512"/>
              </a:xfrm>
              <a:prstGeom prst="roundRect">
                <a:avLst>
                  <a:gd name="adj" fmla="val 6784"/>
                </a:avLst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pic>
            <p:nvPicPr>
              <p:cNvPr id="62" name="Picture 8"/>
              <p:cNvPicPr>
                <a:picLocks noChangeAspect="1" noChangeArrowheads="1"/>
              </p:cNvPicPr>
              <p:nvPr/>
            </p:nvPicPr>
            <p:blipFill>
              <a:blip r:embed="rId4" cstate="screen">
                <a:lum bright="100000" contrast="54000"/>
              </a:blip>
              <a:srcRect/>
              <a:stretch>
                <a:fillRect/>
              </a:stretch>
            </p:blipFill>
            <p:spPr bwMode="auto">
              <a:xfrm>
                <a:off x="1000100" y="4643446"/>
                <a:ext cx="1350127" cy="1136949"/>
              </a:xfrm>
              <a:prstGeom prst="roundRect">
                <a:avLst>
                  <a:gd name="adj" fmla="val 8594"/>
                </a:avLst>
              </a:prstGeom>
              <a:blipFill>
                <a:blip r:embed="rId6" cstate="print"/>
                <a:tile tx="0" ty="0" sx="100000" sy="100000" flip="none" algn="tl"/>
              </a:blipFill>
              <a:ln w="3175"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63" name="직사각형 62"/>
              <p:cNvSpPr/>
              <p:nvPr/>
            </p:nvSpPr>
            <p:spPr>
              <a:xfrm>
                <a:off x="2383381" y="5000786"/>
                <a:ext cx="1617115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50" b="1" dirty="0" smtClean="0">
                    <a:latin typeface="Arial" pitchFamily="34" charset="0"/>
                    <a:ea typeface="+mj-ea"/>
                    <a:cs typeface="Arial" pitchFamily="34" charset="0"/>
                  </a:rPr>
                  <a:t>Hygiene covers are consumables. You are able to purchase these hygiene covers from your regional CS center. 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357422" y="4639118"/>
                <a:ext cx="16165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Hygiene Cover</a:t>
                </a:r>
              </a:p>
            </p:txBody>
          </p:sp>
        </p:grpSp>
        <p:pic>
          <p:nvPicPr>
            <p:cNvPr id="65" name="Picture 3" descr="C:\Users\a00291\Desktop\bit2.gif"/>
            <p:cNvPicPr>
              <a:picLocks noChangeAspect="1" noChangeArrowheads="1"/>
            </p:cNvPicPr>
            <p:nvPr/>
          </p:nvPicPr>
          <p:blipFill>
            <a:blip r:embed="rId7" cstate="print"/>
            <a:srcRect l="27368" t="75213" r="27019" b="-1810"/>
            <a:stretch>
              <a:fillRect/>
            </a:stretch>
          </p:blipFill>
          <p:spPr bwMode="auto">
            <a:xfrm>
              <a:off x="5096780" y="4572008"/>
              <a:ext cx="1524011" cy="1143008"/>
            </a:xfrm>
            <a:prstGeom prst="rect">
              <a:avLst/>
            </a:prstGeom>
            <a:noFill/>
          </p:spPr>
        </p:pic>
      </p:grpSp>
      <p:grpSp>
        <p:nvGrpSpPr>
          <p:cNvPr id="3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3" name="줄무늬가 있는 오른쪽 화살표 3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85720" y="357166"/>
            <a:ext cx="4929222" cy="646986"/>
          </a:xfrm>
          <a:prstGeom prst="roundRect">
            <a:avLst>
              <a:gd name="adj" fmla="val 17816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       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Panoramic Image Capture Procedure</a:t>
            </a:r>
          </a:p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       (Patient Positioning)</a:t>
            </a:r>
          </a:p>
        </p:txBody>
      </p:sp>
      <p:pic>
        <p:nvPicPr>
          <p:cNvPr id="38" name="Picture 1" descr="D:\02. 업무\2014년\02. 전략과제\13. EM 동영상\dentist용\이미지\아이콘001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14282" y="214290"/>
            <a:ext cx="666755" cy="85725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5"/>
          <p:cNvGrpSpPr/>
          <p:nvPr/>
        </p:nvGrpSpPr>
        <p:grpSpPr>
          <a:xfrm>
            <a:off x="214282" y="214290"/>
            <a:ext cx="4999838" cy="857256"/>
            <a:chOff x="214282" y="214290"/>
            <a:chExt cx="4999838" cy="857256"/>
          </a:xfrm>
        </p:grpSpPr>
        <p:sp>
          <p:nvSpPr>
            <p:cNvPr id="27" name="TextBox 26"/>
            <p:cNvSpPr txBox="1"/>
            <p:nvPr/>
          </p:nvSpPr>
          <p:spPr>
            <a:xfrm>
              <a:off x="285720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(Patient Positioning)</a:t>
              </a:r>
            </a:p>
          </p:txBody>
        </p:sp>
        <p:pic>
          <p:nvPicPr>
            <p:cNvPr id="28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grpSp>
        <p:nvGrpSpPr>
          <p:cNvPr id="5" name="그룹 4"/>
          <p:cNvGrpSpPr/>
          <p:nvPr/>
        </p:nvGrpSpPr>
        <p:grpSpPr>
          <a:xfrm>
            <a:off x="678566" y="1357298"/>
            <a:ext cx="3821426" cy="4562739"/>
            <a:chOff x="678566" y="1357298"/>
            <a:chExt cx="3821426" cy="4562739"/>
          </a:xfrm>
        </p:grpSpPr>
        <p:grpSp>
          <p:nvGrpSpPr>
            <p:cNvPr id="3" name="그룹 39"/>
            <p:cNvGrpSpPr/>
            <p:nvPr/>
          </p:nvGrpSpPr>
          <p:grpSpPr>
            <a:xfrm>
              <a:off x="2285984" y="2428868"/>
              <a:ext cx="266528" cy="1557429"/>
              <a:chOff x="1012094" y="4440848"/>
              <a:chExt cx="233308" cy="1338685"/>
            </a:xfrm>
          </p:grpSpPr>
          <p:sp>
            <p:nvSpPr>
              <p:cNvPr id="32" name="줄무늬가 있는 오른쪽 화살표 31"/>
              <p:cNvSpPr/>
              <p:nvPr/>
            </p:nvSpPr>
            <p:spPr bwMode="auto">
              <a:xfrm rot="16200000">
                <a:off x="923485" y="4529457"/>
                <a:ext cx="388308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줄무늬가 있는 오른쪽 화살표 32"/>
              <p:cNvSpPr/>
              <p:nvPr/>
            </p:nvSpPr>
            <p:spPr bwMode="auto">
              <a:xfrm rot="5400000">
                <a:off x="945703" y="5479834"/>
                <a:ext cx="388309" cy="211089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34" name="Picture 9" descr="D:\02. 업무\2014년\02. 전략과제\13. EM 동영상\dentist용\자세.png"/>
            <p:cNvPicPr>
              <a:picLocks noChangeAspect="1" noChangeArrowheads="1"/>
            </p:cNvPicPr>
            <p:nvPr/>
          </p:nvPicPr>
          <p:blipFill rotWithShape="1">
            <a:blip r:embed="rId3" cstate="screen"/>
            <a:srcRect/>
            <a:stretch/>
          </p:blipFill>
          <p:spPr bwMode="auto">
            <a:xfrm>
              <a:off x="2500297" y="1357298"/>
              <a:ext cx="1927355" cy="3533414"/>
            </a:xfrm>
            <a:prstGeom prst="rect">
              <a:avLst/>
            </a:prstGeom>
            <a:noFill/>
          </p:spPr>
        </p:pic>
        <p:sp>
          <p:nvSpPr>
            <p:cNvPr id="42" name="모서리가 둥근 직사각형 41"/>
            <p:cNvSpPr/>
            <p:nvPr/>
          </p:nvSpPr>
          <p:spPr>
            <a:xfrm>
              <a:off x="678566" y="5000636"/>
              <a:ext cx="3821426" cy="91940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ea typeface="+mj-ea"/>
                  <a:cs typeface="Arial" pitchFamily="34" charset="0"/>
                </a:rPr>
                <a:t>Patient moves to the inside of the device. </a:t>
              </a:r>
            </a:p>
            <a:p>
              <a:r>
                <a:rPr lang="en-US" altLang="ko-KR" sz="1200" b="1" dirty="0" smtClean="0">
                  <a:latin typeface="Arial" pitchFamily="34" charset="0"/>
                  <a:ea typeface="+mj-ea"/>
                  <a:cs typeface="Arial" pitchFamily="34" charset="0"/>
                </a:rPr>
                <a:t>Adjust the height of the column by pressing the up/down switch (or button) until the patient‘s chin reaches the chin rest. </a:t>
              </a:r>
            </a:p>
          </p:txBody>
        </p:sp>
        <p:pic>
          <p:nvPicPr>
            <p:cNvPr id="66564" name="Picture 4" descr="D:\02. 업무\2014년\02. 전략과제\13. EM 동영상\00. 디자이너 이력서\박연지\20140822_132905.png"/>
            <p:cNvPicPr>
              <a:picLocks noChangeAspect="1" noChangeArrowheads="1"/>
            </p:cNvPicPr>
            <p:nvPr/>
          </p:nvPicPr>
          <p:blipFill>
            <a:blip r:embed="rId4" cstate="screen">
              <a:lum bright="15000" contrast="15000"/>
            </a:blip>
            <a:srcRect/>
            <a:stretch>
              <a:fillRect/>
            </a:stretch>
          </p:blipFill>
          <p:spPr bwMode="auto">
            <a:xfrm>
              <a:off x="833406" y="2000239"/>
              <a:ext cx="1630826" cy="2898793"/>
            </a:xfrm>
            <a:prstGeom prst="rect">
              <a:avLst/>
            </a:prstGeom>
            <a:noFill/>
          </p:spPr>
        </p:pic>
      </p:grpSp>
      <p:grpSp>
        <p:nvGrpSpPr>
          <p:cNvPr id="59" name="그룹 58"/>
          <p:cNvGrpSpPr/>
          <p:nvPr/>
        </p:nvGrpSpPr>
        <p:grpSpPr>
          <a:xfrm>
            <a:off x="4929190" y="1825147"/>
            <a:ext cx="4143404" cy="1444501"/>
            <a:chOff x="4929190" y="1825147"/>
            <a:chExt cx="4143404" cy="1444501"/>
          </a:xfrm>
        </p:grpSpPr>
        <p:pic>
          <p:nvPicPr>
            <p:cNvPr id="83" name="그림 82" descr="[PHT-2500_User]_P1_UserVideoManual_PANO_STD_1.0_KOR.avi_000206000.jp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>
            <a:xfrm>
              <a:off x="4929190" y="1825147"/>
              <a:ext cx="2147987" cy="14445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96" name="모서리가 둥근 직사각형 95"/>
            <p:cNvSpPr/>
            <p:nvPr/>
          </p:nvSpPr>
          <p:spPr>
            <a:xfrm>
              <a:off x="7143768" y="1840888"/>
              <a:ext cx="1928826" cy="683835"/>
            </a:xfrm>
            <a:prstGeom prst="roundRect">
              <a:avLst>
                <a:gd name="adj" fmla="val 10216"/>
              </a:avLst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ea typeface="+mj-ea"/>
                  <a:cs typeface="Arial" pitchFamily="34" charset="0"/>
                </a:rPr>
                <a:t>Grab the handle of the device tightly with two hands. </a:t>
              </a: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4929190" y="3341822"/>
            <a:ext cx="4143404" cy="1444500"/>
            <a:chOff x="4929190" y="3341822"/>
            <a:chExt cx="4143404" cy="1444500"/>
          </a:xfrm>
        </p:grpSpPr>
        <p:pic>
          <p:nvPicPr>
            <p:cNvPr id="66563" name="Picture 3" descr="C:\Users\a00291\Desktop\새 폴더\[PHT-2500_User]_P1_UserVideoManual_PANO_STD_1.0_KOR.avi_000245500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929190" y="3341822"/>
              <a:ext cx="2147999" cy="14445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97" name="모서리가 둥근 직사각형 96"/>
            <p:cNvSpPr/>
            <p:nvPr/>
          </p:nvSpPr>
          <p:spPr>
            <a:xfrm>
              <a:off x="7143768" y="3357562"/>
              <a:ext cx="1928826" cy="677585"/>
            </a:xfrm>
            <a:prstGeom prst="roundRect">
              <a:avLst>
                <a:gd name="adj" fmla="val 8954"/>
              </a:avLst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ea typeface="+mj-ea"/>
                  <a:cs typeface="Arial" pitchFamily="34" charset="0"/>
                </a:rPr>
                <a:t>Move half step forward and let chest lean against the device. </a:t>
              </a: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4929190" y="4858495"/>
            <a:ext cx="4143404" cy="1444501"/>
            <a:chOff x="4929190" y="4858495"/>
            <a:chExt cx="4143404" cy="1444501"/>
          </a:xfrm>
        </p:grpSpPr>
        <p:pic>
          <p:nvPicPr>
            <p:cNvPr id="73" name="그림 72" descr="[PHT-2500_User]_P1_UserVideoManual_PANO_STD_1.0_KOR.avi_000208291.jpg"/>
            <p:cNvPicPr>
              <a:picLocks noChangeAspect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>
            <a:xfrm>
              <a:off x="4929190" y="4858495"/>
              <a:ext cx="2147987" cy="14445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98" name="모서리가 둥근 직사각형 97"/>
            <p:cNvSpPr/>
            <p:nvPr/>
          </p:nvSpPr>
          <p:spPr>
            <a:xfrm>
              <a:off x="7143768" y="4858495"/>
              <a:ext cx="1928826" cy="671334"/>
            </a:xfrm>
            <a:prstGeom prst="roundRect">
              <a:avLst>
                <a:gd name="adj" fmla="val 7595"/>
              </a:avLst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ea typeface="+mj-ea"/>
                  <a:cs typeface="Arial" pitchFamily="34" charset="0"/>
                </a:rPr>
                <a:t>Make sure left and right shoulders remain level and keep this position. </a:t>
              </a:r>
            </a:p>
          </p:txBody>
        </p:sp>
      </p:grpSp>
      <p:sp>
        <p:nvSpPr>
          <p:cNvPr id="112" name="모서리가 둥근 직사각형 111"/>
          <p:cNvSpPr/>
          <p:nvPr/>
        </p:nvSpPr>
        <p:spPr>
          <a:xfrm>
            <a:off x="4860032" y="1142984"/>
            <a:ext cx="3855372" cy="589002"/>
          </a:xfrm>
          <a:prstGeom prst="roundRect">
            <a:avLst>
              <a:gd name="adj" fmla="val 20092"/>
            </a:avLst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Arial" pitchFamily="34" charset="0"/>
                <a:ea typeface="+mj-ea"/>
                <a:cs typeface="Arial" pitchFamily="34" charset="0"/>
              </a:rPr>
              <a:t>Follow patient procedures for proper image capture. </a:t>
            </a:r>
            <a:endParaRPr lang="en-US" altLang="ko-KR" sz="1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0" name="줄무늬가 있는 오른쪽 화살표 2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5"/>
          <p:cNvGrpSpPr/>
          <p:nvPr/>
        </p:nvGrpSpPr>
        <p:grpSpPr>
          <a:xfrm>
            <a:off x="214282" y="214290"/>
            <a:ext cx="4999838" cy="857256"/>
            <a:chOff x="214282" y="214290"/>
            <a:chExt cx="4999838" cy="857256"/>
          </a:xfrm>
        </p:grpSpPr>
        <p:sp>
          <p:nvSpPr>
            <p:cNvPr id="27" name="TextBox 26"/>
            <p:cNvSpPr txBox="1"/>
            <p:nvPr/>
          </p:nvSpPr>
          <p:spPr>
            <a:xfrm>
              <a:off x="285720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(Adjusting the Laser Beam)</a:t>
              </a:r>
            </a:p>
          </p:txBody>
        </p:sp>
        <p:pic>
          <p:nvPicPr>
            <p:cNvPr id="28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109" name="모서리가 둥근 직사각형 108"/>
          <p:cNvSpPr/>
          <p:nvPr/>
        </p:nvSpPr>
        <p:spPr>
          <a:xfrm>
            <a:off x="736819" y="3505318"/>
            <a:ext cx="3280783" cy="4597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latin typeface="Arial" pitchFamily="34" charset="0"/>
                <a:cs typeface="Arial" pitchFamily="34" charset="0"/>
              </a:rPr>
              <a:t>Check if the patient bit on the groove correctly, with his/her upper and lower incisors.</a:t>
            </a:r>
            <a:endParaRPr lang="en-US" altLang="ko-KR" sz="105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3" name="그림 112" descr="[PHT-2500_User]_P1_UserVideoManual_PANO_STD_1.0_KOR.avi_00021429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213674" y="4106652"/>
            <a:ext cx="2253594" cy="1733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pic>
        <p:nvPicPr>
          <p:cNvPr id="119" name="그림 118" descr="[PHT-2500_User]_P1_UserVideoManual_PANO_STD_1.0_KOR.avi_000215541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213674" y="4106652"/>
            <a:ext cx="2253594" cy="1733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sp>
        <p:nvSpPr>
          <p:cNvPr id="120" name="모서리가 둥근 직사각형 119"/>
          <p:cNvSpPr/>
          <p:nvPr/>
        </p:nvSpPr>
        <p:spPr>
          <a:xfrm>
            <a:off x="736820" y="5902802"/>
            <a:ext cx="3263676" cy="4597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050" b="1" dirty="0" smtClean="0">
                <a:latin typeface="Arial" pitchFamily="34" charset="0"/>
                <a:ea typeface="+mj-ea"/>
                <a:cs typeface="Arial" pitchFamily="34" charset="0"/>
              </a:rPr>
              <a:t>Arrange the position of the patient’s head by checking the Mid-</a:t>
            </a:r>
            <a:r>
              <a:rPr lang="en-US" altLang="ko-KR" sz="1050" b="1" dirty="0" err="1" smtClean="0">
                <a:latin typeface="Arial" pitchFamily="34" charset="0"/>
                <a:ea typeface="+mj-ea"/>
                <a:cs typeface="Arial" pitchFamily="34" charset="0"/>
              </a:rPr>
              <a:t>sagittal</a:t>
            </a:r>
            <a:r>
              <a:rPr lang="ko-KR" altLang="en-US" sz="105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plane laser beam</a:t>
            </a:r>
            <a:endParaRPr lang="en-US" altLang="ko-KR" sz="105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66" name="그룹 65"/>
          <p:cNvGrpSpPr/>
          <p:nvPr/>
        </p:nvGrpSpPr>
        <p:grpSpPr>
          <a:xfrm>
            <a:off x="467544" y="1728638"/>
            <a:ext cx="2999073" cy="1757433"/>
            <a:chOff x="714348" y="1760388"/>
            <a:chExt cx="2999073" cy="1757433"/>
          </a:xfrm>
        </p:grpSpPr>
        <p:pic>
          <p:nvPicPr>
            <p:cNvPr id="106" name="그림 105" descr="[PHT-2500_User]_P1_UserVideoManual_PANO_STD_1.0_KOR.avi_000224083.jp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>
            <a:xfrm>
              <a:off x="1571604" y="1760388"/>
              <a:ext cx="2141817" cy="173035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</p:pic>
        <p:grpSp>
          <p:nvGrpSpPr>
            <p:cNvPr id="3" name="그룹 9"/>
            <p:cNvGrpSpPr/>
            <p:nvPr/>
          </p:nvGrpSpPr>
          <p:grpSpPr>
            <a:xfrm>
              <a:off x="714348" y="2235740"/>
              <a:ext cx="1454470" cy="1282081"/>
              <a:chOff x="3007356" y="2921656"/>
              <a:chExt cx="1924684" cy="1515456"/>
            </a:xfrm>
          </p:grpSpPr>
          <p:pic>
            <p:nvPicPr>
              <p:cNvPr id="61" name="그림 60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007356" y="3162601"/>
                <a:ext cx="1924684" cy="1274511"/>
              </a:xfrm>
              <a:prstGeom prst="rect">
                <a:avLst/>
              </a:prstGeom>
            </p:spPr>
          </p:pic>
          <p:sp>
            <p:nvSpPr>
              <p:cNvPr id="62" name="줄무늬가 있는 오른쪽 화살표 61"/>
              <p:cNvSpPr/>
              <p:nvPr/>
            </p:nvSpPr>
            <p:spPr bwMode="auto">
              <a:xfrm rot="6667219">
                <a:off x="4206596" y="2979308"/>
                <a:ext cx="325692" cy="210387"/>
              </a:xfrm>
              <a:prstGeom prst="stripedRightArrow">
                <a:avLst/>
              </a:prstGeom>
              <a:solidFill>
                <a:srgbClr val="C00000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121" name="그림 120" descr="[PHT-2500_User]_P1_UserVideoManual_PANO_STD_1.0_KOR.avi_000279500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003478" y="1691296"/>
            <a:ext cx="2199610" cy="173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pic>
        <p:nvPicPr>
          <p:cNvPr id="128" name="그림 127" descr="[PHT-2500_User]_P1_UserVideoManual_PANO_STD_1.0_KOR.avi_000280958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5003478" y="1691296"/>
            <a:ext cx="2199610" cy="173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sp>
        <p:nvSpPr>
          <p:cNvPr id="129" name="모서리가 둥근 직사각형 128"/>
          <p:cNvSpPr/>
          <p:nvPr/>
        </p:nvSpPr>
        <p:spPr>
          <a:xfrm>
            <a:off x="4932040" y="3505318"/>
            <a:ext cx="3426174" cy="4597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r>
              <a:rPr lang="en-US" altLang="ko-KR" sz="1050" b="1" dirty="0" smtClean="0">
                <a:latin typeface="Arial" pitchFamily="34" charset="0"/>
                <a:ea typeface="+mj-ea"/>
                <a:cs typeface="Arial" pitchFamily="34" charset="0"/>
              </a:rPr>
              <a:t>Arrange the position of the patient’s head so it is level by checking the Frankfurt Plane laser beam. </a:t>
            </a:r>
            <a:endParaRPr lang="en-US" altLang="ko-KR" sz="105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43570" y="760381"/>
            <a:ext cx="15001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Frankfurt Plane Laser Beam</a:t>
            </a:r>
          </a:p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Adjusting</a:t>
            </a:r>
          </a:p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Lever</a:t>
            </a:r>
          </a:p>
        </p:txBody>
      </p:sp>
      <p:pic>
        <p:nvPicPr>
          <p:cNvPr id="141" name="그림 140" descr="[PHT-2500_User]_P1_UserVideoManual_PANO_STD_1.0_KOR.avi_000311875.jpg"/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>
          <a:xfrm>
            <a:off x="5030466" y="4106652"/>
            <a:ext cx="2145621" cy="1733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pic>
        <p:nvPicPr>
          <p:cNvPr id="150" name="그림 149" descr="[PHT-2500_User]_P1_UserVideoManual_PANO_STD_1.0_KOR.avi_000313750.jpg"/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>
          <a:xfrm>
            <a:off x="5030466" y="4106652"/>
            <a:ext cx="2145621" cy="1733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sp>
        <p:nvSpPr>
          <p:cNvPr id="154" name="모서리가 둥근 직사각형 153"/>
          <p:cNvSpPr/>
          <p:nvPr/>
        </p:nvSpPr>
        <p:spPr>
          <a:xfrm>
            <a:off x="4932040" y="5902802"/>
            <a:ext cx="3426174" cy="4608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r>
              <a:rPr lang="en-US" altLang="ko-KR" sz="1050" b="1" dirty="0" smtClean="0">
                <a:latin typeface="Arial" pitchFamily="34" charset="0"/>
                <a:ea typeface="+mj-ea"/>
                <a:cs typeface="Arial" pitchFamily="34" charset="0"/>
              </a:rPr>
              <a:t>By adjusting the Canine laser beam, position the patient’s canine properly.</a:t>
            </a:r>
            <a:endParaRPr lang="en-US" altLang="ko-KR" sz="105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5" name="직선 연결선 154"/>
          <p:cNvCxnSpPr/>
          <p:nvPr/>
        </p:nvCxnSpPr>
        <p:spPr>
          <a:xfrm>
            <a:off x="6602102" y="5838465"/>
            <a:ext cx="684000" cy="1588"/>
          </a:xfrm>
          <a:prstGeom prst="line">
            <a:avLst/>
          </a:prstGeom>
          <a:ln>
            <a:solidFill>
              <a:schemeClr val="accent6">
                <a:lumMod val="75000"/>
                <a:alpha val="7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7327916" y="5357826"/>
            <a:ext cx="1908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Canine Laser Beam</a:t>
            </a:r>
          </a:p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Adjusting Lever</a:t>
            </a:r>
          </a:p>
        </p:txBody>
      </p:sp>
      <p:grpSp>
        <p:nvGrpSpPr>
          <p:cNvPr id="6" name="그룹 135"/>
          <p:cNvGrpSpPr/>
          <p:nvPr/>
        </p:nvGrpSpPr>
        <p:grpSpPr>
          <a:xfrm>
            <a:off x="6990632" y="1506852"/>
            <a:ext cx="1656184" cy="1500198"/>
            <a:chOff x="6143636" y="3929066"/>
            <a:chExt cx="1656184" cy="1500198"/>
          </a:xfrm>
        </p:grpSpPr>
        <p:pic>
          <p:nvPicPr>
            <p:cNvPr id="130" name="그림 129"/>
            <p:cNvPicPr>
              <a:picLocks noChangeAspect="1"/>
            </p:cNvPicPr>
            <p:nvPr/>
          </p:nvPicPr>
          <p:blipFill rotWithShape="1">
            <a:blip r:embed="rId11" cstate="screen"/>
            <a:srcRect/>
            <a:stretch/>
          </p:blipFill>
          <p:spPr>
            <a:xfrm>
              <a:off x="6143636" y="3929066"/>
              <a:ext cx="1656184" cy="1500198"/>
            </a:xfrm>
            <a:prstGeom prst="ellipse">
              <a:avLst/>
            </a:prstGeom>
            <a:ln w="19050" cap="rnd">
              <a:solidFill>
                <a:schemeClr val="accent6">
                  <a:lumMod val="75000"/>
                </a:schemeClr>
              </a:solidFill>
            </a:ln>
            <a:effectLst/>
          </p:spPr>
        </p:pic>
        <p:sp>
          <p:nvSpPr>
            <p:cNvPr id="134" name="줄무늬가 있는 오른쪽 화살표 133"/>
            <p:cNvSpPr/>
            <p:nvPr/>
          </p:nvSpPr>
          <p:spPr bwMode="auto">
            <a:xfrm rot="5400000">
              <a:off x="6880714" y="4910722"/>
              <a:ext cx="275537" cy="158988"/>
            </a:xfrm>
            <a:prstGeom prst="stripedRightArrow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줄무늬가 있는 오른쪽 화살표 134"/>
            <p:cNvSpPr/>
            <p:nvPr/>
          </p:nvSpPr>
          <p:spPr bwMode="auto">
            <a:xfrm rot="16200000">
              <a:off x="6884370" y="4485629"/>
              <a:ext cx="275537" cy="158988"/>
            </a:xfrm>
            <a:prstGeom prst="stripedRightArrow">
              <a:avLst/>
            </a:prstGeom>
            <a:solidFill>
              <a:srgbClr val="C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139"/>
          <p:cNvGrpSpPr/>
          <p:nvPr/>
        </p:nvGrpSpPr>
        <p:grpSpPr>
          <a:xfrm>
            <a:off x="6605494" y="1292538"/>
            <a:ext cx="1008956" cy="859046"/>
            <a:chOff x="6745520" y="1380452"/>
            <a:chExt cx="1008956" cy="859046"/>
          </a:xfrm>
        </p:grpSpPr>
        <p:cxnSp>
          <p:nvCxnSpPr>
            <p:cNvPr id="131" name="직선 연결선 130"/>
            <p:cNvCxnSpPr/>
            <p:nvPr/>
          </p:nvCxnSpPr>
          <p:spPr>
            <a:xfrm rot="16200000" flipV="1">
              <a:off x="7162475" y="1647497"/>
              <a:ext cx="859046" cy="324956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/>
            <p:cNvCxnSpPr/>
            <p:nvPr/>
          </p:nvCxnSpPr>
          <p:spPr>
            <a:xfrm flipV="1">
              <a:off x="6745520" y="1380452"/>
              <a:ext cx="684000" cy="2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586" name="Picture 2" descr="C:\Users\a00291\Desktop\새 폴더\[PHT-2500_User]_P1_UserVideoManual_PANO_STD_1.0_KOR.avi_000313750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146618" y="4071942"/>
            <a:ext cx="1357322" cy="1285884"/>
          </a:xfrm>
          <a:prstGeom prst="ellipse">
            <a:avLst/>
          </a:prstGeom>
          <a:ln w="19050" cap="rnd">
            <a:solidFill>
              <a:schemeClr val="accent6">
                <a:lumMod val="75000"/>
              </a:schemeClr>
            </a:solidFill>
          </a:ln>
          <a:effectLst/>
        </p:spPr>
      </p:pic>
      <p:grpSp>
        <p:nvGrpSpPr>
          <p:cNvPr id="3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7" name="줄무늬가 있는 오른쪽 화살표 3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9" name="그룹 65"/>
          <p:cNvGrpSpPr/>
          <p:nvPr/>
        </p:nvGrpSpPr>
        <p:grpSpPr>
          <a:xfrm>
            <a:off x="3370060" y="3840221"/>
            <a:ext cx="1292817" cy="558536"/>
            <a:chOff x="6357950" y="3143248"/>
            <a:chExt cx="1485571" cy="639748"/>
          </a:xfrm>
        </p:grpSpPr>
        <p:grpSp>
          <p:nvGrpSpPr>
            <p:cNvPr id="40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4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48" name="그룹 65"/>
          <p:cNvGrpSpPr/>
          <p:nvPr/>
        </p:nvGrpSpPr>
        <p:grpSpPr>
          <a:xfrm>
            <a:off x="3491963" y="6213624"/>
            <a:ext cx="1292817" cy="558536"/>
            <a:chOff x="6357950" y="3143248"/>
            <a:chExt cx="1485571" cy="639748"/>
          </a:xfrm>
        </p:grpSpPr>
        <p:grpSp>
          <p:nvGrpSpPr>
            <p:cNvPr id="4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5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4" name="타원 5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57" name="그룹 65"/>
          <p:cNvGrpSpPr/>
          <p:nvPr/>
        </p:nvGrpSpPr>
        <p:grpSpPr>
          <a:xfrm>
            <a:off x="7561533" y="3766548"/>
            <a:ext cx="1292817" cy="558536"/>
            <a:chOff x="6357950" y="3143248"/>
            <a:chExt cx="1485571" cy="639748"/>
          </a:xfrm>
        </p:grpSpPr>
        <p:grpSp>
          <p:nvGrpSpPr>
            <p:cNvPr id="58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6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0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1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5" name="타원 6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3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20" grpId="0" animBg="1"/>
      <p:bldP spid="129" grpId="0" animBg="1"/>
      <p:bldP spid="132" grpId="0"/>
      <p:bldP spid="154" grpId="0" animBg="1"/>
      <p:bldP spid="1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9301" y="1556792"/>
            <a:ext cx="1827031" cy="1196774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ffectLst/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5138" y="3528439"/>
            <a:ext cx="3135952" cy="275808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84" y="1209810"/>
            <a:ext cx="1550787" cy="1663441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1000101" y="4643445"/>
            <a:ext cx="4762590" cy="1544463"/>
            <a:chOff x="1000101" y="4429132"/>
            <a:chExt cx="3529861" cy="1214446"/>
          </a:xfrm>
        </p:grpSpPr>
        <p:sp>
          <p:nvSpPr>
            <p:cNvPr id="39" name="모서리가 둥근 직사각형 38"/>
            <p:cNvSpPr/>
            <p:nvPr/>
          </p:nvSpPr>
          <p:spPr bwMode="auto">
            <a:xfrm>
              <a:off x="1000101" y="4429132"/>
              <a:ext cx="3229784" cy="1214446"/>
            </a:xfrm>
            <a:prstGeom prst="roundRect">
              <a:avLst>
                <a:gd name="adj" fmla="val 6784"/>
              </a:avLst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 sz="280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046772" y="4705229"/>
              <a:ext cx="3483190" cy="8712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Close eyes and remain still until the scanning is completed.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Keep your tongue pressed against the palate </a:t>
              </a:r>
              <a:br>
                <a:rPr lang="en-US" altLang="ko-KR" sz="11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and breathe through the nose. </a:t>
              </a: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Image capture will begin. </a:t>
              </a:r>
              <a:endParaRPr lang="en-US" altLang="ko-KR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024864" y="4532407"/>
              <a:ext cx="3223847" cy="217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ea typeface="+mj-ea"/>
                  <a:cs typeface="Arial" pitchFamily="34" charset="0"/>
                </a:rPr>
                <a:t>Notify the following instructions to the patient.</a:t>
              </a:r>
              <a:endParaRPr lang="en-US" altLang="ko-KR" sz="1200" b="1" dirty="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270569" y="1017042"/>
            <a:ext cx="1611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Temple Support </a:t>
            </a:r>
          </a:p>
          <a:p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Wheel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6672617" y="1408226"/>
            <a:ext cx="587903" cy="738645"/>
            <a:chOff x="4433746" y="1408226"/>
            <a:chExt cx="587903" cy="738645"/>
          </a:xfrm>
        </p:grpSpPr>
        <p:cxnSp>
          <p:nvCxnSpPr>
            <p:cNvPr id="25" name="직선 연결선 24"/>
            <p:cNvCxnSpPr/>
            <p:nvPr/>
          </p:nvCxnSpPr>
          <p:spPr>
            <a:xfrm flipV="1">
              <a:off x="4433746" y="1412776"/>
              <a:ext cx="169034" cy="734095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4589649" y="1408226"/>
              <a:ext cx="432000" cy="2981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모서리가 둥근 직사각형 32"/>
          <p:cNvSpPr/>
          <p:nvPr/>
        </p:nvSpPr>
        <p:spPr>
          <a:xfrm>
            <a:off x="1000100" y="2882210"/>
            <a:ext cx="5000660" cy="306467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Keep patient’s head stable by adjusting the temple support. </a:t>
            </a:r>
            <a:endParaRPr lang="en-US" altLang="ko-KR" sz="12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1000100" y="4063475"/>
            <a:ext cx="4429156" cy="510778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Check the Mid-</a:t>
            </a:r>
            <a:r>
              <a:rPr lang="en-US" altLang="ko-KR" sz="1200" dirty="0" err="1" smtClean="0">
                <a:latin typeface="Arial" pitchFamily="34" charset="0"/>
                <a:cs typeface="Arial" pitchFamily="34" charset="0"/>
              </a:rPr>
              <a:t>sagittal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 plane laser beam, Frankfurt plane laser beam and the Canine laser beam again. </a:t>
            </a:r>
            <a:endParaRPr lang="en-US" altLang="ko-KR" sz="12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그룹 25"/>
          <p:cNvGrpSpPr/>
          <p:nvPr/>
        </p:nvGrpSpPr>
        <p:grpSpPr>
          <a:xfrm>
            <a:off x="214282" y="214290"/>
            <a:ext cx="4999838" cy="857256"/>
            <a:chOff x="214282" y="214290"/>
            <a:chExt cx="4999838" cy="857256"/>
          </a:xfrm>
        </p:grpSpPr>
        <p:sp>
          <p:nvSpPr>
            <p:cNvPr id="41" name="TextBox 40"/>
            <p:cNvSpPr txBox="1"/>
            <p:nvPr/>
          </p:nvSpPr>
          <p:spPr>
            <a:xfrm>
              <a:off x="285720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(Patient Positioning - Head)</a:t>
              </a:r>
            </a:p>
          </p:txBody>
        </p:sp>
        <p:pic>
          <p:nvPicPr>
            <p:cNvPr id="42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1272" y="1219004"/>
            <a:ext cx="1559356" cy="1656000"/>
          </a:xfrm>
          <a:prstGeom prst="rect">
            <a:avLst/>
          </a:prstGeom>
        </p:spPr>
      </p:pic>
      <p:sp>
        <p:nvSpPr>
          <p:cNvPr id="23" name="갈매기형 수장 22"/>
          <p:cNvSpPr/>
          <p:nvPr/>
        </p:nvSpPr>
        <p:spPr bwMode="auto">
          <a:xfrm>
            <a:off x="3000364" y="1928802"/>
            <a:ext cx="214314" cy="357190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1" name="줄무늬가 있는 오른쪽 화살표 3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720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 animBg="1"/>
      <p:bldP spid="37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55" name="TextBox 54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(In Standard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pic>
          <p:nvPicPr>
            <p:cNvPr id="56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130" name="직사각형 129"/>
          <p:cNvSpPr/>
          <p:nvPr/>
        </p:nvSpPr>
        <p:spPr>
          <a:xfrm>
            <a:off x="928662" y="1088480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“READY” button and follow the instructions indicated on the capture software. Then complete the image capture by pressing the x-ray exposure switch. </a:t>
            </a:r>
          </a:p>
        </p:txBody>
      </p:sp>
      <p:grpSp>
        <p:nvGrpSpPr>
          <p:cNvPr id="4" name="그룹 139"/>
          <p:cNvGrpSpPr/>
          <p:nvPr/>
        </p:nvGrpSpPr>
        <p:grpSpPr>
          <a:xfrm>
            <a:off x="795934" y="1522198"/>
            <a:ext cx="7419404" cy="2531628"/>
            <a:chOff x="795934" y="1785925"/>
            <a:chExt cx="7419404" cy="2531628"/>
          </a:xfrm>
        </p:grpSpPr>
        <p:grpSp>
          <p:nvGrpSpPr>
            <p:cNvPr id="5" name="그룹 133"/>
            <p:cNvGrpSpPr/>
            <p:nvPr/>
          </p:nvGrpSpPr>
          <p:grpSpPr>
            <a:xfrm>
              <a:off x="795934" y="1785925"/>
              <a:ext cx="3688318" cy="2531628"/>
              <a:chOff x="795934" y="1785925"/>
              <a:chExt cx="3688318" cy="2531628"/>
            </a:xfrm>
          </p:grpSpPr>
          <p:grpSp>
            <p:nvGrpSpPr>
              <p:cNvPr id="6" name="그룹 73"/>
              <p:cNvGrpSpPr/>
              <p:nvPr/>
            </p:nvGrpSpPr>
            <p:grpSpPr>
              <a:xfrm>
                <a:off x="795934" y="1785925"/>
                <a:ext cx="3276000" cy="2055600"/>
                <a:chOff x="1500166" y="1000108"/>
                <a:chExt cx="6143668" cy="3798383"/>
              </a:xfrm>
            </p:grpSpPr>
            <p:grpSp>
              <p:nvGrpSpPr>
                <p:cNvPr id="7" name="그룹 65"/>
                <p:cNvGrpSpPr/>
                <p:nvPr/>
              </p:nvGrpSpPr>
              <p:grpSpPr>
                <a:xfrm>
                  <a:off x="1500166" y="1000108"/>
                  <a:ext cx="6143668" cy="3798383"/>
                  <a:chOff x="-714412" y="1285860"/>
                  <a:chExt cx="6143668" cy="3798383"/>
                </a:xfrm>
              </p:grpSpPr>
              <p:pic>
                <p:nvPicPr>
                  <p:cNvPr id="69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b="23054"/>
                  <a:stretch>
                    <a:fillRect/>
                  </a:stretch>
                </p:blipFill>
                <p:spPr bwMode="auto">
                  <a:xfrm>
                    <a:off x="-714412" y="1285860"/>
                    <a:ext cx="6143668" cy="3737887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2" name="Picture 3" descr="D:\02. 업무\2014년\02. 전략과제\13. EM 동영상\작업파일\ci-횐색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1966364" y="4742583"/>
                    <a:ext cx="785818" cy="341660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67" name="그림 66" descr="이름 없음.mp4_000013400.jpg"/>
                <p:cNvPicPr>
                  <a:picLocks/>
                </p:cNvPicPr>
                <p:nvPr/>
              </p:nvPicPr>
              <p:blipFill>
                <a:blip r:embed="rId6" cstate="screen"/>
                <a:stretch>
                  <a:fillRect/>
                </a:stretch>
              </p:blipFill>
              <p:spPr>
                <a:xfrm>
                  <a:off x="2072768" y="1387630"/>
                  <a:ext cx="5004000" cy="3081600"/>
                </a:xfrm>
                <a:prstGeom prst="rect">
                  <a:avLst/>
                </a:prstGeom>
              </p:spPr>
            </p:pic>
          </p:grpSp>
          <p:grpSp>
            <p:nvGrpSpPr>
              <p:cNvPr id="8" name="그룹 33"/>
              <p:cNvGrpSpPr/>
              <p:nvPr/>
            </p:nvGrpSpPr>
            <p:grpSpPr>
              <a:xfrm>
                <a:off x="3428992" y="3571876"/>
                <a:ext cx="1055260" cy="745677"/>
                <a:chOff x="2148414" y="2428868"/>
                <a:chExt cx="1388000" cy="995649"/>
              </a:xfrm>
            </p:grpSpPr>
            <p:grpSp>
              <p:nvGrpSpPr>
                <p:cNvPr id="9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0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87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88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86" name="타원 85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82" name="TextBox 40"/>
                <p:cNvSpPr txBox="1"/>
                <p:nvPr/>
              </p:nvSpPr>
              <p:spPr>
                <a:xfrm>
                  <a:off x="2148414" y="2972470"/>
                  <a:ext cx="1388000" cy="4520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6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READY</a:t>
                  </a:r>
                  <a:endParaRPr lang="ko-KR" altLang="en-US" sz="16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grpSp>
          <p:nvGrpSpPr>
            <p:cNvPr id="11" name="그룹 21"/>
            <p:cNvGrpSpPr>
              <a:grpSpLocks noChangeAspect="1"/>
            </p:cNvGrpSpPr>
            <p:nvPr/>
          </p:nvGrpSpPr>
          <p:grpSpPr>
            <a:xfrm>
              <a:off x="4938326" y="1785926"/>
              <a:ext cx="3277012" cy="2055353"/>
              <a:chOff x="1085075" y="2513080"/>
              <a:chExt cx="2258480" cy="1430649"/>
            </a:xfrm>
          </p:grpSpPr>
          <p:grpSp>
            <p:nvGrpSpPr>
              <p:cNvPr id="12" name="그룹 20"/>
              <p:cNvGrpSpPr/>
              <p:nvPr/>
            </p:nvGrpSpPr>
            <p:grpSpPr>
              <a:xfrm>
                <a:off x="1085075" y="2513080"/>
                <a:ext cx="2258480" cy="1430649"/>
                <a:chOff x="1085075" y="2513080"/>
                <a:chExt cx="2258480" cy="1430649"/>
              </a:xfrm>
            </p:grpSpPr>
            <p:grpSp>
              <p:nvGrpSpPr>
                <p:cNvPr id="13" name="그룹 15"/>
                <p:cNvGrpSpPr/>
                <p:nvPr/>
              </p:nvGrpSpPr>
              <p:grpSpPr>
                <a:xfrm>
                  <a:off x="1085075" y="2513080"/>
                  <a:ext cx="2258480" cy="1430649"/>
                  <a:chOff x="2809988" y="3922128"/>
                  <a:chExt cx="4066268" cy="2397345"/>
                </a:xfrm>
              </p:grpSpPr>
              <p:grpSp>
                <p:nvGrpSpPr>
                  <p:cNvPr id="14" name="그룹 41"/>
                  <p:cNvGrpSpPr/>
                  <p:nvPr/>
                </p:nvGrpSpPr>
                <p:grpSpPr>
                  <a:xfrm>
                    <a:off x="2809988" y="3922128"/>
                    <a:ext cx="4066268" cy="2397345"/>
                    <a:chOff x="2809988" y="3571870"/>
                    <a:chExt cx="2071702" cy="1322793"/>
                  </a:xfrm>
                </p:grpSpPr>
                <p:pic>
                  <p:nvPicPr>
                    <p:cNvPr id="98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/>
                    <a:srcRect b="22846"/>
                    <a:stretch>
                      <a:fillRect/>
                    </a:stretch>
                  </p:blipFill>
                  <p:spPr bwMode="auto">
                    <a:xfrm>
                      <a:off x="2809988" y="3571870"/>
                      <a:ext cx="2071702" cy="1322793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04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9" cstate="screen"/>
                    <a:srcRect/>
                    <a:stretch/>
                  </p:blipFill>
                  <p:spPr bwMode="auto">
                    <a:xfrm>
                      <a:off x="3037038" y="3745106"/>
                      <a:ext cx="1637400" cy="1053805"/>
                    </a:xfrm>
                    <a:prstGeom prst="rect">
                      <a:avLst/>
                    </a:prstGeom>
                    <a:ln>
                      <a:noFill/>
                    </a:ln>
                    <a:effectLst/>
                  </p:spPr>
                </p:pic>
              </p:grpSp>
              <p:graphicFrame>
                <p:nvGraphicFramePr>
                  <p:cNvPr id="97" name="개체 96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384477464"/>
                      </p:ext>
                    </p:extLst>
                  </p:nvPr>
                </p:nvGraphicFramePr>
                <p:xfrm>
                  <a:off x="3239268" y="4220295"/>
                  <a:ext cx="3276948" cy="1959309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6324" name="Image" r:id="rId10" imgW="20317460" imgH="13003175" progId="Photoshop.Image.13">
                          <p:embed/>
                        </p:oleObj>
                      </mc:Choice>
                      <mc:Fallback>
                        <p:oleObj name="Image" r:id="rId10" imgW="20317460" imgH="13003175" progId="Photoshop.Image.13">
                          <p:embed/>
                          <p:pic>
                            <p:nvPicPr>
                              <p:cNvPr id="0" name="Picture 2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39268" y="4220295"/>
                                <a:ext cx="3276948" cy="1959309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pic>
              <p:nvPicPr>
                <p:cNvPr id="93" name="그림 92"/>
                <p:cNvPicPr>
                  <a:picLocks noChangeAspect="1"/>
                </p:cNvPicPr>
                <p:nvPr/>
              </p:nvPicPr>
              <p:blipFill>
                <a:blip r:embed="rId12" cstate="screen"/>
                <a:stretch>
                  <a:fillRect/>
                </a:stretch>
              </p:blipFill>
              <p:spPr>
                <a:xfrm>
                  <a:off x="1297198" y="2676746"/>
                  <a:ext cx="1837837" cy="1176216"/>
                </a:xfrm>
                <a:prstGeom prst="rect">
                  <a:avLst/>
                </a:prstGeom>
              </p:spPr>
            </p:pic>
          </p:grpSp>
          <p:pic>
            <p:nvPicPr>
              <p:cNvPr id="91" name="그림 90"/>
              <p:cNvPicPr>
                <a:picLocks noChangeAspect="1"/>
              </p:cNvPicPr>
              <p:nvPr/>
            </p:nvPicPr>
            <p:blipFill rotWithShape="1">
              <a:blip r:embed="rId13" cstate="screen"/>
              <a:srcRect/>
              <a:stretch/>
            </p:blipFill>
            <p:spPr>
              <a:xfrm>
                <a:off x="1777722" y="2997098"/>
                <a:ext cx="792088" cy="540000"/>
              </a:xfrm>
              <a:prstGeom prst="rect">
                <a:avLst/>
              </a:prstGeom>
            </p:spPr>
          </p:pic>
        </p:grpSp>
        <p:sp>
          <p:nvSpPr>
            <p:cNvPr id="131" name="아래쪽 화살표 130"/>
            <p:cNvSpPr/>
            <p:nvPr/>
          </p:nvSpPr>
          <p:spPr bwMode="auto">
            <a:xfrm rot="16200000">
              <a:off x="4339686" y="2732620"/>
              <a:ext cx="432000" cy="396000"/>
            </a:xfrm>
            <a:prstGeom prst="downArrow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3" name="아래쪽 화살표 132"/>
          <p:cNvSpPr/>
          <p:nvPr/>
        </p:nvSpPr>
        <p:spPr bwMode="auto">
          <a:xfrm>
            <a:off x="6426016" y="3697967"/>
            <a:ext cx="432000" cy="396000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0"/>
          <p:cNvGrpSpPr/>
          <p:nvPr/>
        </p:nvGrpSpPr>
        <p:grpSpPr>
          <a:xfrm>
            <a:off x="794922" y="4022529"/>
            <a:ext cx="7420416" cy="2322352"/>
            <a:chOff x="794922" y="4286256"/>
            <a:chExt cx="7420416" cy="2322352"/>
          </a:xfrm>
        </p:grpSpPr>
        <p:grpSp>
          <p:nvGrpSpPr>
            <p:cNvPr id="16" name="그룹 134"/>
            <p:cNvGrpSpPr/>
            <p:nvPr/>
          </p:nvGrpSpPr>
          <p:grpSpPr>
            <a:xfrm>
              <a:off x="794922" y="4286256"/>
              <a:ext cx="3277012" cy="2322352"/>
              <a:chOff x="794922" y="4286256"/>
              <a:chExt cx="3277012" cy="2322352"/>
            </a:xfrm>
          </p:grpSpPr>
          <p:grpSp>
            <p:nvGrpSpPr>
              <p:cNvPr id="17" name="그룹 7167"/>
              <p:cNvGrpSpPr>
                <a:grpSpLocks noChangeAspect="1"/>
              </p:cNvGrpSpPr>
              <p:nvPr/>
            </p:nvGrpSpPr>
            <p:grpSpPr>
              <a:xfrm>
                <a:off x="794922" y="4286256"/>
                <a:ext cx="3277012" cy="2055378"/>
                <a:chOff x="6069489" y="2513082"/>
                <a:chExt cx="2258480" cy="1430668"/>
              </a:xfrm>
            </p:grpSpPr>
            <p:grpSp>
              <p:nvGrpSpPr>
                <p:cNvPr id="18" name="그룹 80"/>
                <p:cNvGrpSpPr/>
                <p:nvPr/>
              </p:nvGrpSpPr>
              <p:grpSpPr>
                <a:xfrm>
                  <a:off x="6069489" y="2513082"/>
                  <a:ext cx="2258480" cy="1430668"/>
                  <a:chOff x="2809988" y="3571876"/>
                  <a:chExt cx="2071702" cy="1322812"/>
                </a:xfrm>
              </p:grpSpPr>
              <p:pic>
                <p:nvPicPr>
                  <p:cNvPr id="118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b="22846"/>
                  <a:stretch>
                    <a:fillRect/>
                  </a:stretch>
                </p:blipFill>
                <p:spPr bwMode="auto">
                  <a:xfrm>
                    <a:off x="2809988" y="3571876"/>
                    <a:ext cx="2071702" cy="1322812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9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9" cstate="screen"/>
                  <a:srcRect/>
                  <a:stretch/>
                </p:blipFill>
                <p:spPr bwMode="auto">
                  <a:xfrm>
                    <a:off x="3037038" y="3745106"/>
                    <a:ext cx="1637400" cy="1053805"/>
                  </a:xfrm>
                  <a:prstGeom prst="rect">
                    <a:avLst/>
                  </a:prstGeom>
                  <a:ln>
                    <a:noFill/>
                  </a:ln>
                  <a:effectLst/>
                </p:spPr>
              </p:pic>
            </p:grpSp>
            <p:pic>
              <p:nvPicPr>
                <p:cNvPr id="116" name="그림 115"/>
                <p:cNvPicPr>
                  <a:picLocks noChangeAspect="1"/>
                </p:cNvPicPr>
                <p:nvPr/>
              </p:nvPicPr>
              <p:blipFill>
                <a:blip r:embed="rId14" cstate="screen"/>
                <a:stretch>
                  <a:fillRect/>
                </a:stretch>
              </p:blipFill>
              <p:spPr>
                <a:xfrm>
                  <a:off x="6311842" y="2699724"/>
                  <a:ext cx="1790189" cy="1145721"/>
                </a:xfrm>
                <a:prstGeom prst="rect">
                  <a:avLst/>
                </a:prstGeom>
              </p:spPr>
            </p:pic>
            <p:pic>
              <p:nvPicPr>
                <p:cNvPr id="117" name="Picture 5" descr="C:\Users\a00291\Desktop\a70cccb3_pano.jpg"/>
                <p:cNvPicPr>
                  <a:picLocks noChangeArrowheads="1"/>
                </p:cNvPicPr>
                <p:nvPr/>
              </p:nvPicPr>
              <p:blipFill rotWithShape="1">
                <a:blip r:embed="rId15" cstate="screen">
                  <a:lum bright="1000" contrast="20000"/>
                </a:blip>
                <a:srcRect l="-2708" t="-8666" r="-3684" b="-7946"/>
                <a:stretch/>
              </p:blipFill>
              <p:spPr bwMode="auto">
                <a:xfrm>
                  <a:off x="6287190" y="2780928"/>
                  <a:ext cx="1453162" cy="792088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grpSp>
            <p:nvGrpSpPr>
              <p:cNvPr id="19" name="그룹 33"/>
              <p:cNvGrpSpPr/>
              <p:nvPr/>
            </p:nvGrpSpPr>
            <p:grpSpPr>
              <a:xfrm>
                <a:off x="3142142" y="5854694"/>
                <a:ext cx="644039" cy="753914"/>
                <a:chOff x="2428860" y="2428868"/>
                <a:chExt cx="847114" cy="1006647"/>
              </a:xfrm>
            </p:grpSpPr>
            <p:grpSp>
              <p:nvGrpSpPr>
                <p:cNvPr id="20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21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28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29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27" name="타원 126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25" name="TextBox 40"/>
                <p:cNvSpPr txBox="1"/>
                <p:nvPr/>
              </p:nvSpPr>
              <p:spPr>
                <a:xfrm>
                  <a:off x="2451756" y="2983468"/>
                  <a:ext cx="824218" cy="4520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6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OK</a:t>
                  </a:r>
                  <a:endParaRPr lang="ko-KR" altLang="en-US" sz="16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32" name="아래쪽 화살표 131"/>
            <p:cNvSpPr/>
            <p:nvPr/>
          </p:nvSpPr>
          <p:spPr bwMode="auto">
            <a:xfrm rot="5400000">
              <a:off x="4229438" y="5232950"/>
              <a:ext cx="432000" cy="396000"/>
            </a:xfrm>
            <a:prstGeom prst="downArrow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" name="그룹 138"/>
            <p:cNvGrpSpPr/>
            <p:nvPr/>
          </p:nvGrpSpPr>
          <p:grpSpPr>
            <a:xfrm>
              <a:off x="4938326" y="4374017"/>
              <a:ext cx="3277012" cy="2217769"/>
              <a:chOff x="4938326" y="4374017"/>
              <a:chExt cx="3277012" cy="2217769"/>
            </a:xfrm>
          </p:grpSpPr>
          <p:grpSp>
            <p:nvGrpSpPr>
              <p:cNvPr id="23" name="그룹 23"/>
              <p:cNvGrpSpPr>
                <a:grpSpLocks noChangeAspect="1"/>
              </p:cNvGrpSpPr>
              <p:nvPr/>
            </p:nvGrpSpPr>
            <p:grpSpPr>
              <a:xfrm>
                <a:off x="4938326" y="4374017"/>
                <a:ext cx="3277012" cy="2055379"/>
                <a:chOff x="3563888" y="2519024"/>
                <a:chExt cx="2258480" cy="1430669"/>
              </a:xfrm>
            </p:grpSpPr>
            <p:grpSp>
              <p:nvGrpSpPr>
                <p:cNvPr id="24" name="그룹 18"/>
                <p:cNvGrpSpPr/>
                <p:nvPr/>
              </p:nvGrpSpPr>
              <p:grpSpPr>
                <a:xfrm>
                  <a:off x="3563888" y="2519024"/>
                  <a:ext cx="2258480" cy="1430669"/>
                  <a:chOff x="5769904" y="2564905"/>
                  <a:chExt cx="2258480" cy="1430669"/>
                </a:xfrm>
              </p:grpSpPr>
              <p:grpSp>
                <p:nvGrpSpPr>
                  <p:cNvPr id="25" name="그룹 55"/>
                  <p:cNvGrpSpPr/>
                  <p:nvPr/>
                </p:nvGrpSpPr>
                <p:grpSpPr>
                  <a:xfrm>
                    <a:off x="5769904" y="2564905"/>
                    <a:ext cx="2258480" cy="1430669"/>
                    <a:chOff x="2809988" y="3922132"/>
                    <a:chExt cx="4066268" cy="2397377"/>
                  </a:xfrm>
                </p:grpSpPr>
                <p:grpSp>
                  <p:nvGrpSpPr>
                    <p:cNvPr id="26" name="그룹 56"/>
                    <p:cNvGrpSpPr/>
                    <p:nvPr/>
                  </p:nvGrpSpPr>
                  <p:grpSpPr>
                    <a:xfrm>
                      <a:off x="2809988" y="3922132"/>
                      <a:ext cx="4066268" cy="2397377"/>
                      <a:chOff x="2809988" y="3571876"/>
                      <a:chExt cx="2071702" cy="1322812"/>
                    </a:xfrm>
                  </p:grpSpPr>
                  <p:pic>
                    <p:nvPicPr>
                      <p:cNvPr id="112" name="Picture 3" descr="D:\02. 업무\2014년\02. 전략과제\13. EM 동영상\montor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 cstate="print"/>
                      <a:srcRect b="22846"/>
                      <a:stretch>
                        <a:fillRect/>
                      </a:stretch>
                    </p:blipFill>
                    <p:spPr bwMode="auto">
                      <a:xfrm>
                        <a:off x="2809988" y="3571876"/>
                        <a:ext cx="2071702" cy="1322812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113" name="Picture 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9" cstate="screen"/>
                      <a:srcRect/>
                      <a:stretch/>
                    </p:blipFill>
                    <p:spPr bwMode="auto">
                      <a:xfrm>
                        <a:off x="3037038" y="3745106"/>
                        <a:ext cx="1637400" cy="1053805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/>
                    </p:spPr>
                  </p:pic>
                </p:grpSp>
                <p:graphicFrame>
                  <p:nvGraphicFramePr>
                    <p:cNvPr id="111" name="개체 110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3409247755"/>
                        </p:ext>
                      </p:extLst>
                    </p:nvPr>
                  </p:nvGraphicFramePr>
                  <p:xfrm>
                    <a:off x="3239268" y="4220295"/>
                    <a:ext cx="3276948" cy="1959309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56325" name="Image" r:id="rId16" imgW="20317460" imgH="13003175" progId="Photoshop.Image.13">
                            <p:embed/>
                          </p:oleObj>
                        </mc:Choice>
                        <mc:Fallback>
                          <p:oleObj name="Image" r:id="rId16" imgW="20317460" imgH="13003175" progId="Photoshop.Image.13">
                            <p:embed/>
                            <p:pic>
                              <p:nvPicPr>
                                <p:cNvPr id="0" name="Picture 3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239268" y="4220295"/>
                                  <a:ext cx="3276948" cy="1959309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pic>
                <p:nvPicPr>
                  <p:cNvPr id="109" name="그림 108"/>
                  <p:cNvPicPr>
                    <a:picLocks noChangeAspect="1"/>
                  </p:cNvPicPr>
                  <p:nvPr/>
                </p:nvPicPr>
                <p:blipFill>
                  <a:blip r:embed="rId17" cstate="screen"/>
                  <a:stretch>
                    <a:fillRect/>
                  </a:stretch>
                </p:blipFill>
                <p:spPr>
                  <a:xfrm>
                    <a:off x="5991128" y="2733805"/>
                    <a:ext cx="1841057" cy="1178277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07" name="Picture 5" descr="C:\Users\a00291\Desktop\a70cccb3_pano.jpg"/>
                <p:cNvPicPr>
                  <a:picLocks noChangeAspect="1" noChangeArrowheads="1"/>
                </p:cNvPicPr>
                <p:nvPr/>
              </p:nvPicPr>
              <p:blipFill rotWithShape="1">
                <a:blip r:embed="rId18" cstate="screen">
                  <a:lum bright="1000" contrast="20000"/>
                </a:blip>
                <a:srcRect/>
                <a:stretch/>
              </p:blipFill>
              <p:spPr bwMode="auto">
                <a:xfrm>
                  <a:off x="4644008" y="3045791"/>
                  <a:ext cx="344164" cy="295200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</p:grpSp>
          <p:grpSp>
            <p:nvGrpSpPr>
              <p:cNvPr id="27" name="그룹 25"/>
              <p:cNvGrpSpPr/>
              <p:nvPr/>
            </p:nvGrpSpPr>
            <p:grpSpPr>
              <a:xfrm>
                <a:off x="5214942" y="4981080"/>
                <a:ext cx="928694" cy="1610706"/>
                <a:chOff x="3402410" y="-1604882"/>
                <a:chExt cx="3773232" cy="6707964"/>
              </a:xfrm>
            </p:grpSpPr>
            <p:pic>
              <p:nvPicPr>
                <p:cNvPr id="137" name="그림 136"/>
                <p:cNvPicPr>
                  <a:picLocks noChangeAspect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02410" y="-1604882"/>
                  <a:ext cx="3773232" cy="670796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38" name="타원 137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6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64" name="줄무늬가 있는 오른쪽 화살표 6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1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02. 업무\2014년\02. 전략과제\13. EM 동영상\pax-i000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038351"/>
            <a:ext cx="3991249" cy="4819649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4" name="대각선 방향의 모서리가 둥근 사각형 3"/>
          <p:cNvSpPr/>
          <p:nvPr/>
        </p:nvSpPr>
        <p:spPr>
          <a:xfrm>
            <a:off x="6012929" y="3071810"/>
            <a:ext cx="2788597" cy="865346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Basic Info</a:t>
            </a:r>
            <a:endParaRPr lang="ko-KR" altLang="en-US" sz="4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2" descr="C:\Users\a00291\Desktop\이미지\Pax-i-BI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090996"/>
            <a:ext cx="2126130" cy="714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 descr="home-150499_640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1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7277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36"/>
          <p:cNvSpPr/>
          <p:nvPr/>
        </p:nvSpPr>
        <p:spPr>
          <a:xfrm>
            <a:off x="970440" y="1095119"/>
            <a:ext cx="6173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After saving the acquired image, check whether it is saved in </a:t>
            </a:r>
            <a:r>
              <a:rPr lang="en-US" altLang="ko-KR" sz="1200" b="1" dirty="0" err="1" smtClean="0">
                <a:latin typeface="Arial" pitchFamily="34" charset="0"/>
                <a:ea typeface="+mj-ea"/>
                <a:cs typeface="Arial" pitchFamily="34" charset="0"/>
              </a:rPr>
              <a:t>EasyDent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V4 or not.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1122840" y="1523747"/>
            <a:ext cx="4877919" cy="335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2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CASE #1. Basic option.</a:t>
            </a:r>
          </a:p>
        </p:txBody>
      </p:sp>
      <p:sp>
        <p:nvSpPr>
          <p:cNvPr id="72" name="직사각형 71"/>
          <p:cNvSpPr/>
          <p:nvPr/>
        </p:nvSpPr>
        <p:spPr>
          <a:xfrm>
            <a:off x="1159821" y="4143380"/>
            <a:ext cx="4877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CASE #2. In case AF or UHD option is applied.</a:t>
            </a:r>
          </a:p>
        </p:txBody>
      </p:sp>
      <p:grpSp>
        <p:nvGrpSpPr>
          <p:cNvPr id="2" name="그룹 70"/>
          <p:cNvGrpSpPr/>
          <p:nvPr/>
        </p:nvGrpSpPr>
        <p:grpSpPr>
          <a:xfrm>
            <a:off x="1142976" y="1785927"/>
            <a:ext cx="3143272" cy="1928827"/>
            <a:chOff x="1071538" y="2786058"/>
            <a:chExt cx="2258480" cy="1430465"/>
          </a:xfrm>
        </p:grpSpPr>
        <p:grpSp>
          <p:nvGrpSpPr>
            <p:cNvPr id="3" name="그룹 80"/>
            <p:cNvGrpSpPr/>
            <p:nvPr/>
          </p:nvGrpSpPr>
          <p:grpSpPr>
            <a:xfrm>
              <a:off x="1071538" y="2786058"/>
              <a:ext cx="2258480" cy="1430465"/>
              <a:chOff x="2809988" y="3571876"/>
              <a:chExt cx="2071702" cy="1322624"/>
            </a:xfrm>
          </p:grpSpPr>
          <p:pic>
            <p:nvPicPr>
              <p:cNvPr id="69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22857"/>
              <a:stretch>
                <a:fillRect/>
              </a:stretch>
            </p:blipFill>
            <p:spPr bwMode="auto">
              <a:xfrm>
                <a:off x="2809988" y="3571876"/>
                <a:ext cx="2071702" cy="1322624"/>
              </a:xfrm>
              <a:prstGeom prst="rect">
                <a:avLst/>
              </a:prstGeom>
              <a:noFill/>
            </p:spPr>
          </p:pic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/>
              <a:stretch/>
            </p:blipFill>
            <p:spPr bwMode="auto">
              <a:xfrm>
                <a:off x="3037038" y="3745106"/>
                <a:ext cx="1637400" cy="1053805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4" name="그룹 61"/>
            <p:cNvGrpSpPr/>
            <p:nvPr/>
          </p:nvGrpSpPr>
          <p:grpSpPr>
            <a:xfrm>
              <a:off x="1281518" y="2970034"/>
              <a:ext cx="1836000" cy="1152000"/>
              <a:chOff x="1326952" y="4000504"/>
              <a:chExt cx="2404148" cy="1519238"/>
            </a:xfrm>
          </p:grpSpPr>
          <p:pic>
            <p:nvPicPr>
              <p:cNvPr id="63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357290" y="4000504"/>
                <a:ext cx="2373810" cy="1519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64" name="Picture 5" descr="C:\Users\a00291\Desktop\a70cccb3_pano.jpg"/>
              <p:cNvPicPr>
                <a:picLocks noChangeArrowheads="1"/>
              </p:cNvPicPr>
              <p:nvPr/>
            </p:nvPicPr>
            <p:blipFill rotWithShape="1">
              <a:blip r:embed="rId5" cstate="print">
                <a:lum bright="1000" contrast="20000"/>
              </a:blip>
              <a:srcRect l="-2707" t="-8627" r="-3683" b="-7911"/>
              <a:stretch/>
            </p:blipFill>
            <p:spPr bwMode="auto">
              <a:xfrm>
                <a:off x="1326952" y="4104374"/>
                <a:ext cx="2023200" cy="108000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grpSp>
        <p:nvGrpSpPr>
          <p:cNvPr id="5" name="그룹 16"/>
          <p:cNvGrpSpPr/>
          <p:nvPr/>
        </p:nvGrpSpPr>
        <p:grpSpPr>
          <a:xfrm>
            <a:off x="1163688" y="4357695"/>
            <a:ext cx="3143272" cy="1928827"/>
            <a:chOff x="6069489" y="2513083"/>
            <a:chExt cx="2258480" cy="1430465"/>
          </a:xfrm>
        </p:grpSpPr>
        <p:grpSp>
          <p:nvGrpSpPr>
            <p:cNvPr id="6" name="그룹 80"/>
            <p:cNvGrpSpPr/>
            <p:nvPr/>
          </p:nvGrpSpPr>
          <p:grpSpPr>
            <a:xfrm>
              <a:off x="6069489" y="2513083"/>
              <a:ext cx="2258480" cy="1430465"/>
              <a:chOff x="2809988" y="3571876"/>
              <a:chExt cx="2071702" cy="1322624"/>
            </a:xfrm>
          </p:grpSpPr>
          <p:pic>
            <p:nvPicPr>
              <p:cNvPr id="21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22857"/>
              <a:stretch>
                <a:fillRect/>
              </a:stretch>
            </p:blipFill>
            <p:spPr bwMode="auto">
              <a:xfrm>
                <a:off x="2809988" y="3571876"/>
                <a:ext cx="2071702" cy="1322624"/>
              </a:xfrm>
              <a:prstGeom prst="rect">
                <a:avLst/>
              </a:prstGeom>
              <a:noFill/>
            </p:spPr>
          </p:pic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/>
              <a:stretch/>
            </p:blipFill>
            <p:spPr bwMode="auto">
              <a:xfrm>
                <a:off x="3037038" y="3745106"/>
                <a:ext cx="1637400" cy="1053805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8971" y="2699723"/>
              <a:ext cx="1800305" cy="1144670"/>
            </a:xfrm>
            <a:prstGeom prst="rect">
              <a:avLst/>
            </a:prstGeom>
          </p:spPr>
        </p:pic>
        <p:pic>
          <p:nvPicPr>
            <p:cNvPr id="20" name="Picture 5" descr="C:\Users\a00291\Desktop\a70cccb3_pano.jpg"/>
            <p:cNvPicPr>
              <a:picLocks noChangeArrowheads="1"/>
            </p:cNvPicPr>
            <p:nvPr/>
          </p:nvPicPr>
          <p:blipFill rotWithShape="1">
            <a:blip r:embed="rId7" cstate="screen">
              <a:lum bright="1000" contrast="20000"/>
            </a:blip>
            <a:srcRect l="-2706" t="-8647" r="-3681" b="-7929"/>
            <a:stretch/>
          </p:blipFill>
          <p:spPr bwMode="auto">
            <a:xfrm>
              <a:off x="6287190" y="2780928"/>
              <a:ext cx="1453162" cy="792088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5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4" name="줄무늬가 있는 오른쪽 화살표 5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3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44" name="TextBox 43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(In Standard Mode) </a:t>
              </a:r>
              <a:endPara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pic>
          <p:nvPicPr>
            <p:cNvPr id="48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grpSp>
        <p:nvGrpSpPr>
          <p:cNvPr id="45" name="그룹 44"/>
          <p:cNvGrpSpPr/>
          <p:nvPr/>
        </p:nvGrpSpPr>
        <p:grpSpPr>
          <a:xfrm>
            <a:off x="4357686" y="1928802"/>
            <a:ext cx="3023602" cy="1800000"/>
            <a:chOff x="4357686" y="1928802"/>
            <a:chExt cx="3023602" cy="1800000"/>
          </a:xfrm>
        </p:grpSpPr>
        <p:grpSp>
          <p:nvGrpSpPr>
            <p:cNvPr id="46" name="그룹 95"/>
            <p:cNvGrpSpPr/>
            <p:nvPr/>
          </p:nvGrpSpPr>
          <p:grpSpPr>
            <a:xfrm>
              <a:off x="4357686" y="1928802"/>
              <a:ext cx="3023602" cy="1800000"/>
              <a:chOff x="4357686" y="1928802"/>
              <a:chExt cx="3023602" cy="1800000"/>
            </a:xfrm>
          </p:grpSpPr>
          <p:grpSp>
            <p:nvGrpSpPr>
              <p:cNvPr id="56" name="그룹 57"/>
              <p:cNvGrpSpPr/>
              <p:nvPr/>
            </p:nvGrpSpPr>
            <p:grpSpPr>
              <a:xfrm>
                <a:off x="4833939" y="1928802"/>
                <a:ext cx="2547349" cy="1800000"/>
                <a:chOff x="4786314" y="1928802"/>
                <a:chExt cx="2547349" cy="1800000"/>
              </a:xfrm>
            </p:grpSpPr>
            <p:pic>
              <p:nvPicPr>
                <p:cNvPr id="58" name="Picture 2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4900614" y="2047863"/>
                  <a:ext cx="2340268" cy="154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0" name="그림 59" descr="Monitor Frame 2.png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4786314" y="1928802"/>
                  <a:ext cx="2547349" cy="1800000"/>
                </a:xfrm>
                <a:prstGeom prst="rect">
                  <a:avLst/>
                </a:prstGeom>
              </p:spPr>
            </p:pic>
          </p:grpSp>
          <p:sp>
            <p:nvSpPr>
              <p:cNvPr id="57" name="갈매기형 수장 56"/>
              <p:cNvSpPr/>
              <p:nvPr/>
            </p:nvSpPr>
            <p:spPr bwMode="auto">
              <a:xfrm>
                <a:off x="4357686" y="2709858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109"/>
            <p:cNvGrpSpPr/>
            <p:nvPr/>
          </p:nvGrpSpPr>
          <p:grpSpPr>
            <a:xfrm>
              <a:off x="5400004" y="2549442"/>
              <a:ext cx="1837504" cy="1011283"/>
              <a:chOff x="6362300" y="373244"/>
              <a:chExt cx="1837504" cy="1011283"/>
            </a:xfrm>
          </p:grpSpPr>
          <p:sp>
            <p:nvSpPr>
              <p:cNvPr id="49" name="직사각형 48"/>
              <p:cNvSpPr/>
              <p:nvPr/>
            </p:nvSpPr>
            <p:spPr bwMode="auto">
              <a:xfrm>
                <a:off x="6363052" y="392885"/>
                <a:ext cx="1836000" cy="9720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50" name="Picture 5" descr="C:\Users\a00291\Desktop\a70cccb3_pano.jpg"/>
              <p:cNvPicPr>
                <a:picLocks noChangeArrowheads="1"/>
              </p:cNvPicPr>
              <p:nvPr/>
            </p:nvPicPr>
            <p:blipFill rotWithShape="1">
              <a:blip r:embed="rId5" cstate="print">
                <a:lum bright="1000" contrast="20000"/>
              </a:blip>
              <a:srcRect l="-2707" t="-8627" r="-3683" b="-7911"/>
              <a:stretch/>
            </p:blipFill>
            <p:spPr bwMode="auto">
              <a:xfrm>
                <a:off x="6362300" y="373244"/>
                <a:ext cx="1837504" cy="1011283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grpSp>
        <p:nvGrpSpPr>
          <p:cNvPr id="62" name="그룹 61"/>
          <p:cNvGrpSpPr/>
          <p:nvPr/>
        </p:nvGrpSpPr>
        <p:grpSpPr>
          <a:xfrm>
            <a:off x="4357686" y="4500570"/>
            <a:ext cx="3023602" cy="1800000"/>
            <a:chOff x="4357686" y="1928802"/>
            <a:chExt cx="3023602" cy="1800000"/>
          </a:xfrm>
        </p:grpSpPr>
        <p:grpSp>
          <p:nvGrpSpPr>
            <p:cNvPr id="65" name="그룹 112"/>
            <p:cNvGrpSpPr/>
            <p:nvPr/>
          </p:nvGrpSpPr>
          <p:grpSpPr>
            <a:xfrm>
              <a:off x="4357686" y="1928802"/>
              <a:ext cx="3023602" cy="1800000"/>
              <a:chOff x="4357686" y="1928802"/>
              <a:chExt cx="3023602" cy="1800000"/>
            </a:xfrm>
          </p:grpSpPr>
          <p:grpSp>
            <p:nvGrpSpPr>
              <p:cNvPr id="71" name="그룹 116"/>
              <p:cNvGrpSpPr/>
              <p:nvPr/>
            </p:nvGrpSpPr>
            <p:grpSpPr>
              <a:xfrm>
                <a:off x="4833939" y="1928802"/>
                <a:ext cx="2547349" cy="1800000"/>
                <a:chOff x="4786314" y="1928802"/>
                <a:chExt cx="2547349" cy="1800000"/>
              </a:xfrm>
            </p:grpSpPr>
            <p:pic>
              <p:nvPicPr>
                <p:cNvPr id="74" name="Picture 2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4900614" y="2047863"/>
                  <a:ext cx="2340268" cy="154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5" name="그림 74" descr="Monitor Frame 2.png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4786314" y="1928802"/>
                  <a:ext cx="2547349" cy="1800000"/>
                </a:xfrm>
                <a:prstGeom prst="rect">
                  <a:avLst/>
                </a:prstGeom>
              </p:spPr>
            </p:pic>
          </p:grpSp>
          <p:sp>
            <p:nvSpPr>
              <p:cNvPr id="73" name="갈매기형 수장 72"/>
              <p:cNvSpPr/>
              <p:nvPr/>
            </p:nvSpPr>
            <p:spPr bwMode="auto">
              <a:xfrm>
                <a:off x="4357686" y="2709858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6" name="그룹 113"/>
            <p:cNvGrpSpPr/>
            <p:nvPr/>
          </p:nvGrpSpPr>
          <p:grpSpPr>
            <a:xfrm>
              <a:off x="5400004" y="2549442"/>
              <a:ext cx="1837504" cy="1011283"/>
              <a:chOff x="6362300" y="373244"/>
              <a:chExt cx="1837504" cy="1011283"/>
            </a:xfrm>
          </p:grpSpPr>
          <p:sp>
            <p:nvSpPr>
              <p:cNvPr id="67" name="직사각형 66"/>
              <p:cNvSpPr/>
              <p:nvPr/>
            </p:nvSpPr>
            <p:spPr bwMode="auto">
              <a:xfrm>
                <a:off x="6363052" y="392885"/>
                <a:ext cx="1836000" cy="9720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8" name="Picture 5" descr="C:\Users\a00291\Desktop\a70cccb3_pano.jpg"/>
              <p:cNvPicPr>
                <a:picLocks noChangeArrowheads="1"/>
              </p:cNvPicPr>
              <p:nvPr/>
            </p:nvPicPr>
            <p:blipFill rotWithShape="1">
              <a:blip r:embed="rId5" cstate="print">
                <a:lum bright="1000" contrast="20000"/>
              </a:blip>
              <a:srcRect l="-2707" t="-8627" r="-3683" b="-7911"/>
              <a:stretch/>
            </p:blipFill>
            <p:spPr bwMode="auto">
              <a:xfrm>
                <a:off x="6362300" y="373244"/>
                <a:ext cx="1837504" cy="1011283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grpSp>
        <p:nvGrpSpPr>
          <p:cNvPr id="59" name="그룹 65"/>
          <p:cNvGrpSpPr/>
          <p:nvPr/>
        </p:nvGrpSpPr>
        <p:grpSpPr>
          <a:xfrm>
            <a:off x="3428992" y="3286124"/>
            <a:ext cx="1292817" cy="558536"/>
            <a:chOff x="6357950" y="3143248"/>
            <a:chExt cx="1485571" cy="639748"/>
          </a:xfrm>
        </p:grpSpPr>
        <p:grpSp>
          <p:nvGrpSpPr>
            <p:cNvPr id="79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8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8" name="타원 8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4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91" name="그룹 65"/>
          <p:cNvGrpSpPr/>
          <p:nvPr/>
        </p:nvGrpSpPr>
        <p:grpSpPr>
          <a:xfrm>
            <a:off x="3428992" y="5815482"/>
            <a:ext cx="1292817" cy="558536"/>
            <a:chOff x="6357950" y="3143248"/>
            <a:chExt cx="1485571" cy="639748"/>
          </a:xfrm>
        </p:grpSpPr>
        <p:grpSp>
          <p:nvGrpSpPr>
            <p:cNvPr id="92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9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7" name="타원 9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3" name="TextBox 92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1" grpId="0"/>
      <p:bldP spid="7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53" name="TextBox 52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  <a:endPara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(In Bitewing Mode)</a:t>
              </a:r>
            </a:p>
          </p:txBody>
        </p:sp>
        <p:pic>
          <p:nvPicPr>
            <p:cNvPr id="21505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153" name="모서리가 둥근 직사각형 152"/>
          <p:cNvSpPr/>
          <p:nvPr/>
        </p:nvSpPr>
        <p:spPr>
          <a:xfrm>
            <a:off x="307730" y="1029211"/>
            <a:ext cx="5621592" cy="51077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/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PANO </a:t>
            </a:r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HD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Orthogonal</a:t>
            </a:r>
            <a:r>
              <a:rPr lang="en-US" altLang="ko-KR" sz="1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Bitewing</a:t>
            </a:r>
          </a:p>
        </p:txBody>
      </p:sp>
      <p:pic>
        <p:nvPicPr>
          <p:cNvPr id="51" name="Picture 9" descr="D:\02. 업무\2014년\02. 전략과제\13. EM 동영상\dentist용\자세.png"/>
          <p:cNvPicPr>
            <a:picLocks noChangeAspect="1" noChangeArrowheads="1"/>
          </p:cNvPicPr>
          <p:nvPr/>
        </p:nvPicPr>
        <p:blipFill rotWithShape="1">
          <a:blip r:embed="rId3" cstate="screen"/>
          <a:srcRect/>
          <a:stretch/>
        </p:blipFill>
        <p:spPr bwMode="auto">
          <a:xfrm>
            <a:off x="4071934" y="1631188"/>
            <a:ext cx="1214446" cy="2226440"/>
          </a:xfrm>
          <a:prstGeom prst="rect">
            <a:avLst/>
          </a:prstGeom>
          <a:noFill/>
        </p:spPr>
      </p:pic>
      <p:sp>
        <p:nvSpPr>
          <p:cNvPr id="143" name="갈매기형 수장 142"/>
          <p:cNvSpPr/>
          <p:nvPr/>
        </p:nvSpPr>
        <p:spPr bwMode="auto">
          <a:xfrm>
            <a:off x="3143240" y="2675508"/>
            <a:ext cx="214314" cy="285752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7" name="갈매기형 수장 146"/>
          <p:cNvSpPr/>
          <p:nvPr/>
        </p:nvSpPr>
        <p:spPr bwMode="auto">
          <a:xfrm>
            <a:off x="5643570" y="2675508"/>
            <a:ext cx="214314" cy="285752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/>
          <p:cNvGrpSpPr/>
          <p:nvPr/>
        </p:nvGrpSpPr>
        <p:grpSpPr>
          <a:xfrm>
            <a:off x="255472" y="1818252"/>
            <a:ext cx="2886489" cy="1974303"/>
            <a:chOff x="255472" y="1500174"/>
            <a:chExt cx="2886489" cy="1974303"/>
          </a:xfrm>
        </p:grpSpPr>
        <p:grpSp>
          <p:nvGrpSpPr>
            <p:cNvPr id="5" name="그룹 147"/>
            <p:cNvGrpSpPr/>
            <p:nvPr/>
          </p:nvGrpSpPr>
          <p:grpSpPr>
            <a:xfrm>
              <a:off x="255472" y="1500174"/>
              <a:ext cx="2571800" cy="1928826"/>
              <a:chOff x="-714412" y="1285860"/>
              <a:chExt cx="6143668" cy="4857784"/>
            </a:xfrm>
          </p:grpSpPr>
          <p:pic>
            <p:nvPicPr>
              <p:cNvPr id="4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714412" y="1285860"/>
                <a:ext cx="6143668" cy="4857784"/>
              </a:xfrm>
              <a:prstGeom prst="rect">
                <a:avLst/>
              </a:prstGeom>
              <a:noFill/>
            </p:spPr>
          </p:pic>
          <p:pic>
            <p:nvPicPr>
              <p:cNvPr id="68611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1966364" y="4742583"/>
                <a:ext cx="785818" cy="341660"/>
              </a:xfrm>
              <a:prstGeom prst="rect">
                <a:avLst/>
              </a:prstGeom>
              <a:noFill/>
            </p:spPr>
          </p:pic>
        </p:grpSp>
        <p:pic>
          <p:nvPicPr>
            <p:cNvPr id="80" name="Picture 2"/>
            <p:cNvPicPr>
              <a:picLocks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22044" y="1689774"/>
              <a:ext cx="2063464" cy="11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그룹 33"/>
            <p:cNvGrpSpPr/>
            <p:nvPr/>
          </p:nvGrpSpPr>
          <p:grpSpPr>
            <a:xfrm>
              <a:off x="2019538" y="2786059"/>
              <a:ext cx="1122423" cy="688418"/>
              <a:chOff x="2048374" y="2428868"/>
              <a:chExt cx="1630384" cy="1058159"/>
            </a:xfrm>
          </p:grpSpPr>
          <p:grpSp>
            <p:nvGrpSpPr>
              <p:cNvPr id="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8" name="타원 3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  <p:sp>
            <p:nvSpPr>
              <p:cNvPr id="34" name="TextBox 40"/>
              <p:cNvSpPr txBox="1"/>
              <p:nvPr/>
            </p:nvSpPr>
            <p:spPr>
              <a:xfrm>
                <a:off x="2048374" y="3013947"/>
                <a:ext cx="1630384" cy="473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rPr>
                  <a:t>CONFIRM</a:t>
                </a:r>
                <a:endParaRPr lang="ko-KR" altLang="en-US" sz="1400" dirty="0">
                  <a:solidFill>
                    <a:schemeClr val="accent6">
                      <a:lumMod val="75000"/>
                    </a:schemeClr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</p:grpSp>
      <p:grpSp>
        <p:nvGrpSpPr>
          <p:cNvPr id="97" name="그룹 96"/>
          <p:cNvGrpSpPr/>
          <p:nvPr/>
        </p:nvGrpSpPr>
        <p:grpSpPr>
          <a:xfrm>
            <a:off x="6143604" y="1818252"/>
            <a:ext cx="2971010" cy="1974302"/>
            <a:chOff x="6143604" y="1500174"/>
            <a:chExt cx="2971010" cy="1974302"/>
          </a:xfrm>
        </p:grpSpPr>
        <p:grpSp>
          <p:nvGrpSpPr>
            <p:cNvPr id="94" name="그룹 93"/>
            <p:cNvGrpSpPr/>
            <p:nvPr/>
          </p:nvGrpSpPr>
          <p:grpSpPr>
            <a:xfrm>
              <a:off x="6143604" y="1500174"/>
              <a:ext cx="2571800" cy="1928826"/>
              <a:chOff x="6143604" y="1500174"/>
              <a:chExt cx="2571800" cy="1928826"/>
            </a:xfrm>
          </p:grpSpPr>
          <p:grpSp>
            <p:nvGrpSpPr>
              <p:cNvPr id="12" name="그룹 147"/>
              <p:cNvGrpSpPr/>
              <p:nvPr/>
            </p:nvGrpSpPr>
            <p:grpSpPr>
              <a:xfrm>
                <a:off x="6143604" y="1500174"/>
                <a:ext cx="2571800" cy="1928826"/>
                <a:chOff x="-714412" y="1285860"/>
                <a:chExt cx="6143668" cy="4857784"/>
              </a:xfrm>
            </p:grpSpPr>
            <p:pic>
              <p:nvPicPr>
                <p:cNvPr id="45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714412" y="1285860"/>
                  <a:ext cx="6143668" cy="4857784"/>
                </a:xfrm>
                <a:prstGeom prst="rect">
                  <a:avLst/>
                </a:prstGeom>
                <a:noFill/>
              </p:spPr>
            </p:pic>
            <p:pic>
              <p:nvPicPr>
                <p:cNvPr id="50" name="Picture 3" descr="D:\02. 업무\2014년\02. 전략과제\13. EM 동영상\작업파일\ci-횐색.png"/>
                <p:cNvPicPr>
                  <a:picLocks noChangeAspect="1" noChangeArrowheads="1"/>
                </p:cNvPicPr>
                <p:nvPr/>
              </p:nvPicPr>
              <p:blipFill>
                <a:blip r:embed="rId5" cstate="screen"/>
                <a:srcRect/>
                <a:stretch>
                  <a:fillRect/>
                </a:stretch>
              </p:blipFill>
              <p:spPr bwMode="auto">
                <a:xfrm>
                  <a:off x="1966364" y="4742583"/>
                  <a:ext cx="785818" cy="34166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82" name="그림 81" descr="이름 없음.mp4_000005133.jpg"/>
              <p:cNvPicPr>
                <a:picLocks/>
              </p:cNvPicPr>
              <p:nvPr/>
            </p:nvPicPr>
            <p:blipFill>
              <a:blip r:embed="rId9" cstate="screen"/>
              <a:stretch>
                <a:fillRect/>
              </a:stretch>
            </p:blipFill>
            <p:spPr>
              <a:xfrm>
                <a:off x="6412912" y="1689774"/>
                <a:ext cx="2052000" cy="1188000"/>
              </a:xfrm>
              <a:prstGeom prst="rect">
                <a:avLst/>
              </a:prstGeom>
            </p:spPr>
          </p:pic>
        </p:grpSp>
        <p:grpSp>
          <p:nvGrpSpPr>
            <p:cNvPr id="13" name="그룹 33"/>
            <p:cNvGrpSpPr/>
            <p:nvPr/>
          </p:nvGrpSpPr>
          <p:grpSpPr>
            <a:xfrm>
              <a:off x="8248415" y="2786058"/>
              <a:ext cx="866199" cy="688418"/>
              <a:chOff x="2215898" y="2428868"/>
              <a:chExt cx="1258204" cy="1058159"/>
            </a:xfrm>
          </p:grpSpPr>
          <p:grpSp>
            <p:nvGrpSpPr>
              <p:cNvPr id="1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2" name="타원 6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  <p:sp>
            <p:nvSpPr>
              <p:cNvPr id="60" name="TextBox 40"/>
              <p:cNvSpPr txBox="1"/>
              <p:nvPr/>
            </p:nvSpPr>
            <p:spPr>
              <a:xfrm>
                <a:off x="2215898" y="3013947"/>
                <a:ext cx="1258204" cy="473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rPr>
                  <a:t>READY</a:t>
                </a:r>
                <a:endParaRPr lang="ko-KR" altLang="en-US" sz="1400" dirty="0">
                  <a:solidFill>
                    <a:schemeClr val="accent6">
                      <a:lumMod val="75000"/>
                    </a:schemeClr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</p:grpSp>
      <p:grpSp>
        <p:nvGrpSpPr>
          <p:cNvPr id="84" name="그룹 83"/>
          <p:cNvGrpSpPr/>
          <p:nvPr/>
        </p:nvGrpSpPr>
        <p:grpSpPr>
          <a:xfrm>
            <a:off x="428596" y="4071942"/>
            <a:ext cx="4857784" cy="2214578"/>
            <a:chOff x="4000496" y="4143380"/>
            <a:chExt cx="4214842" cy="1928826"/>
          </a:xfrm>
        </p:grpSpPr>
        <p:sp>
          <p:nvSpPr>
            <p:cNvPr id="85" name="직사각형 84"/>
            <p:cNvSpPr/>
            <p:nvPr/>
          </p:nvSpPr>
          <p:spPr bwMode="auto">
            <a:xfrm>
              <a:off x="4000496" y="4143380"/>
              <a:ext cx="4214842" cy="1928826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pic>
          <p:nvPicPr>
            <p:cNvPr id="86" name="Picture 4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4143372" y="4591640"/>
              <a:ext cx="1197840" cy="810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7" name="Picture 5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5500694" y="4588854"/>
              <a:ext cx="1197840" cy="810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8" name="Picture 6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6858016" y="4572008"/>
              <a:ext cx="1197797" cy="810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9" name="직사각형 88"/>
            <p:cNvSpPr/>
            <p:nvPr/>
          </p:nvSpPr>
          <p:spPr>
            <a:xfrm>
              <a:off x="4000496" y="4185320"/>
              <a:ext cx="4000528" cy="34848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image with the same procedure as the Bitewing Right, Bitewing Incisor, and Bitewing Left modes. </a:t>
              </a:r>
            </a:p>
          </p:txBody>
        </p:sp>
        <p:pic>
          <p:nvPicPr>
            <p:cNvPr id="90" name="Picture 4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4371334" y="5446110"/>
              <a:ext cx="785818" cy="45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1" name="Picture 5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5715008" y="5459758"/>
              <a:ext cx="766807" cy="446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2" name="Picture 6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7082780" y="5449308"/>
              <a:ext cx="766807" cy="446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3" name="직사각형 92"/>
          <p:cNvSpPr/>
          <p:nvPr/>
        </p:nvSpPr>
        <p:spPr>
          <a:xfrm>
            <a:off x="6143636" y="3889954"/>
            <a:ext cx="285748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capture procedure is the same as the standard mode in the next step. </a:t>
            </a:r>
          </a:p>
        </p:txBody>
      </p:sp>
      <p:grpSp>
        <p:nvGrpSpPr>
          <p:cNvPr id="48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9" name="줄무늬가 있는 오른쪽 화살표 4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1"/>
      <p:bldP spid="143" grpId="0" animBg="1"/>
      <p:bldP spid="147" grpId="0" animBg="1"/>
      <p:bldP spid="9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53" name="TextBox 52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  <a:endPara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(In TMJ Open Mode)</a:t>
              </a:r>
            </a:p>
          </p:txBody>
        </p:sp>
        <p:pic>
          <p:nvPicPr>
            <p:cNvPr id="21505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grpSp>
        <p:nvGrpSpPr>
          <p:cNvPr id="74" name="그룹 73"/>
          <p:cNvGrpSpPr/>
          <p:nvPr/>
        </p:nvGrpSpPr>
        <p:grpSpPr>
          <a:xfrm>
            <a:off x="170380" y="1554386"/>
            <a:ext cx="9017586" cy="2205842"/>
            <a:chOff x="170380" y="1554386"/>
            <a:chExt cx="9017586" cy="2205842"/>
          </a:xfrm>
        </p:grpSpPr>
        <p:grpSp>
          <p:nvGrpSpPr>
            <p:cNvPr id="212" name="그룹 211"/>
            <p:cNvGrpSpPr/>
            <p:nvPr/>
          </p:nvGrpSpPr>
          <p:grpSpPr>
            <a:xfrm>
              <a:off x="170380" y="1643050"/>
              <a:ext cx="2952275" cy="2117178"/>
              <a:chOff x="170380" y="1643050"/>
              <a:chExt cx="2952275" cy="2117178"/>
            </a:xfrm>
          </p:grpSpPr>
          <p:grpSp>
            <p:nvGrpSpPr>
              <p:cNvPr id="86" name="그룹 85"/>
              <p:cNvGrpSpPr/>
              <p:nvPr/>
            </p:nvGrpSpPr>
            <p:grpSpPr>
              <a:xfrm>
                <a:off x="170380" y="1643050"/>
                <a:ext cx="2615670" cy="2068620"/>
                <a:chOff x="3442760" y="2501847"/>
                <a:chExt cx="2258480" cy="1854306"/>
              </a:xfrm>
            </p:grpSpPr>
            <p:grpSp>
              <p:nvGrpSpPr>
                <p:cNvPr id="82" name="그룹 81"/>
                <p:cNvGrpSpPr/>
                <p:nvPr/>
              </p:nvGrpSpPr>
              <p:grpSpPr>
                <a:xfrm>
                  <a:off x="3442760" y="2501847"/>
                  <a:ext cx="2258480" cy="1854306"/>
                  <a:chOff x="1085075" y="1090829"/>
                  <a:chExt cx="2258480" cy="1854306"/>
                </a:xfrm>
              </p:grpSpPr>
              <p:pic>
                <p:nvPicPr>
                  <p:cNvPr id="83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1085075" y="1090829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1304430" y="1254144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85" name="그림 84"/>
                  <p:cNvPicPr>
                    <a:picLocks noChangeAspect="1"/>
                  </p:cNvPicPr>
                  <p:nvPr/>
                </p:nvPicPr>
                <p:blipFill rotWithShape="1">
                  <a:blip r:embed="rId5" cstate="screen"/>
                  <a:srcRect/>
                  <a:stretch/>
                </p:blipFill>
                <p:spPr>
                  <a:xfrm>
                    <a:off x="1777722" y="1574844"/>
                    <a:ext cx="792088" cy="540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0" name="Picture 2"/>
                <p:cNvPicPr>
                  <a:picLocks noChangeArrowheads="1"/>
                </p:cNvPicPr>
                <p:nvPr/>
              </p:nvPicPr>
              <p:blipFill>
                <a:blip r:embed="rId6" cstate="screen"/>
                <a:stretch>
                  <a:fillRect/>
                </a:stretch>
              </p:blipFill>
              <p:spPr bwMode="auto">
                <a:xfrm>
                  <a:off x="3681792" y="2681668"/>
                  <a:ext cx="1800000" cy="115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6" name="그룹 33"/>
              <p:cNvGrpSpPr/>
              <p:nvPr/>
            </p:nvGrpSpPr>
            <p:grpSpPr>
              <a:xfrm>
                <a:off x="2000232" y="3071810"/>
                <a:ext cx="1122423" cy="688418"/>
                <a:chOff x="2048374" y="2428868"/>
                <a:chExt cx="1630384" cy="1058159"/>
              </a:xfrm>
            </p:grpSpPr>
            <p:grpSp>
              <p:nvGrpSpPr>
                <p:cNvPr id="7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8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39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40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38" name="타원 37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34" name="TextBox 40"/>
                <p:cNvSpPr txBox="1"/>
                <p:nvPr/>
              </p:nvSpPr>
              <p:spPr>
                <a:xfrm>
                  <a:off x="2048374" y="3013947"/>
                  <a:ext cx="1630384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CONFIRM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grpSp>
          <p:nvGrpSpPr>
            <p:cNvPr id="211" name="그룹 210"/>
            <p:cNvGrpSpPr/>
            <p:nvPr/>
          </p:nvGrpSpPr>
          <p:grpSpPr>
            <a:xfrm>
              <a:off x="6215074" y="1643050"/>
              <a:ext cx="2972892" cy="2071702"/>
              <a:chOff x="6528330" y="1643050"/>
              <a:chExt cx="2972892" cy="2071702"/>
            </a:xfrm>
          </p:grpSpPr>
          <p:grpSp>
            <p:nvGrpSpPr>
              <p:cNvPr id="94" name="그룹 93"/>
              <p:cNvGrpSpPr/>
              <p:nvPr/>
            </p:nvGrpSpPr>
            <p:grpSpPr>
              <a:xfrm>
                <a:off x="6528330" y="1643050"/>
                <a:ext cx="2615670" cy="2068620"/>
                <a:chOff x="4572000" y="1571612"/>
                <a:chExt cx="2258480" cy="1854306"/>
              </a:xfrm>
            </p:grpSpPr>
            <p:grpSp>
              <p:nvGrpSpPr>
                <p:cNvPr id="88" name="그룹 81"/>
                <p:cNvGrpSpPr/>
                <p:nvPr/>
              </p:nvGrpSpPr>
              <p:grpSpPr>
                <a:xfrm>
                  <a:off x="4572000" y="1571612"/>
                  <a:ext cx="2258480" cy="1854306"/>
                  <a:chOff x="1085075" y="1090829"/>
                  <a:chExt cx="2258480" cy="1854306"/>
                </a:xfrm>
              </p:grpSpPr>
              <p:pic>
                <p:nvPicPr>
                  <p:cNvPr id="90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1085075" y="1090829"/>
                    <a:ext cx="2258480" cy="185430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1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1304430" y="1254144"/>
                    <a:ext cx="1836000" cy="117504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92" name="그림 91"/>
                  <p:cNvPicPr>
                    <a:picLocks noChangeAspect="1"/>
                  </p:cNvPicPr>
                  <p:nvPr/>
                </p:nvPicPr>
                <p:blipFill rotWithShape="1">
                  <a:blip r:embed="rId5" cstate="screen"/>
                  <a:srcRect/>
                  <a:stretch/>
                </p:blipFill>
                <p:spPr>
                  <a:xfrm>
                    <a:off x="1777722" y="1574844"/>
                    <a:ext cx="792088" cy="540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3" name="그림 92" descr="이름 없음.mp4_000006000.jpg"/>
                <p:cNvPicPr>
                  <a:picLocks/>
                </p:cNvPicPr>
                <p:nvPr/>
              </p:nvPicPr>
              <p:blipFill>
                <a:blip r:embed="rId9" cstate="screen"/>
                <a:stretch>
                  <a:fillRect/>
                </a:stretch>
              </p:blipFill>
              <p:spPr>
                <a:xfrm>
                  <a:off x="4811028" y="1747440"/>
                  <a:ext cx="1800000" cy="1152000"/>
                </a:xfrm>
                <a:prstGeom prst="rect">
                  <a:avLst/>
                </a:prstGeom>
              </p:spPr>
            </p:pic>
          </p:grpSp>
          <p:grpSp>
            <p:nvGrpSpPr>
              <p:cNvPr id="13" name="그룹 33"/>
              <p:cNvGrpSpPr/>
              <p:nvPr/>
            </p:nvGrpSpPr>
            <p:grpSpPr>
              <a:xfrm>
                <a:off x="8635023" y="3026334"/>
                <a:ext cx="866199" cy="688418"/>
                <a:chOff x="2215898" y="2428868"/>
                <a:chExt cx="1258204" cy="1058159"/>
              </a:xfrm>
            </p:grpSpPr>
            <p:grpSp>
              <p:nvGrpSpPr>
                <p:cNvPr id="14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5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63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4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62" name="타원 61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60" name="TextBox 40"/>
                <p:cNvSpPr txBox="1"/>
                <p:nvPr/>
              </p:nvSpPr>
              <p:spPr>
                <a:xfrm>
                  <a:off x="2215898" y="3013947"/>
                  <a:ext cx="1258204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READY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207" name="갈매기형 수장 206"/>
            <p:cNvSpPr/>
            <p:nvPr/>
          </p:nvSpPr>
          <p:spPr bwMode="auto">
            <a:xfrm>
              <a:off x="3000364" y="257174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3" name="그룹 212"/>
            <p:cNvGrpSpPr/>
            <p:nvPr/>
          </p:nvGrpSpPr>
          <p:grpSpPr>
            <a:xfrm>
              <a:off x="3299348" y="1554386"/>
              <a:ext cx="2473326" cy="2039443"/>
              <a:chOff x="3741748" y="1554386"/>
              <a:chExt cx="2473326" cy="2039443"/>
            </a:xfrm>
          </p:grpSpPr>
          <p:pic>
            <p:nvPicPr>
              <p:cNvPr id="81" name="Picture 4" descr="D:\02. 업무\2014년\02. 전략과제\13. EM 동영상\dentist용\8-3.png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4357686" y="1554386"/>
                <a:ext cx="1857388" cy="1696020"/>
              </a:xfrm>
              <a:prstGeom prst="rect">
                <a:avLst/>
              </a:prstGeom>
              <a:noFill/>
            </p:spPr>
          </p:pic>
          <p:pic>
            <p:nvPicPr>
              <p:cNvPr id="208" name="Picture 12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3857620" y="2500306"/>
                <a:ext cx="928694" cy="78166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3175"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209" name="TextBox 208"/>
              <p:cNvSpPr txBox="1"/>
              <p:nvPr/>
            </p:nvSpPr>
            <p:spPr>
              <a:xfrm>
                <a:off x="3741748" y="3316830"/>
                <a:ext cx="159364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Chin support: TMJ </a:t>
                </a:r>
              </a:p>
            </p:txBody>
          </p:sp>
        </p:grpSp>
        <p:sp>
          <p:nvSpPr>
            <p:cNvPr id="210" name="갈매기형 수장 209"/>
            <p:cNvSpPr/>
            <p:nvPr/>
          </p:nvSpPr>
          <p:spPr bwMode="auto">
            <a:xfrm>
              <a:off x="5857884" y="257174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5" name="갈매기형 수장 214"/>
          <p:cNvSpPr/>
          <p:nvPr/>
        </p:nvSpPr>
        <p:spPr bwMode="auto">
          <a:xfrm rot="5400000">
            <a:off x="7458312" y="3831336"/>
            <a:ext cx="214314" cy="285752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76" name="그룹 75"/>
          <p:cNvGrpSpPr/>
          <p:nvPr/>
        </p:nvGrpSpPr>
        <p:grpSpPr>
          <a:xfrm>
            <a:off x="3428992" y="4143380"/>
            <a:ext cx="5448476" cy="2068620"/>
            <a:chOff x="3428992" y="4143380"/>
            <a:chExt cx="5448476" cy="2068620"/>
          </a:xfrm>
        </p:grpSpPr>
        <p:grpSp>
          <p:nvGrpSpPr>
            <p:cNvPr id="214" name="그룹 213"/>
            <p:cNvGrpSpPr/>
            <p:nvPr/>
          </p:nvGrpSpPr>
          <p:grpSpPr>
            <a:xfrm>
              <a:off x="6261798" y="4143380"/>
              <a:ext cx="2615670" cy="2068620"/>
              <a:chOff x="6357950" y="4357694"/>
              <a:chExt cx="2615670" cy="2068620"/>
            </a:xfrm>
          </p:grpSpPr>
          <p:grpSp>
            <p:nvGrpSpPr>
              <p:cNvPr id="97" name="그룹 96"/>
              <p:cNvGrpSpPr/>
              <p:nvPr/>
            </p:nvGrpSpPr>
            <p:grpSpPr>
              <a:xfrm>
                <a:off x="6357950" y="4357694"/>
                <a:ext cx="2615670" cy="2068620"/>
                <a:chOff x="3577282" y="1096769"/>
                <a:chExt cx="2258480" cy="1854306"/>
              </a:xfrm>
            </p:grpSpPr>
            <p:pic>
              <p:nvPicPr>
                <p:cNvPr id="10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577282" y="1096769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107" name="Picture 8"/>
                <p:cNvPicPr>
                  <a:picLocks noChangeAspect="1" noChangeArrowheads="1"/>
                </p:cNvPicPr>
                <p:nvPr/>
              </p:nvPicPr>
              <p:blipFill>
                <a:blip r:embed="rId12" cstate="screen"/>
                <a:srcRect/>
                <a:stretch>
                  <a:fillRect/>
                </a:stretch>
              </p:blipFill>
              <p:spPr bwMode="auto">
                <a:xfrm>
                  <a:off x="3805694" y="1260907"/>
                  <a:ext cx="1815205" cy="11617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8" name="Picture 9"/>
                <p:cNvPicPr>
                  <a:picLocks noChangeAspect="1" noChangeArrowheads="1"/>
                </p:cNvPicPr>
                <p:nvPr/>
              </p:nvPicPr>
              <p:blipFill>
                <a:blip r:embed="rId13" cstate="screen"/>
                <a:srcRect/>
                <a:stretch>
                  <a:fillRect/>
                </a:stretch>
              </p:blipFill>
              <p:spPr bwMode="auto">
                <a:xfrm>
                  <a:off x="4829179" y="1593041"/>
                  <a:ext cx="161945" cy="309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11" name="Picture 9"/>
                <p:cNvPicPr>
                  <a:picLocks noChangeAspect="1" noChangeArrowheads="1"/>
                </p:cNvPicPr>
                <p:nvPr/>
              </p:nvPicPr>
              <p:blipFill>
                <a:blip r:embed="rId14" cstate="screen"/>
                <a:srcRect/>
                <a:stretch>
                  <a:fillRect/>
                </a:stretch>
              </p:blipFill>
              <p:spPr bwMode="auto">
                <a:xfrm>
                  <a:off x="4718595" y="1598065"/>
                  <a:ext cx="108013" cy="30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98" name="그룹 97"/>
              <p:cNvGrpSpPr/>
              <p:nvPr/>
            </p:nvGrpSpPr>
            <p:grpSpPr>
              <a:xfrm>
                <a:off x="6500826" y="4929198"/>
                <a:ext cx="835039" cy="1448273"/>
                <a:chOff x="3402410" y="-928416"/>
                <a:chExt cx="3392717" cy="6031494"/>
              </a:xfrm>
            </p:grpSpPr>
            <p:pic>
              <p:nvPicPr>
                <p:cNvPr id="102" name="그림 101"/>
                <p:cNvPicPr>
                  <a:picLocks noChangeAspect="1"/>
                </p:cNvPicPr>
                <p:nvPr/>
              </p:nvPicPr>
              <p:blipFill>
                <a:blip r:embed="rId15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02410" y="-928416"/>
                  <a:ext cx="3392717" cy="603149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03" name="타원 102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17" name="그룹 216"/>
            <p:cNvGrpSpPr/>
            <p:nvPr/>
          </p:nvGrpSpPr>
          <p:grpSpPr>
            <a:xfrm>
              <a:off x="3428992" y="4143380"/>
              <a:ext cx="2589848" cy="2048198"/>
              <a:chOff x="3339474" y="4357694"/>
              <a:chExt cx="2589848" cy="2048198"/>
            </a:xfrm>
          </p:grpSpPr>
          <p:grpSp>
            <p:nvGrpSpPr>
              <p:cNvPr id="114" name="그룹 113"/>
              <p:cNvGrpSpPr/>
              <p:nvPr/>
            </p:nvGrpSpPr>
            <p:grpSpPr>
              <a:xfrm>
                <a:off x="3339474" y="4357694"/>
                <a:ext cx="2589848" cy="2048198"/>
                <a:chOff x="6069489" y="1090829"/>
                <a:chExt cx="2236184" cy="1836000"/>
              </a:xfrm>
            </p:grpSpPr>
            <p:pic>
              <p:nvPicPr>
                <p:cNvPr id="115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6069489" y="1090829"/>
                  <a:ext cx="2236184" cy="183600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16" name="Picture 5"/>
                <p:cNvPicPr>
                  <a:picLocks noChangeAspect="1" noChangeArrowheads="1"/>
                </p:cNvPicPr>
                <p:nvPr/>
              </p:nvPicPr>
              <p:blipFill>
                <a:blip r:embed="rId16" cstate="screen"/>
                <a:srcRect/>
                <a:stretch>
                  <a:fillRect/>
                </a:stretch>
              </p:blipFill>
              <p:spPr bwMode="auto">
                <a:xfrm>
                  <a:off x="6286512" y="1275288"/>
                  <a:ext cx="1836000" cy="11298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117" name="그룹 33"/>
              <p:cNvGrpSpPr/>
              <p:nvPr/>
            </p:nvGrpSpPr>
            <p:grpSpPr>
              <a:xfrm>
                <a:off x="5270670" y="5565150"/>
                <a:ext cx="482824" cy="688418"/>
                <a:chOff x="2424555" y="2428868"/>
                <a:chExt cx="701333" cy="1058159"/>
              </a:xfrm>
            </p:grpSpPr>
            <p:grpSp>
              <p:nvGrpSpPr>
                <p:cNvPr id="118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20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25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26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21" name="타원 120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119" name="TextBox 40"/>
                <p:cNvSpPr txBox="1"/>
                <p:nvPr/>
              </p:nvSpPr>
              <p:spPr>
                <a:xfrm>
                  <a:off x="2424555" y="3013947"/>
                  <a:ext cx="701333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OK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216" name="갈매기형 수장 215"/>
            <p:cNvSpPr/>
            <p:nvPr/>
          </p:nvSpPr>
          <p:spPr bwMode="auto">
            <a:xfrm rot="10800000">
              <a:off x="6072198" y="507207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5" name="직사각형 224"/>
          <p:cNvSpPr/>
          <p:nvPr/>
        </p:nvSpPr>
        <p:spPr>
          <a:xfrm>
            <a:off x="3500430" y="6164280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After completion of image acquisition in the TMJ LAT Open mode, the mode switches automatically to TMJ LAT Close mode with a voice over message. </a:t>
            </a:r>
            <a:endParaRPr lang="en-US" altLang="ko-KR" sz="1100" b="1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28" name="그룹 227"/>
          <p:cNvGrpSpPr/>
          <p:nvPr/>
        </p:nvGrpSpPr>
        <p:grpSpPr>
          <a:xfrm>
            <a:off x="199752" y="4250654"/>
            <a:ext cx="3729306" cy="2011152"/>
            <a:chOff x="214282" y="3989616"/>
            <a:chExt cx="3729306" cy="2011152"/>
          </a:xfrm>
        </p:grpSpPr>
        <p:sp>
          <p:nvSpPr>
            <p:cNvPr id="219" name="직사각형 218"/>
            <p:cNvSpPr/>
            <p:nvPr/>
          </p:nvSpPr>
          <p:spPr bwMode="auto">
            <a:xfrm>
              <a:off x="214282" y="4000504"/>
              <a:ext cx="3214710" cy="2000264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pic>
          <p:nvPicPr>
            <p:cNvPr id="221" name="Picture 3"/>
            <p:cNvPicPr>
              <a:picLocks noChangeAspect="1"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347471" y="4429132"/>
              <a:ext cx="1335053" cy="81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2" name="Picture 4"/>
            <p:cNvPicPr>
              <a:picLocks noChangeAspect="1"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1945745" y="4429132"/>
              <a:ext cx="1335053" cy="81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3" name="Picture 3"/>
            <p:cNvPicPr>
              <a:picLocks noChangeAspect="1"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506106" y="5360367"/>
              <a:ext cx="1044874" cy="530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4" name="Picture 4"/>
            <p:cNvPicPr>
              <a:picLocks noChangeAspect="1" noChangeArrowheads="1"/>
            </p:cNvPicPr>
            <p:nvPr/>
          </p:nvPicPr>
          <p:blipFill>
            <a:blip r:embed="rId20" cstate="screen"/>
            <a:srcRect/>
            <a:stretch>
              <a:fillRect/>
            </a:stretch>
          </p:blipFill>
          <p:spPr bwMode="auto">
            <a:xfrm>
              <a:off x="2104380" y="5352512"/>
              <a:ext cx="1060029" cy="538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0" name="직사각형 219"/>
            <p:cNvSpPr/>
            <p:nvPr/>
          </p:nvSpPr>
          <p:spPr>
            <a:xfrm>
              <a:off x="214282" y="3989616"/>
              <a:ext cx="37293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image with the same procedure in </a:t>
              </a:r>
            </a:p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TMJ PA Open/Close mode.</a:t>
              </a:r>
            </a:p>
          </p:txBody>
        </p:sp>
      </p:grpSp>
      <p:sp>
        <p:nvSpPr>
          <p:cNvPr id="73" name="모서리가 둥근 직사각형 72"/>
          <p:cNvSpPr/>
          <p:nvPr/>
        </p:nvSpPr>
        <p:spPr>
          <a:xfrm>
            <a:off x="307730" y="1046145"/>
            <a:ext cx="5621592" cy="51077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/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  • 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PANO </a:t>
            </a:r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HD</a:t>
            </a:r>
            <a:r>
              <a:rPr lang="en-US" altLang="ko-KR" sz="1200" b="1" dirty="0" smtClean="0">
                <a:latin typeface="Arial" pitchFamily="34" charset="0"/>
                <a:ea typeface="맑은 고딕"/>
                <a:cs typeface="Arial" pitchFamily="34" charset="0"/>
              </a:rPr>
              <a:t>→</a:t>
            </a:r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 TMJ LAT Open</a:t>
            </a:r>
          </a:p>
        </p:txBody>
      </p:sp>
      <p:grpSp>
        <p:nvGrpSpPr>
          <p:cNvPr id="77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8" name="줄무늬가 있는 오른쪽 화살표 7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7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53" name="TextBox 52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(In TMJ Close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pic>
          <p:nvPicPr>
            <p:cNvPr id="21505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215" name="갈매기형 수장 214"/>
          <p:cNvSpPr/>
          <p:nvPr/>
        </p:nvSpPr>
        <p:spPr bwMode="auto">
          <a:xfrm rot="5400000">
            <a:off x="7433598" y="3806622"/>
            <a:ext cx="214314" cy="285752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79" name="그룹 78"/>
          <p:cNvGrpSpPr/>
          <p:nvPr/>
        </p:nvGrpSpPr>
        <p:grpSpPr>
          <a:xfrm>
            <a:off x="285720" y="1571612"/>
            <a:ext cx="8858280" cy="2117178"/>
            <a:chOff x="285720" y="1571612"/>
            <a:chExt cx="8858280" cy="2117178"/>
          </a:xfrm>
        </p:grpSpPr>
        <p:pic>
          <p:nvPicPr>
            <p:cNvPr id="100" name="Picture 6" descr="D:\02. 업무\2014년\02. 전략과제\13. EM 동영상\dentist용\51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929058" y="1643050"/>
              <a:ext cx="1799405" cy="1643074"/>
            </a:xfrm>
            <a:prstGeom prst="rect">
              <a:avLst/>
            </a:prstGeom>
            <a:noFill/>
          </p:spPr>
        </p:pic>
        <p:sp>
          <p:nvSpPr>
            <p:cNvPr id="207" name="갈매기형 수장 206"/>
            <p:cNvSpPr/>
            <p:nvPr/>
          </p:nvSpPr>
          <p:spPr bwMode="auto">
            <a:xfrm>
              <a:off x="3000364" y="257174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3" name="그룹 212"/>
            <p:cNvGrpSpPr/>
            <p:nvPr/>
          </p:nvGrpSpPr>
          <p:grpSpPr>
            <a:xfrm>
              <a:off x="3308524" y="2500306"/>
              <a:ext cx="1590500" cy="1076589"/>
              <a:chOff x="3750924" y="2500306"/>
              <a:chExt cx="1590500" cy="1076589"/>
            </a:xfrm>
          </p:grpSpPr>
          <p:pic>
            <p:nvPicPr>
              <p:cNvPr id="208" name="Picture 12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3857620" y="2500306"/>
                <a:ext cx="928694" cy="78166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3175">
                <a:solidFill>
                  <a:schemeClr val="accent6">
                    <a:lumMod val="75000"/>
                  </a:schemeClr>
                </a:solidFill>
              </a:ln>
              <a:effectLst/>
            </p:spPr>
          </p:pic>
          <p:sp>
            <p:nvSpPr>
              <p:cNvPr id="209" name="TextBox 208"/>
              <p:cNvSpPr txBox="1"/>
              <p:nvPr/>
            </p:nvSpPr>
            <p:spPr>
              <a:xfrm>
                <a:off x="3750924" y="3299896"/>
                <a:ext cx="15905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200" b="1" dirty="0" smtClean="0">
                    <a:solidFill>
                      <a:schemeClr val="accent6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Chin support: TMJ </a:t>
                </a:r>
              </a:p>
            </p:txBody>
          </p:sp>
        </p:grpSp>
        <p:sp>
          <p:nvSpPr>
            <p:cNvPr id="210" name="갈매기형 수장 209"/>
            <p:cNvSpPr/>
            <p:nvPr/>
          </p:nvSpPr>
          <p:spPr bwMode="auto">
            <a:xfrm>
              <a:off x="5857884" y="257174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8" name="그룹 137"/>
            <p:cNvGrpSpPr/>
            <p:nvPr/>
          </p:nvGrpSpPr>
          <p:grpSpPr>
            <a:xfrm>
              <a:off x="6164909" y="1571612"/>
              <a:ext cx="2979091" cy="2101950"/>
              <a:chOff x="214282" y="1643050"/>
              <a:chExt cx="2979091" cy="2101950"/>
            </a:xfrm>
          </p:grpSpPr>
          <p:grpSp>
            <p:nvGrpSpPr>
              <p:cNvPr id="89" name="그룹 174"/>
              <p:cNvGrpSpPr/>
              <p:nvPr/>
            </p:nvGrpSpPr>
            <p:grpSpPr>
              <a:xfrm>
                <a:off x="214282" y="1643050"/>
                <a:ext cx="2620434" cy="2093334"/>
                <a:chOff x="65990" y="4008742"/>
                <a:chExt cx="2258480" cy="1854306"/>
              </a:xfrm>
            </p:grpSpPr>
            <p:pic>
              <p:nvPicPr>
                <p:cNvPr id="9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5990" y="4008742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95" name="Picture 2"/>
                <p:cNvPicPr>
                  <a:picLocks noChangeArrowheads="1"/>
                </p:cNvPicPr>
                <p:nvPr/>
              </p:nvPicPr>
              <p:blipFill>
                <a:blip r:embed="rId6" cstate="screen"/>
                <a:srcRect/>
                <a:stretch>
                  <a:fillRect/>
                </a:stretch>
              </p:blipFill>
              <p:spPr bwMode="auto">
                <a:xfrm>
                  <a:off x="277482" y="4190104"/>
                  <a:ext cx="1836000" cy="115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101" name="그룹 33"/>
              <p:cNvGrpSpPr/>
              <p:nvPr/>
            </p:nvGrpSpPr>
            <p:grpSpPr>
              <a:xfrm>
                <a:off x="2327174" y="3056582"/>
                <a:ext cx="866199" cy="688418"/>
                <a:chOff x="2215898" y="2428868"/>
                <a:chExt cx="1258204" cy="1058159"/>
              </a:xfrm>
            </p:grpSpPr>
            <p:grpSp>
              <p:nvGrpSpPr>
                <p:cNvPr id="104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09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12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13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10" name="타원 109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105" name="TextBox 40"/>
                <p:cNvSpPr txBox="1"/>
                <p:nvPr/>
              </p:nvSpPr>
              <p:spPr>
                <a:xfrm>
                  <a:off x="2215898" y="3013947"/>
                  <a:ext cx="1258204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READY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grpSp>
          <p:nvGrpSpPr>
            <p:cNvPr id="137" name="그룹 136"/>
            <p:cNvGrpSpPr/>
            <p:nvPr/>
          </p:nvGrpSpPr>
          <p:grpSpPr>
            <a:xfrm>
              <a:off x="285720" y="1571612"/>
              <a:ext cx="2908373" cy="2117178"/>
              <a:chOff x="6286512" y="1643050"/>
              <a:chExt cx="2908373" cy="2117178"/>
            </a:xfrm>
          </p:grpSpPr>
          <p:grpSp>
            <p:nvGrpSpPr>
              <p:cNvPr id="86" name="그룹 132"/>
              <p:cNvGrpSpPr/>
              <p:nvPr/>
            </p:nvGrpSpPr>
            <p:grpSpPr>
              <a:xfrm>
                <a:off x="6286512" y="1643050"/>
                <a:ext cx="2620434" cy="2093334"/>
                <a:chOff x="1142976" y="3500438"/>
                <a:chExt cx="2258480" cy="1854306"/>
              </a:xfrm>
            </p:grpSpPr>
            <p:pic>
              <p:nvPicPr>
                <p:cNvPr id="87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142976" y="3500438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8" name="Picture 6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1357290" y="3661744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120" name="그룹 33"/>
              <p:cNvGrpSpPr/>
              <p:nvPr/>
            </p:nvGrpSpPr>
            <p:grpSpPr>
              <a:xfrm>
                <a:off x="8072462" y="3071810"/>
                <a:ext cx="1122423" cy="688418"/>
                <a:chOff x="2048374" y="2428868"/>
                <a:chExt cx="1630384" cy="1058159"/>
              </a:xfrm>
            </p:grpSpPr>
            <p:grpSp>
              <p:nvGrpSpPr>
                <p:cNvPr id="122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24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28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29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27" name="타원 126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123" name="TextBox 40"/>
                <p:cNvSpPr txBox="1"/>
                <p:nvPr/>
              </p:nvSpPr>
              <p:spPr>
                <a:xfrm>
                  <a:off x="2048374" y="3013947"/>
                  <a:ext cx="1630384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CONFIRM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</p:grpSp>
      <p:grpSp>
        <p:nvGrpSpPr>
          <p:cNvPr id="80" name="그룹 79"/>
          <p:cNvGrpSpPr/>
          <p:nvPr/>
        </p:nvGrpSpPr>
        <p:grpSpPr>
          <a:xfrm>
            <a:off x="3237450" y="4143380"/>
            <a:ext cx="5669496" cy="2093334"/>
            <a:chOff x="3237450" y="4143380"/>
            <a:chExt cx="5669496" cy="2093334"/>
          </a:xfrm>
        </p:grpSpPr>
        <p:sp>
          <p:nvSpPr>
            <p:cNvPr id="216" name="갈매기형 수장 215"/>
            <p:cNvSpPr/>
            <p:nvPr/>
          </p:nvSpPr>
          <p:spPr bwMode="auto">
            <a:xfrm rot="10800000">
              <a:off x="5937561" y="5072074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9" name="그룹 138"/>
            <p:cNvGrpSpPr/>
            <p:nvPr/>
          </p:nvGrpSpPr>
          <p:grpSpPr>
            <a:xfrm>
              <a:off x="6286512" y="4143380"/>
              <a:ext cx="2620434" cy="2093334"/>
              <a:chOff x="6286512" y="4143380"/>
              <a:chExt cx="2620434" cy="2093334"/>
            </a:xfrm>
          </p:grpSpPr>
          <p:grpSp>
            <p:nvGrpSpPr>
              <p:cNvPr id="73" name="그룹 183"/>
              <p:cNvGrpSpPr/>
              <p:nvPr/>
            </p:nvGrpSpPr>
            <p:grpSpPr>
              <a:xfrm>
                <a:off x="6286512" y="4143380"/>
                <a:ext cx="2620434" cy="2093334"/>
                <a:chOff x="0" y="5000636"/>
                <a:chExt cx="2258480" cy="1854306"/>
              </a:xfrm>
            </p:grpSpPr>
            <p:pic>
              <p:nvPicPr>
                <p:cNvPr id="7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0" y="5000636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75" name="Picture 3"/>
                <p:cNvPicPr>
                  <a:picLocks noChangeAspect="1" noChangeArrowheads="1"/>
                </p:cNvPicPr>
                <p:nvPr/>
              </p:nvPicPr>
              <p:blipFill>
                <a:blip r:embed="rId10" cstate="screen"/>
                <a:srcRect/>
                <a:stretch>
                  <a:fillRect/>
                </a:stretch>
              </p:blipFill>
              <p:spPr bwMode="auto">
                <a:xfrm>
                  <a:off x="209690" y="5151661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6" name="Picture 9"/>
                <p:cNvPicPr>
                  <a:picLocks noChangeAspect="1" noChangeArrowheads="1"/>
                </p:cNvPicPr>
                <p:nvPr/>
              </p:nvPicPr>
              <p:blipFill>
                <a:blip r:embed="rId11" cstate="screen"/>
                <a:srcRect/>
                <a:stretch>
                  <a:fillRect/>
                </a:stretch>
              </p:blipFill>
              <p:spPr bwMode="auto">
                <a:xfrm>
                  <a:off x="1247366" y="5500702"/>
                  <a:ext cx="161945" cy="3096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77" name="Picture 9"/>
                <p:cNvPicPr>
                  <a:picLocks noChangeAspect="1" noChangeArrowheads="1"/>
                </p:cNvPicPr>
                <p:nvPr/>
              </p:nvPicPr>
              <p:blipFill>
                <a:blip r:embed="rId12" cstate="screen"/>
                <a:srcRect/>
                <a:stretch>
                  <a:fillRect/>
                </a:stretch>
              </p:blipFill>
              <p:spPr bwMode="auto">
                <a:xfrm>
                  <a:off x="1136782" y="5505726"/>
                  <a:ext cx="108013" cy="302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114" name="그룹 97"/>
              <p:cNvGrpSpPr/>
              <p:nvPr/>
            </p:nvGrpSpPr>
            <p:grpSpPr>
              <a:xfrm>
                <a:off x="6429388" y="4714884"/>
                <a:ext cx="835039" cy="1448273"/>
                <a:chOff x="3402410" y="-928416"/>
                <a:chExt cx="3392717" cy="6031494"/>
              </a:xfrm>
            </p:grpSpPr>
            <p:pic>
              <p:nvPicPr>
                <p:cNvPr id="117" name="그림 116"/>
                <p:cNvPicPr>
                  <a:picLocks noChangeAspect="1"/>
                </p:cNvPicPr>
                <p:nvPr/>
              </p:nvPicPr>
              <p:blipFill>
                <a:blip r:embed="rId13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02410" y="-928416"/>
                  <a:ext cx="3392717" cy="603149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118" name="타원 117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0" name="그룹 139"/>
            <p:cNvGrpSpPr/>
            <p:nvPr/>
          </p:nvGrpSpPr>
          <p:grpSpPr>
            <a:xfrm>
              <a:off x="3237450" y="4143380"/>
              <a:ext cx="2620434" cy="2093334"/>
              <a:chOff x="3166012" y="4143380"/>
              <a:chExt cx="2620434" cy="2093334"/>
            </a:xfrm>
          </p:grpSpPr>
          <p:grpSp>
            <p:nvGrpSpPr>
              <p:cNvPr id="96" name="그룹 185"/>
              <p:cNvGrpSpPr/>
              <p:nvPr/>
            </p:nvGrpSpPr>
            <p:grpSpPr>
              <a:xfrm>
                <a:off x="3166012" y="4143380"/>
                <a:ext cx="2620434" cy="2093334"/>
                <a:chOff x="6028296" y="4000504"/>
                <a:chExt cx="2258480" cy="1854306"/>
              </a:xfrm>
            </p:grpSpPr>
            <p:pic>
              <p:nvPicPr>
                <p:cNvPr id="97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028296" y="4000504"/>
                  <a:ext cx="2258480" cy="1854306"/>
                </a:xfrm>
                <a:prstGeom prst="rect">
                  <a:avLst/>
                </a:prstGeom>
                <a:noFill/>
              </p:spPr>
            </p:pic>
            <p:pic>
              <p:nvPicPr>
                <p:cNvPr id="98" name="Picture 4"/>
                <p:cNvPicPr>
                  <a:picLocks noChangeAspect="1" noChangeArrowheads="1"/>
                </p:cNvPicPr>
                <p:nvPr/>
              </p:nvPicPr>
              <p:blipFill>
                <a:blip r:embed="rId14" cstate="screen"/>
                <a:srcRect/>
                <a:stretch>
                  <a:fillRect/>
                </a:stretch>
              </p:blipFill>
              <p:spPr bwMode="auto">
                <a:xfrm>
                  <a:off x="6242506" y="4169098"/>
                  <a:ext cx="1836000" cy="1175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9" name="Picture 5" descr="C:\Users\a00291\Desktop\e887c629_c5ceb0fcc0fd.jpg"/>
                <p:cNvPicPr>
                  <a:picLocks noChangeArrowheads="1"/>
                </p:cNvPicPr>
                <p:nvPr/>
              </p:nvPicPr>
              <p:blipFill>
                <a:blip r:embed="rId15" cstate="screen"/>
                <a:srcRect/>
                <a:stretch>
                  <a:fillRect/>
                </a:stretch>
              </p:blipFill>
              <p:spPr bwMode="auto">
                <a:xfrm>
                  <a:off x="6259081" y="4309388"/>
                  <a:ext cx="1458000" cy="72000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30" name="그룹 33"/>
              <p:cNvGrpSpPr/>
              <p:nvPr/>
            </p:nvGrpSpPr>
            <p:grpSpPr>
              <a:xfrm>
                <a:off x="4945666" y="5382540"/>
                <a:ext cx="713399" cy="688418"/>
                <a:chOff x="2287694" y="2428868"/>
                <a:chExt cx="1036255" cy="1058159"/>
              </a:xfrm>
            </p:grpSpPr>
            <p:grpSp>
              <p:nvGrpSpPr>
                <p:cNvPr id="131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33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135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136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134" name="타원 13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132" name="TextBox 40"/>
                <p:cNvSpPr txBox="1"/>
                <p:nvPr/>
              </p:nvSpPr>
              <p:spPr>
                <a:xfrm>
                  <a:off x="2287694" y="3013947"/>
                  <a:ext cx="1036255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SAVE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</p:grpSp>
      <p:grpSp>
        <p:nvGrpSpPr>
          <p:cNvPr id="142" name="그룹 141"/>
          <p:cNvGrpSpPr/>
          <p:nvPr/>
        </p:nvGrpSpPr>
        <p:grpSpPr>
          <a:xfrm>
            <a:off x="357158" y="4071942"/>
            <a:ext cx="2857520" cy="2214578"/>
            <a:chOff x="4314748" y="3760472"/>
            <a:chExt cx="3641628" cy="2526048"/>
          </a:xfrm>
        </p:grpSpPr>
        <p:sp>
          <p:nvSpPr>
            <p:cNvPr id="143" name="직사각형 142"/>
            <p:cNvSpPr/>
            <p:nvPr/>
          </p:nvSpPr>
          <p:spPr bwMode="auto">
            <a:xfrm>
              <a:off x="4314748" y="3786190"/>
              <a:ext cx="3641628" cy="2500330"/>
            </a:xfrm>
            <a:prstGeom prst="rect">
              <a:avLst/>
            </a:prstGeom>
            <a:solidFill>
              <a:schemeClr val="accent6">
                <a:lumMod val="75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 sz="1200" b="1">
                <a:latin typeface="Arial" pitchFamily="34" charset="0"/>
                <a:ea typeface="Arial Unicode MS" pitchFamily="50" charset="-127"/>
                <a:cs typeface="Arial" pitchFamily="34" charset="0"/>
              </a:endParaRPr>
            </a:p>
          </p:txBody>
        </p:sp>
        <p:pic>
          <p:nvPicPr>
            <p:cNvPr id="144" name="Picture 5" descr="C:\Users\a00291\Desktop\e887c629_c5ceb0fcc0fd.jpg"/>
            <p:cNvPicPr>
              <a:picLocks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4886252" y="4284668"/>
              <a:ext cx="2886144" cy="1500198"/>
            </a:xfrm>
            <a:prstGeom prst="rect">
              <a:avLst/>
            </a:prstGeom>
            <a:noFill/>
          </p:spPr>
        </p:pic>
        <p:grpSp>
          <p:nvGrpSpPr>
            <p:cNvPr id="145" name="그룹 59"/>
            <p:cNvGrpSpPr/>
            <p:nvPr/>
          </p:nvGrpSpPr>
          <p:grpSpPr>
            <a:xfrm>
              <a:off x="6029260" y="5356238"/>
              <a:ext cx="716762" cy="579854"/>
              <a:chOff x="3713950" y="5287182"/>
              <a:chExt cx="716762" cy="579854"/>
            </a:xfrm>
          </p:grpSpPr>
          <p:cxnSp>
            <p:nvCxnSpPr>
              <p:cNvPr id="157" name="직선 연결선 156"/>
              <p:cNvCxnSpPr/>
              <p:nvPr/>
            </p:nvCxnSpPr>
            <p:spPr>
              <a:xfrm rot="5400000">
                <a:off x="3428992" y="557214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직선 연결선 157"/>
              <p:cNvCxnSpPr/>
              <p:nvPr/>
            </p:nvCxnSpPr>
            <p:spPr>
              <a:xfrm>
                <a:off x="3714744" y="5857892"/>
                <a:ext cx="71438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직선 연결선 158"/>
              <p:cNvCxnSpPr/>
              <p:nvPr/>
            </p:nvCxnSpPr>
            <p:spPr>
              <a:xfrm rot="5400000">
                <a:off x="4144166" y="558049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그룹 64"/>
            <p:cNvGrpSpPr/>
            <p:nvPr/>
          </p:nvGrpSpPr>
          <p:grpSpPr>
            <a:xfrm rot="10800000">
              <a:off x="5315350" y="4070354"/>
              <a:ext cx="2143064" cy="579854"/>
              <a:chOff x="3713950" y="5287182"/>
              <a:chExt cx="716762" cy="579854"/>
            </a:xfrm>
          </p:grpSpPr>
          <p:cxnSp>
            <p:nvCxnSpPr>
              <p:cNvPr id="154" name="직선 연결선 153"/>
              <p:cNvCxnSpPr/>
              <p:nvPr/>
            </p:nvCxnSpPr>
            <p:spPr>
              <a:xfrm rot="5400000">
                <a:off x="3428992" y="557214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직선 연결선 154"/>
              <p:cNvCxnSpPr/>
              <p:nvPr/>
            </p:nvCxnSpPr>
            <p:spPr>
              <a:xfrm>
                <a:off x="3714744" y="5857892"/>
                <a:ext cx="714380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직선 연결선 155"/>
              <p:cNvCxnSpPr/>
              <p:nvPr/>
            </p:nvCxnSpPr>
            <p:spPr>
              <a:xfrm rot="5400000">
                <a:off x="4144166" y="5580490"/>
                <a:ext cx="571504" cy="1588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7" name="직선 연결선 146"/>
            <p:cNvCxnSpPr/>
            <p:nvPr/>
          </p:nvCxnSpPr>
          <p:spPr>
            <a:xfrm>
              <a:off x="5883024" y="6142056"/>
              <a:ext cx="504663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직선 연결선 147"/>
            <p:cNvCxnSpPr/>
            <p:nvPr/>
          </p:nvCxnSpPr>
          <p:spPr>
            <a:xfrm rot="5400000">
              <a:off x="6280087" y="6034105"/>
              <a:ext cx="214314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직선 연결선 148"/>
            <p:cNvCxnSpPr/>
            <p:nvPr/>
          </p:nvCxnSpPr>
          <p:spPr>
            <a:xfrm rot="5400000" flipH="1" flipV="1">
              <a:off x="6457888" y="3998916"/>
              <a:ext cx="142876" cy="1588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직선 연결선 149"/>
            <p:cNvCxnSpPr/>
            <p:nvPr/>
          </p:nvCxnSpPr>
          <p:spPr>
            <a:xfrm rot="10800000">
              <a:off x="5862441" y="3923443"/>
              <a:ext cx="669261" cy="7211"/>
            </a:xfrm>
            <a:prstGeom prst="line">
              <a:avLst/>
            </a:prstGeom>
            <a:ln>
              <a:solidFill>
                <a:schemeClr val="accent6">
                  <a:lumMod val="75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4314748" y="3760472"/>
              <a:ext cx="1607902" cy="3159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TMJ LAT Open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4314748" y="5960455"/>
              <a:ext cx="1638545" cy="3159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ea typeface="Arial Unicode MS" pitchFamily="50" charset="-127"/>
                  <a:cs typeface="Arial" pitchFamily="34" charset="0"/>
                </a:rPr>
                <a:t>TMJ LAT Close</a:t>
              </a:r>
            </a:p>
          </p:txBody>
        </p:sp>
      </p:grpSp>
      <p:sp>
        <p:nvSpPr>
          <p:cNvPr id="78" name="모서리가 둥근 직사각형 77"/>
          <p:cNvSpPr/>
          <p:nvPr/>
        </p:nvSpPr>
        <p:spPr>
          <a:xfrm>
            <a:off x="307730" y="1214422"/>
            <a:ext cx="5621592" cy="306467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200" b="1" dirty="0" smtClean="0">
                <a:latin typeface="Arial" pitchFamily="34" charset="0"/>
                <a:ea typeface="+mj-ea"/>
                <a:cs typeface="Arial" pitchFamily="34" charset="0"/>
              </a:rPr>
              <a:t>Click CONFIRM. </a:t>
            </a:r>
          </a:p>
        </p:txBody>
      </p:sp>
      <p:grpSp>
        <p:nvGrpSpPr>
          <p:cNvPr id="8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82" name="줄무늬가 있는 오른쪽 화살표 8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7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3"/>
          <p:cNvGrpSpPr/>
          <p:nvPr/>
        </p:nvGrpSpPr>
        <p:grpSpPr>
          <a:xfrm>
            <a:off x="214282" y="214290"/>
            <a:ext cx="4999837" cy="857256"/>
            <a:chOff x="214282" y="214290"/>
            <a:chExt cx="4999837" cy="857256"/>
          </a:xfrm>
        </p:grpSpPr>
        <p:sp>
          <p:nvSpPr>
            <p:cNvPr id="53" name="TextBox 52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Panoramic Image Capture Procedure</a:t>
              </a:r>
              <a:endParaRPr lang="en-US" altLang="ko-KR" sz="1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(In Sinus Mode)</a:t>
              </a:r>
            </a:p>
          </p:txBody>
        </p:sp>
        <p:pic>
          <p:nvPicPr>
            <p:cNvPr id="21505" name="Picture 1" descr="D:\02. 업무\2014년\02. 전략과제\13. EM 동영상\dentist용\이미지\아이콘001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214290"/>
              <a:ext cx="666755" cy="857256"/>
            </a:xfrm>
            <a:prstGeom prst="rect">
              <a:avLst/>
            </a:prstGeom>
            <a:noFill/>
          </p:spPr>
        </p:pic>
      </p:grpSp>
      <p:sp>
        <p:nvSpPr>
          <p:cNvPr id="93" name="직사각형 92"/>
          <p:cNvSpPr/>
          <p:nvPr/>
        </p:nvSpPr>
        <p:spPr>
          <a:xfrm>
            <a:off x="6215074" y="3532764"/>
            <a:ext cx="285748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Capture procedure is the same as the standard mode in the next step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51" name="그룹 50"/>
          <p:cNvGrpSpPr/>
          <p:nvPr/>
        </p:nvGrpSpPr>
        <p:grpSpPr>
          <a:xfrm>
            <a:off x="255472" y="1500174"/>
            <a:ext cx="8850904" cy="2061526"/>
            <a:chOff x="255472" y="1500174"/>
            <a:chExt cx="8850904" cy="2061526"/>
          </a:xfrm>
        </p:grpSpPr>
        <p:sp>
          <p:nvSpPr>
            <p:cNvPr id="143" name="갈매기형 수장 142"/>
            <p:cNvSpPr/>
            <p:nvPr/>
          </p:nvSpPr>
          <p:spPr bwMode="auto">
            <a:xfrm>
              <a:off x="3143240" y="235743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갈매기형 수장 146"/>
            <p:cNvSpPr/>
            <p:nvPr/>
          </p:nvSpPr>
          <p:spPr bwMode="auto">
            <a:xfrm>
              <a:off x="5857884" y="2357430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255472" y="1500174"/>
              <a:ext cx="2571800" cy="1928826"/>
              <a:chOff x="255472" y="1500174"/>
              <a:chExt cx="2571800" cy="1928826"/>
            </a:xfrm>
          </p:grpSpPr>
          <p:grpSp>
            <p:nvGrpSpPr>
              <p:cNvPr id="4" name="그룹 147"/>
              <p:cNvGrpSpPr/>
              <p:nvPr/>
            </p:nvGrpSpPr>
            <p:grpSpPr>
              <a:xfrm>
                <a:off x="255472" y="1500174"/>
                <a:ext cx="2571800" cy="1928826"/>
                <a:chOff x="-714412" y="1285860"/>
                <a:chExt cx="6143668" cy="4857784"/>
              </a:xfrm>
            </p:grpSpPr>
            <p:pic>
              <p:nvPicPr>
                <p:cNvPr id="44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-714412" y="1285860"/>
                  <a:ext cx="6143668" cy="4857784"/>
                </a:xfrm>
                <a:prstGeom prst="rect">
                  <a:avLst/>
                </a:prstGeom>
                <a:noFill/>
              </p:spPr>
            </p:pic>
            <p:pic>
              <p:nvPicPr>
                <p:cNvPr id="68611" name="Picture 3" descr="D:\02. 업무\2014년\02. 전략과제\13. EM 동영상\작업파일\ci-횐색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1966364" y="4742583"/>
                  <a:ext cx="785818" cy="34166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48" name="Picture 2"/>
              <p:cNvPicPr>
                <a:picLocks noChangeArrowheads="1"/>
              </p:cNvPicPr>
              <p:nvPr/>
            </p:nvPicPr>
            <p:blipFill>
              <a:blip r:embed="rId5" cstate="screen"/>
              <a:stretch>
                <a:fillRect/>
              </a:stretch>
            </p:blipFill>
            <p:spPr bwMode="auto">
              <a:xfrm>
                <a:off x="525435" y="1697554"/>
                <a:ext cx="2052000" cy="11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5" name="그룹 33"/>
            <p:cNvGrpSpPr/>
            <p:nvPr/>
          </p:nvGrpSpPr>
          <p:grpSpPr>
            <a:xfrm>
              <a:off x="2019538" y="2786059"/>
              <a:ext cx="1122423" cy="688418"/>
              <a:chOff x="2048374" y="2428868"/>
              <a:chExt cx="1630384" cy="1058159"/>
            </a:xfrm>
          </p:grpSpPr>
          <p:grpSp>
            <p:nvGrpSpPr>
              <p:cNvPr id="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8" name="타원 3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  <p:sp>
            <p:nvSpPr>
              <p:cNvPr id="34" name="TextBox 40"/>
              <p:cNvSpPr txBox="1"/>
              <p:nvPr/>
            </p:nvSpPr>
            <p:spPr>
              <a:xfrm>
                <a:off x="2048374" y="3013947"/>
                <a:ext cx="1630384" cy="473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400" dirty="0" smtClean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rPr>
                  <a:t>CONFIRM</a:t>
                </a:r>
                <a:endParaRPr lang="ko-KR" altLang="en-US" sz="1400" dirty="0">
                  <a:solidFill>
                    <a:schemeClr val="accent6">
                      <a:lumMod val="75000"/>
                    </a:schemeClr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grpSp>
          <p:nvGrpSpPr>
            <p:cNvPr id="67" name="그룹 66"/>
            <p:cNvGrpSpPr/>
            <p:nvPr/>
          </p:nvGrpSpPr>
          <p:grpSpPr>
            <a:xfrm>
              <a:off x="3428992" y="1638701"/>
              <a:ext cx="2428892" cy="1922999"/>
              <a:chOff x="3428992" y="1638701"/>
              <a:chExt cx="2428892" cy="1922999"/>
            </a:xfrm>
          </p:grpSpPr>
          <p:pic>
            <p:nvPicPr>
              <p:cNvPr id="52" name="Picture 2" descr="D:\02. 업무\2014년\02. 전략과제\13. EM 동영상\dentist용\11-2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4000496" y="1638701"/>
                <a:ext cx="1857388" cy="1718861"/>
              </a:xfrm>
              <a:prstGeom prst="rect">
                <a:avLst/>
              </a:prstGeom>
              <a:noFill/>
            </p:spPr>
          </p:pic>
          <p:grpSp>
            <p:nvGrpSpPr>
              <p:cNvPr id="56" name="그룹 55"/>
              <p:cNvGrpSpPr/>
              <p:nvPr/>
            </p:nvGrpSpPr>
            <p:grpSpPr>
              <a:xfrm>
                <a:off x="3428992" y="2357430"/>
                <a:ext cx="2071702" cy="1204270"/>
                <a:chOff x="509898" y="2972940"/>
                <a:chExt cx="3959989" cy="2091817"/>
              </a:xfrm>
            </p:grpSpPr>
            <p:pic>
              <p:nvPicPr>
                <p:cNvPr id="54" name="Picture 9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625404" y="2972940"/>
                  <a:ext cx="1812600" cy="15264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 w="3175">
                  <a:solidFill>
                    <a:schemeClr val="accent6">
                      <a:lumMod val="75000"/>
                    </a:schemeClr>
                  </a:solidFill>
                </a:ln>
                <a:effectLst/>
              </p:spPr>
            </p:pic>
            <p:sp>
              <p:nvSpPr>
                <p:cNvPr id="55" name="TextBox 54"/>
                <p:cNvSpPr txBox="1"/>
                <p:nvPr/>
              </p:nvSpPr>
              <p:spPr>
                <a:xfrm>
                  <a:off x="509898" y="4530148"/>
                  <a:ext cx="3959989" cy="5346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+mj-ea"/>
                      <a:ea typeface="+mj-ea"/>
                    </a:rPr>
                    <a:t>Chin support: Sinus</a:t>
                  </a:r>
                </a:p>
              </p:txBody>
            </p:sp>
          </p:grpSp>
        </p:grpSp>
        <p:grpSp>
          <p:nvGrpSpPr>
            <p:cNvPr id="68" name="그룹 67"/>
            <p:cNvGrpSpPr/>
            <p:nvPr/>
          </p:nvGrpSpPr>
          <p:grpSpPr>
            <a:xfrm>
              <a:off x="6143604" y="1500174"/>
              <a:ext cx="2962772" cy="1974302"/>
              <a:chOff x="6143604" y="1500174"/>
              <a:chExt cx="2962772" cy="1974302"/>
            </a:xfrm>
          </p:grpSpPr>
          <p:grpSp>
            <p:nvGrpSpPr>
              <p:cNvPr id="10" name="그룹 147"/>
              <p:cNvGrpSpPr/>
              <p:nvPr/>
            </p:nvGrpSpPr>
            <p:grpSpPr>
              <a:xfrm>
                <a:off x="6143604" y="1500174"/>
                <a:ext cx="2571800" cy="1928826"/>
                <a:chOff x="-714412" y="1285860"/>
                <a:chExt cx="6143668" cy="4857784"/>
              </a:xfrm>
            </p:grpSpPr>
            <p:pic>
              <p:nvPicPr>
                <p:cNvPr id="45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-714412" y="1285860"/>
                  <a:ext cx="6143668" cy="4857784"/>
                </a:xfrm>
                <a:prstGeom prst="rect">
                  <a:avLst/>
                </a:prstGeom>
                <a:noFill/>
              </p:spPr>
            </p:pic>
            <p:pic>
              <p:nvPicPr>
                <p:cNvPr id="50" name="Picture 3" descr="D:\02. 업무\2014년\02. 전략과제\13. EM 동영상\작업파일\ci-횐색.png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1966364" y="4742583"/>
                  <a:ext cx="785818" cy="34166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66562" name="Picture 2"/>
              <p:cNvPicPr>
                <a:picLocks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6412912" y="1698012"/>
                <a:ext cx="2052000" cy="11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1" name="그룹 33"/>
              <p:cNvGrpSpPr/>
              <p:nvPr/>
            </p:nvGrpSpPr>
            <p:grpSpPr>
              <a:xfrm>
                <a:off x="8240177" y="2786058"/>
                <a:ext cx="866199" cy="688418"/>
                <a:chOff x="2215898" y="2428868"/>
                <a:chExt cx="1258204" cy="1058159"/>
              </a:xfrm>
            </p:grpSpPr>
            <p:grpSp>
              <p:nvGrpSpPr>
                <p:cNvPr id="12" name="그룹 67"/>
                <p:cNvGrpSpPr/>
                <p:nvPr/>
              </p:nvGrpSpPr>
              <p:grpSpPr>
                <a:xfrm>
                  <a:off x="2428860" y="2428868"/>
                  <a:ext cx="639748" cy="639748"/>
                  <a:chOff x="4356597" y="3448242"/>
                  <a:chExt cx="639748" cy="639748"/>
                </a:xfrm>
              </p:grpSpPr>
              <p:grpSp>
                <p:nvGrpSpPr>
                  <p:cNvPr id="13" name="그룹 50"/>
                  <p:cNvGrpSpPr/>
                  <p:nvPr/>
                </p:nvGrpSpPr>
                <p:grpSpPr>
                  <a:xfrm>
                    <a:off x="4356597" y="3448242"/>
                    <a:ext cx="639748" cy="639748"/>
                    <a:chOff x="5429256" y="3214686"/>
                    <a:chExt cx="639748" cy="639748"/>
                  </a:xfrm>
                </p:grpSpPr>
                <p:pic>
                  <p:nvPicPr>
                    <p:cNvPr id="63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4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6" y="3214686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62" name="타원 61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 sz="1400"/>
                  </a:p>
                </p:txBody>
              </p:sp>
            </p:grpSp>
            <p:sp>
              <p:nvSpPr>
                <p:cNvPr id="60" name="TextBox 40"/>
                <p:cNvSpPr txBox="1"/>
                <p:nvPr/>
              </p:nvSpPr>
              <p:spPr>
                <a:xfrm>
                  <a:off x="2215898" y="3013947"/>
                  <a:ext cx="1258204" cy="4730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chemeClr val="accent6">
                          <a:lumMod val="75000"/>
                        </a:schemeClr>
                      </a:solidFill>
                      <a:latin typeface="Arial Black" pitchFamily="34" charset="0"/>
                      <a:ea typeface="HY헤드라인M" pitchFamily="18" charset="-127"/>
                    </a:rPr>
                    <a:t>READY</a:t>
                  </a:r>
                  <a:endParaRPr lang="ko-KR" altLang="en-US" sz="1400" dirty="0">
                    <a:solidFill>
                      <a:schemeClr val="accent6">
                        <a:lumMod val="75000"/>
                      </a:schemeClr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</p:grpSp>
      <p:grpSp>
        <p:nvGrpSpPr>
          <p:cNvPr id="66" name="그룹 65"/>
          <p:cNvGrpSpPr/>
          <p:nvPr/>
        </p:nvGrpSpPr>
        <p:grpSpPr>
          <a:xfrm>
            <a:off x="500034" y="3857628"/>
            <a:ext cx="4134937" cy="2313448"/>
            <a:chOff x="571472" y="3857628"/>
            <a:chExt cx="4134937" cy="2313448"/>
          </a:xfrm>
        </p:grpSpPr>
        <p:grpSp>
          <p:nvGrpSpPr>
            <p:cNvPr id="65" name="그룹 64"/>
            <p:cNvGrpSpPr/>
            <p:nvPr/>
          </p:nvGrpSpPr>
          <p:grpSpPr>
            <a:xfrm>
              <a:off x="571472" y="3857628"/>
              <a:ext cx="2928958" cy="2313448"/>
              <a:chOff x="571472" y="3857628"/>
              <a:chExt cx="2928958" cy="2313448"/>
            </a:xfrm>
          </p:grpSpPr>
          <p:sp>
            <p:nvSpPr>
              <p:cNvPr id="57" name="직사각형 56"/>
              <p:cNvSpPr/>
              <p:nvPr/>
            </p:nvSpPr>
            <p:spPr bwMode="auto">
              <a:xfrm>
                <a:off x="571472" y="3857628"/>
                <a:ext cx="2928958" cy="2313448"/>
              </a:xfrm>
              <a:prstGeom prst="rect">
                <a:avLst/>
              </a:prstGeom>
              <a:solidFill>
                <a:schemeClr val="accent6">
                  <a:lumMod val="75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58" name="Picture 3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785786" y="4266444"/>
                <a:ext cx="1579111" cy="980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9" name="Picture 3"/>
              <p:cNvPicPr>
                <a:picLocks noChangeAspect="1" noChangeArrowheads="1"/>
              </p:cNvPicPr>
              <p:nvPr/>
            </p:nvPicPr>
            <p:blipFill>
              <a:blip r:embed="rId12" cstate="screen"/>
              <a:srcRect/>
              <a:stretch>
                <a:fillRect/>
              </a:stretch>
            </p:blipFill>
            <p:spPr bwMode="auto">
              <a:xfrm>
                <a:off x="1071538" y="5357826"/>
                <a:ext cx="945180" cy="7317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61" name="직사각형 60"/>
            <p:cNvSpPr/>
            <p:nvPr/>
          </p:nvSpPr>
          <p:spPr>
            <a:xfrm>
              <a:off x="705881" y="3866095"/>
              <a:ext cx="400052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Capture the image with the same procedure</a:t>
              </a:r>
            </a:p>
            <a:p>
              <a:pPr algn="just"/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 Sinus PA mode. </a:t>
              </a:r>
            </a:p>
          </p:txBody>
        </p:sp>
      </p:grpSp>
      <p:sp>
        <p:nvSpPr>
          <p:cNvPr id="47" name="모서리가 둥근 직사각형 46"/>
          <p:cNvSpPr/>
          <p:nvPr/>
        </p:nvSpPr>
        <p:spPr>
          <a:xfrm>
            <a:off x="307730" y="1054612"/>
            <a:ext cx="5621592" cy="51077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Click the buttons in the following order. </a:t>
            </a:r>
          </a:p>
          <a:p>
            <a:pPr algn="just"/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 • PANO → HD→ </a:t>
            </a:r>
            <a:r>
              <a:rPr lang="en-US" altLang="ko-KR" sz="1200" b="1" dirty="0" smtClean="0">
                <a:latin typeface="+mj-ea"/>
                <a:cs typeface="Arial Unicode MS" pitchFamily="50" charset="-127"/>
              </a:rPr>
              <a:t>Sinus LAT </a:t>
            </a:r>
            <a:endParaRPr lang="en-US" altLang="ko-KR" sz="12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4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갈매기형 수장 39"/>
          <p:cNvSpPr/>
          <p:nvPr/>
        </p:nvSpPr>
        <p:spPr bwMode="auto">
          <a:xfrm>
            <a:off x="4500562" y="3286124"/>
            <a:ext cx="357190" cy="500066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428596" y="5652045"/>
            <a:ext cx="5041482" cy="612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After selecting a patient, click the “</a:t>
            </a:r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Cephalo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” button, and the capture software will execute. 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428596" y="5894234"/>
            <a:ext cx="5429288" cy="335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ko-KR" sz="12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2" name="줄무늬가 있는 오른쪽 화살표 7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46" name="그룹 53"/>
          <p:cNvGrpSpPr/>
          <p:nvPr/>
        </p:nvGrpSpPr>
        <p:grpSpPr>
          <a:xfrm>
            <a:off x="285720" y="323298"/>
            <a:ext cx="4928400" cy="693523"/>
            <a:chOff x="428596" y="785794"/>
            <a:chExt cx="4928400" cy="693523"/>
          </a:xfrm>
        </p:grpSpPr>
        <p:grpSp>
          <p:nvGrpSpPr>
            <p:cNvPr id="48" name="그룹 37"/>
            <p:cNvGrpSpPr/>
            <p:nvPr/>
          </p:nvGrpSpPr>
          <p:grpSpPr>
            <a:xfrm>
              <a:off x="428596" y="785794"/>
              <a:ext cx="4928400" cy="693523"/>
              <a:chOff x="857224" y="1536386"/>
              <a:chExt cx="6688543" cy="693523"/>
            </a:xfrm>
          </p:grpSpPr>
          <p:pic>
            <p:nvPicPr>
              <p:cNvPr id="50" name="Picture 8" descr="G:\08_Document\09_Ewoosoft_CI\EZDenti.png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893909" y="1536386"/>
                <a:ext cx="1071570" cy="427517"/>
              </a:xfrm>
              <a:prstGeom prst="rect">
                <a:avLst/>
              </a:prstGeom>
              <a:noFill/>
            </p:spPr>
          </p:pic>
          <p:sp>
            <p:nvSpPr>
              <p:cNvPr id="51" name="TextBox 50"/>
              <p:cNvSpPr txBox="1"/>
              <p:nvPr/>
            </p:nvSpPr>
            <p:spPr>
              <a:xfrm>
                <a:off x="857224" y="1571612"/>
                <a:ext cx="6688543" cy="658297"/>
              </a:xfrm>
              <a:prstGeom prst="roundRect">
                <a:avLst>
                  <a:gd name="adj" fmla="val 1976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ko-KR" altLang="en-US" sz="16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 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Execute Capture Software</a:t>
                </a:r>
              </a:p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        (CEPH)</a:t>
                </a:r>
              </a:p>
            </p:txBody>
          </p:sp>
        </p:grpSp>
        <p:pic>
          <p:nvPicPr>
            <p:cNvPr id="4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8802" y="969913"/>
              <a:ext cx="357190" cy="3365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pic>
        <p:nvPicPr>
          <p:cNvPr id="57" name="Picture 3"/>
          <p:cNvPicPr>
            <a:picLocks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7728" y="2310706"/>
            <a:ext cx="3348000" cy="20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" name="Picture 1"/>
          <p:cNvPicPr>
            <a:picLocks noChangeAspect="1" noChangeArrowheads="1"/>
          </p:cNvPicPr>
          <p:nvPr/>
        </p:nvPicPr>
        <p:blipFill>
          <a:blip r:embed="rId5" cstate="print"/>
          <a:srcRect r="7961"/>
          <a:stretch>
            <a:fillRect/>
          </a:stretch>
        </p:blipFill>
        <p:spPr bwMode="auto">
          <a:xfrm>
            <a:off x="785786" y="2285992"/>
            <a:ext cx="3357586" cy="20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" name="그림 61" descr="Monitor Fram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2143116"/>
            <a:ext cx="3643338" cy="3010516"/>
          </a:xfrm>
          <a:prstGeom prst="rect">
            <a:avLst/>
          </a:prstGeom>
        </p:spPr>
      </p:pic>
      <p:sp>
        <p:nvSpPr>
          <p:cNvPr id="64" name="타원 63"/>
          <p:cNvSpPr/>
          <p:nvPr/>
        </p:nvSpPr>
        <p:spPr bwMode="auto">
          <a:xfrm>
            <a:off x="642910" y="2357430"/>
            <a:ext cx="500066" cy="500066"/>
          </a:xfrm>
          <a:prstGeom prst="ellipse">
            <a:avLst/>
          </a:prstGeom>
          <a:solidFill>
            <a:schemeClr val="accent6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6" name="그룹 65"/>
          <p:cNvGrpSpPr/>
          <p:nvPr/>
        </p:nvGrpSpPr>
        <p:grpSpPr>
          <a:xfrm>
            <a:off x="428596" y="2643184"/>
            <a:ext cx="1428760" cy="2428890"/>
            <a:chOff x="428596" y="2643184"/>
            <a:chExt cx="1428760" cy="2428890"/>
          </a:xfrm>
        </p:grpSpPr>
        <p:cxnSp>
          <p:nvCxnSpPr>
            <p:cNvPr id="71" name="직선 연결선 70"/>
            <p:cNvCxnSpPr>
              <a:endCxn id="74" idx="0"/>
            </p:cNvCxnSpPr>
            <p:nvPr/>
          </p:nvCxnSpPr>
          <p:spPr>
            <a:xfrm rot="16200000" flipH="1">
              <a:off x="464315" y="3036091"/>
              <a:ext cx="1071568" cy="285753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4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 l="-9756" t="16314" r="14316" b="17496"/>
            <a:stretch>
              <a:fillRect/>
            </a:stretch>
          </p:blipFill>
          <p:spPr bwMode="auto">
            <a:xfrm>
              <a:off x="428596" y="3714752"/>
              <a:ext cx="1428760" cy="1357322"/>
            </a:xfrm>
            <a:prstGeom prst="ellipse">
              <a:avLst/>
            </a:prstGeom>
            <a:ln w="3175" cap="rnd">
              <a:solidFill>
                <a:schemeClr val="accent6">
                  <a:lumMod val="75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</p:grpSp>
      <p:grpSp>
        <p:nvGrpSpPr>
          <p:cNvPr id="75" name="그룹 65"/>
          <p:cNvGrpSpPr/>
          <p:nvPr/>
        </p:nvGrpSpPr>
        <p:grpSpPr>
          <a:xfrm>
            <a:off x="1436812" y="4749627"/>
            <a:ext cx="849172" cy="822513"/>
            <a:chOff x="6275861" y="3143248"/>
            <a:chExt cx="975780" cy="942108"/>
          </a:xfrm>
        </p:grpSpPr>
        <p:grpSp>
          <p:nvGrpSpPr>
            <p:cNvPr id="76" name="그룹 33"/>
            <p:cNvGrpSpPr/>
            <p:nvPr/>
          </p:nvGrpSpPr>
          <p:grpSpPr>
            <a:xfrm>
              <a:off x="6275861" y="3143248"/>
              <a:ext cx="975780" cy="942108"/>
              <a:chOff x="2346771" y="2428868"/>
              <a:chExt cx="975780" cy="942108"/>
            </a:xfrm>
          </p:grpSpPr>
          <p:grpSp>
            <p:nvGrpSpPr>
              <p:cNvPr id="7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2" name="타원 8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0" name="TextBox 40"/>
              <p:cNvSpPr txBox="1"/>
              <p:nvPr/>
            </p:nvSpPr>
            <p:spPr>
              <a:xfrm>
                <a:off x="2346771" y="3001644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6484412" y="3340621"/>
              <a:ext cx="477447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32" name="그림 31" descr="Monitor Fram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2143116"/>
            <a:ext cx="3643338" cy="30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252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>
            <a:off x="-2500362" y="857232"/>
            <a:ext cx="8215370" cy="5429288"/>
            <a:chOff x="-2286048" y="1142984"/>
            <a:chExt cx="6858048" cy="4245233"/>
          </a:xfrm>
        </p:grpSpPr>
        <p:grpSp>
          <p:nvGrpSpPr>
            <p:cNvPr id="4" name="그룹 79"/>
            <p:cNvGrpSpPr/>
            <p:nvPr/>
          </p:nvGrpSpPr>
          <p:grpSpPr>
            <a:xfrm>
              <a:off x="-2286048" y="1142984"/>
              <a:ext cx="6858048" cy="4245233"/>
              <a:chOff x="-714412" y="1285860"/>
              <a:chExt cx="6143668" cy="3798383"/>
            </a:xfrm>
          </p:grpSpPr>
          <p:pic>
            <p:nvPicPr>
              <p:cNvPr id="81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23684"/>
              <a:stretch>
                <a:fillRect/>
              </a:stretch>
            </p:blipFill>
            <p:spPr bwMode="auto">
              <a:xfrm>
                <a:off x="-714412" y="1285860"/>
                <a:ext cx="6143668" cy="3707273"/>
              </a:xfrm>
              <a:prstGeom prst="rect">
                <a:avLst/>
              </a:prstGeom>
              <a:noFill/>
            </p:spPr>
          </p:pic>
          <p:pic>
            <p:nvPicPr>
              <p:cNvPr id="83" name="Picture 3" descr="D:\02. 업무\2014년\02. 전략과제\13. EM 동영상\작업파일\ci-횐색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966364" y="4742583"/>
                <a:ext cx="785818" cy="341660"/>
              </a:xfrm>
              <a:prstGeom prst="rect">
                <a:avLst/>
              </a:prstGeom>
              <a:noFill/>
            </p:spPr>
          </p:pic>
        </p:grpSp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4" cstate="screen"/>
            <a:stretch/>
          </p:blipFill>
          <p:spPr>
            <a:xfrm>
              <a:off x="-1571668" y="1643050"/>
              <a:ext cx="5500726" cy="3383304"/>
            </a:xfrm>
            <a:prstGeom prst="rect">
              <a:avLst/>
            </a:prstGeom>
          </p:spPr>
        </p:pic>
      </p:grpSp>
      <p:pic>
        <p:nvPicPr>
          <p:cNvPr id="73" name="Picture 2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643106" y="1500174"/>
            <a:ext cx="6588000" cy="43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" name="직사각형 92"/>
          <p:cNvSpPr/>
          <p:nvPr/>
        </p:nvSpPr>
        <p:spPr>
          <a:xfrm>
            <a:off x="5357818" y="1811447"/>
            <a:ext cx="4071966" cy="5724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Click the buttons in the following order. </a:t>
            </a:r>
          </a:p>
          <a:p>
            <a:pPr algn="just">
              <a:lnSpc>
                <a:spcPct val="130000"/>
              </a:lnSpc>
            </a:pP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/>
                <a:ea typeface="맑은 고딕"/>
              </a:rPr>
              <a:t> •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CEPH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/>
                <a:ea typeface="맑은 고딕"/>
              </a:rPr>
              <a:t>→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Lateral</a:t>
            </a:r>
          </a:p>
        </p:txBody>
      </p:sp>
      <p:sp>
        <p:nvSpPr>
          <p:cNvPr id="107" name="직사각형 106"/>
          <p:cNvSpPr/>
          <p:nvPr/>
        </p:nvSpPr>
        <p:spPr bwMode="auto">
          <a:xfrm>
            <a:off x="3714744" y="1928802"/>
            <a:ext cx="1214446" cy="121444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21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22" name="TextBox 21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Lateral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23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24" name="모서리가 둥근 직사각형 23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5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29" name="그룹 139"/>
          <p:cNvGrpSpPr/>
          <p:nvPr/>
        </p:nvGrpSpPr>
        <p:grpSpPr>
          <a:xfrm>
            <a:off x="5500694" y="2428868"/>
            <a:ext cx="3214710" cy="1785950"/>
            <a:chOff x="169585" y="4143379"/>
            <a:chExt cx="3816494" cy="1983557"/>
          </a:xfrm>
        </p:grpSpPr>
        <p:grpSp>
          <p:nvGrpSpPr>
            <p:cNvPr id="30" name="그룹 129"/>
            <p:cNvGrpSpPr/>
            <p:nvPr/>
          </p:nvGrpSpPr>
          <p:grpSpPr>
            <a:xfrm>
              <a:off x="169585" y="4143379"/>
              <a:ext cx="3646872" cy="1983557"/>
              <a:chOff x="4209563" y="1214749"/>
              <a:chExt cx="3646872" cy="1983557"/>
            </a:xfrm>
          </p:grpSpPr>
          <p:sp>
            <p:nvSpPr>
              <p:cNvPr id="35" name="모서리가 둥근 직사각형 34"/>
              <p:cNvSpPr/>
              <p:nvPr/>
            </p:nvSpPr>
            <p:spPr bwMode="auto">
              <a:xfrm>
                <a:off x="4209563" y="1214749"/>
                <a:ext cx="3646872" cy="1983557"/>
              </a:xfrm>
              <a:prstGeom prst="roundRect">
                <a:avLst>
                  <a:gd name="adj" fmla="val 5289"/>
                </a:avLst>
              </a:prstGeom>
              <a:solidFill>
                <a:schemeClr val="accent1">
                  <a:lumMod val="60000"/>
                  <a:lumOff val="40000"/>
                  <a:alpha val="30000"/>
                </a:schemeClr>
              </a:solidFill>
              <a:ln w="317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pic>
            <p:nvPicPr>
              <p:cNvPr id="36" name="그림 35"/>
              <p:cNvPicPr>
                <a:picLocks noChangeAspect="1"/>
              </p:cNvPicPr>
              <p:nvPr/>
            </p:nvPicPr>
            <p:blipFill rotWithShape="1">
              <a:blip r:embed="rId7" cstate="print"/>
              <a:srcRect/>
              <a:stretch/>
            </p:blipFill>
            <p:spPr>
              <a:xfrm>
                <a:off x="4305311" y="1275436"/>
                <a:ext cx="958803" cy="438912"/>
              </a:xfrm>
              <a:prstGeom prst="rect">
                <a:avLst/>
              </a:prstGeom>
            </p:spPr>
          </p:pic>
        </p:grpSp>
        <p:pic>
          <p:nvPicPr>
            <p:cNvPr id="31" name="그림 30"/>
            <p:cNvPicPr>
              <a:picLocks noChangeAspect="1"/>
            </p:cNvPicPr>
            <p:nvPr/>
          </p:nvPicPr>
          <p:blipFill rotWithShape="1">
            <a:blip r:embed="rId8" cstate="print"/>
            <a:srcRect/>
            <a:stretch/>
          </p:blipFill>
          <p:spPr>
            <a:xfrm>
              <a:off x="1950616" y="4198854"/>
              <a:ext cx="917106" cy="438911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2798725" y="4391128"/>
              <a:ext cx="1187354" cy="30764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accent5">
                      <a:lumMod val="75000"/>
                    </a:schemeClr>
                  </a:solidFill>
                </a:rPr>
                <a:t>(Optional)</a:t>
              </a:r>
              <a:endParaRPr lang="ko-KR" altLang="en-US" sz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33" name="그림 32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65803" y="4745476"/>
              <a:ext cx="1574364" cy="1302117"/>
            </a:xfrm>
            <a:prstGeom prst="rect">
              <a:avLst/>
            </a:prstGeom>
          </p:spPr>
        </p:pic>
        <p:pic>
          <p:nvPicPr>
            <p:cNvPr id="34" name="그림 33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545" y="4776472"/>
              <a:ext cx="1428637" cy="1242910"/>
            </a:xfrm>
            <a:prstGeom prst="rect">
              <a:avLst/>
            </a:prstGeom>
          </p:spPr>
        </p:pic>
      </p:grpSp>
      <p:sp>
        <p:nvSpPr>
          <p:cNvPr id="37" name="직사각형 36"/>
          <p:cNvSpPr/>
          <p:nvPr/>
        </p:nvSpPr>
        <p:spPr>
          <a:xfrm>
            <a:off x="5286380" y="5343804"/>
            <a:ext cx="4071966" cy="5724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Click CONFIRM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, then the device will</a:t>
            </a:r>
          </a:p>
          <a:p>
            <a:pPr>
              <a:lnSpc>
                <a:spcPct val="130000"/>
              </a:lnSpc>
            </a:pP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turn to the patient positioning 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mode.</a:t>
            </a:r>
          </a:p>
        </p:txBody>
      </p:sp>
      <p:grpSp>
        <p:nvGrpSpPr>
          <p:cNvPr id="52" name="그룹 65"/>
          <p:cNvGrpSpPr/>
          <p:nvPr/>
        </p:nvGrpSpPr>
        <p:grpSpPr>
          <a:xfrm>
            <a:off x="4065001" y="5643578"/>
            <a:ext cx="1292817" cy="558536"/>
            <a:chOff x="6357950" y="3143248"/>
            <a:chExt cx="1485571" cy="639748"/>
          </a:xfrm>
        </p:grpSpPr>
        <p:grpSp>
          <p:nvGrpSpPr>
            <p:cNvPr id="53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5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8" name="타원 5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6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61" name="그룹 65"/>
          <p:cNvGrpSpPr/>
          <p:nvPr/>
        </p:nvGrpSpPr>
        <p:grpSpPr>
          <a:xfrm>
            <a:off x="4071934" y="2357430"/>
            <a:ext cx="1292817" cy="558536"/>
            <a:chOff x="6357950" y="3143248"/>
            <a:chExt cx="1485571" cy="639748"/>
          </a:xfrm>
        </p:grpSpPr>
        <p:grpSp>
          <p:nvGrpSpPr>
            <p:cNvPr id="62" name="그룹 33"/>
            <p:cNvGrpSpPr/>
            <p:nvPr/>
          </p:nvGrpSpPr>
          <p:grpSpPr>
            <a:xfrm>
              <a:off x="6357950" y="3143248"/>
              <a:ext cx="1485571" cy="639748"/>
              <a:chOff x="2428860" y="2428868"/>
              <a:chExt cx="1485571" cy="639748"/>
            </a:xfrm>
          </p:grpSpPr>
          <p:grpSp>
            <p:nvGrpSpPr>
              <p:cNvPr id="6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7" name="타원 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5" name="TextBox 40"/>
              <p:cNvSpPr txBox="1"/>
              <p:nvPr/>
            </p:nvSpPr>
            <p:spPr>
              <a:xfrm>
                <a:off x="2938651" y="2679862"/>
                <a:ext cx="975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6484412" y="3340621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7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1" name="줄무늬가 있는 오른쪽 화살표 7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9255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107" grpId="0" animBg="1"/>
      <p:bldP spid="107" grpId="1" animBg="1"/>
      <p:bldP spid="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285720" y="3714752"/>
            <a:ext cx="4714908" cy="1714512"/>
            <a:chOff x="500034" y="4429132"/>
            <a:chExt cx="5153913" cy="1928826"/>
          </a:xfrm>
        </p:grpSpPr>
        <p:sp>
          <p:nvSpPr>
            <p:cNvPr id="42" name="갈매기형 수장 41"/>
            <p:cNvSpPr/>
            <p:nvPr/>
          </p:nvSpPr>
          <p:spPr bwMode="auto">
            <a:xfrm>
              <a:off x="2857488" y="5286388"/>
              <a:ext cx="142876" cy="214314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500034" y="4429132"/>
              <a:ext cx="5153913" cy="1928826"/>
              <a:chOff x="3093518" y="4071942"/>
              <a:chExt cx="6095325" cy="2286016"/>
            </a:xfrm>
          </p:grpSpPr>
          <p:sp>
            <p:nvSpPr>
              <p:cNvPr id="44" name="모서리가 둥근 직사각형 43"/>
              <p:cNvSpPr/>
              <p:nvPr/>
            </p:nvSpPr>
            <p:spPr bwMode="auto">
              <a:xfrm>
                <a:off x="3428992" y="4071942"/>
                <a:ext cx="5759851" cy="2286016"/>
              </a:xfrm>
              <a:prstGeom prst="roundRect">
                <a:avLst>
                  <a:gd name="adj" fmla="val 684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9877" name="Picture 5" descr="D:\02. 업무\2014년\02. 전략과제\13. EM 동영상\플래쉬\셉이미지\이마자03.png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3093518" y="4214818"/>
                <a:ext cx="2835804" cy="1972330"/>
              </a:xfrm>
              <a:prstGeom prst="rect">
                <a:avLst/>
              </a:prstGeom>
              <a:noFill/>
            </p:spPr>
          </p:pic>
          <p:pic>
            <p:nvPicPr>
              <p:cNvPr id="79876" name="Picture 4" descr="D:\02. 업무\2014년\02. 전략과제\13. EM 동영상\플래쉬\셉이미지\이마자01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 r="-12504"/>
              <a:stretch>
                <a:fillRect/>
              </a:stretch>
            </p:blipFill>
            <p:spPr bwMode="auto">
              <a:xfrm>
                <a:off x="6472992" y="4286255"/>
                <a:ext cx="2571768" cy="1938684"/>
              </a:xfrm>
              <a:prstGeom prst="rect">
                <a:avLst/>
              </a:prstGeom>
              <a:noFill/>
            </p:spPr>
          </p:pic>
          <p:sp>
            <p:nvSpPr>
              <p:cNvPr id="41" name="줄무늬가 있는 오른쪽 화살표 40"/>
              <p:cNvSpPr/>
              <p:nvPr/>
            </p:nvSpPr>
            <p:spPr bwMode="auto">
              <a:xfrm rot="5400000">
                <a:off x="4622484" y="4950152"/>
                <a:ext cx="472805" cy="288021"/>
              </a:xfrm>
              <a:prstGeom prst="stripedRightArrow">
                <a:avLst/>
              </a:prstGeom>
              <a:solidFill>
                <a:srgbClr val="FF0000">
                  <a:alpha val="74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줄무늬가 있는 오른쪽 화살표 44"/>
              <p:cNvSpPr/>
              <p:nvPr/>
            </p:nvSpPr>
            <p:spPr bwMode="auto">
              <a:xfrm>
                <a:off x="6557479" y="4357694"/>
                <a:ext cx="472805" cy="288021"/>
              </a:xfrm>
              <a:prstGeom prst="stripedRightArrow">
                <a:avLst/>
              </a:prstGeom>
              <a:solidFill>
                <a:srgbClr val="FF0000">
                  <a:alpha val="74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6" name="그룹 25"/>
          <p:cNvGrpSpPr/>
          <p:nvPr/>
        </p:nvGrpSpPr>
        <p:grpSpPr>
          <a:xfrm>
            <a:off x="571472" y="1285860"/>
            <a:ext cx="4514862" cy="1714512"/>
            <a:chOff x="3786182" y="1643050"/>
            <a:chExt cx="4514862" cy="1714512"/>
          </a:xfrm>
        </p:grpSpPr>
        <p:grpSp>
          <p:nvGrpSpPr>
            <p:cNvPr id="22" name="그룹 21"/>
            <p:cNvGrpSpPr/>
            <p:nvPr/>
          </p:nvGrpSpPr>
          <p:grpSpPr>
            <a:xfrm>
              <a:off x="3857620" y="1785926"/>
              <a:ext cx="4443424" cy="1376168"/>
              <a:chOff x="1200146" y="1214422"/>
              <a:chExt cx="6086498" cy="1947672"/>
            </a:xfrm>
          </p:grpSpPr>
          <p:pic>
            <p:nvPicPr>
              <p:cNvPr id="79879" name="Picture 7" descr="D:\02. 업무\2014년\02. 전략과제\13. EM 동영상\dentist용\영상\셉이어로드04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1200146" y="1214422"/>
                <a:ext cx="2800350" cy="1947672"/>
              </a:xfrm>
              <a:prstGeom prst="rect">
                <a:avLst/>
              </a:prstGeom>
              <a:noFill/>
            </p:spPr>
          </p:pic>
          <p:pic>
            <p:nvPicPr>
              <p:cNvPr id="79874" name="Picture 2" descr="D:\02. 업무\2014년\02. 전략과제\13. EM 동영상\플래쉬\셉이미지\셉이어로드05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4486294" y="1214422"/>
                <a:ext cx="2800350" cy="1947672"/>
              </a:xfrm>
              <a:prstGeom prst="rect">
                <a:avLst/>
              </a:prstGeom>
              <a:noFill/>
            </p:spPr>
          </p:pic>
          <p:grpSp>
            <p:nvGrpSpPr>
              <p:cNvPr id="3" name="그룹 39"/>
              <p:cNvGrpSpPr/>
              <p:nvPr/>
            </p:nvGrpSpPr>
            <p:grpSpPr>
              <a:xfrm>
                <a:off x="4742135" y="1857363"/>
                <a:ext cx="1901567" cy="288022"/>
                <a:chOff x="2151981" y="3080619"/>
                <a:chExt cx="1123778" cy="293354"/>
              </a:xfrm>
              <a:solidFill>
                <a:srgbClr val="FF0000">
                  <a:alpha val="74000"/>
                </a:srgbClr>
              </a:solidFill>
              <a:effectLst/>
            </p:grpSpPr>
            <p:sp>
              <p:nvSpPr>
                <p:cNvPr id="32" name="줄무늬가 있는 오른쪽 화살표 31"/>
                <p:cNvSpPr/>
                <p:nvPr/>
              </p:nvSpPr>
              <p:spPr bwMode="auto">
                <a:xfrm>
                  <a:off x="2151981" y="3080619"/>
                  <a:ext cx="279415" cy="293353"/>
                </a:xfrm>
                <a:prstGeom prst="stripedRightArrow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줄무늬가 있는 오른쪽 화살표 38"/>
                <p:cNvSpPr/>
                <p:nvPr/>
              </p:nvSpPr>
              <p:spPr bwMode="auto">
                <a:xfrm rot="10800000">
                  <a:off x="2996343" y="3080620"/>
                  <a:ext cx="279416" cy="293353"/>
                </a:xfrm>
                <a:prstGeom prst="stripedRightArrow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3" name="갈매기형 수장 42"/>
              <p:cNvSpPr/>
              <p:nvPr/>
            </p:nvSpPr>
            <p:spPr bwMode="auto">
              <a:xfrm>
                <a:off x="4143372" y="2071678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모서리가 둥근 직사각형 24"/>
            <p:cNvSpPr/>
            <p:nvPr/>
          </p:nvSpPr>
          <p:spPr bwMode="auto">
            <a:xfrm>
              <a:off x="3786182" y="1643050"/>
              <a:ext cx="4429156" cy="1714512"/>
            </a:xfrm>
            <a:prstGeom prst="roundRect">
              <a:avLst>
                <a:gd name="adj" fmla="val 684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8" name="Picture 4" descr="D:\02. 업무\2014년\02. 전략과제\13. EM 동영상\dentist용\영상\셉눈감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928670"/>
            <a:ext cx="3800384" cy="2643206"/>
          </a:xfrm>
          <a:prstGeom prst="rect">
            <a:avLst/>
          </a:prstGeom>
          <a:noFill/>
        </p:spPr>
      </p:pic>
      <p:grpSp>
        <p:nvGrpSpPr>
          <p:cNvPr id="52" name="그룹 51"/>
          <p:cNvGrpSpPr/>
          <p:nvPr/>
        </p:nvGrpSpPr>
        <p:grpSpPr>
          <a:xfrm>
            <a:off x="5929322" y="3812695"/>
            <a:ext cx="3071834" cy="2973891"/>
            <a:chOff x="5929322" y="3812695"/>
            <a:chExt cx="3071834" cy="2973891"/>
          </a:xfrm>
        </p:grpSpPr>
        <p:sp>
          <p:nvSpPr>
            <p:cNvPr id="46" name="직사각형 45"/>
            <p:cNvSpPr/>
            <p:nvPr/>
          </p:nvSpPr>
          <p:spPr bwMode="auto">
            <a:xfrm>
              <a:off x="5929322" y="3857628"/>
              <a:ext cx="3071834" cy="2928958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0000"/>
              </a:schemeClr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pic>
          <p:nvPicPr>
            <p:cNvPr id="47" name="Picture 3" descr="D:\02. 업무\2014년\02. 전략과제\13. EM 동영상\dentist용\영상\셉고개02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929322" y="3812695"/>
              <a:ext cx="2529746" cy="2916986"/>
            </a:xfrm>
            <a:prstGeom prst="rect">
              <a:avLst/>
            </a:prstGeom>
            <a:noFill/>
          </p:spPr>
        </p:pic>
      </p:grpSp>
      <p:grpSp>
        <p:nvGrpSpPr>
          <p:cNvPr id="48" name="그룹 47"/>
          <p:cNvGrpSpPr/>
          <p:nvPr/>
        </p:nvGrpSpPr>
        <p:grpSpPr>
          <a:xfrm>
            <a:off x="4992579" y="1785924"/>
            <a:ext cx="2008324" cy="2288036"/>
            <a:chOff x="5590248" y="2385431"/>
            <a:chExt cx="1707117" cy="1800536"/>
          </a:xfrm>
        </p:grpSpPr>
        <p:cxnSp>
          <p:nvCxnSpPr>
            <p:cNvPr id="49" name="직선 연결선 48"/>
            <p:cNvCxnSpPr/>
            <p:nvPr/>
          </p:nvCxnSpPr>
          <p:spPr>
            <a:xfrm rot="5400000">
              <a:off x="5790653" y="2677666"/>
              <a:ext cx="1798947" cy="121447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rot="10800000">
              <a:off x="5590248" y="4184379"/>
              <a:ext cx="489612" cy="158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7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직선 연결선 53"/>
          <p:cNvCxnSpPr/>
          <p:nvPr/>
        </p:nvCxnSpPr>
        <p:spPr>
          <a:xfrm rot="10800000" flipV="1">
            <a:off x="5013216" y="1571612"/>
            <a:ext cx="1908000" cy="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  <a:alpha val="7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2972" y="3038773"/>
            <a:ext cx="5600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Place the ear rods to fit along the patient’s ear canals, so the patient’s head will not move during capture of the image. </a:t>
            </a:r>
            <a:endParaRPr lang="en-US" altLang="ko-KR" sz="1200" b="1" dirty="0">
              <a:latin typeface="SandJg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42972" y="5500702"/>
            <a:ext cx="42587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Place the nasal </a:t>
            </a:r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positioner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on the patient’s </a:t>
            </a:r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Nasion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point. </a:t>
            </a:r>
            <a:endParaRPr lang="en-US" altLang="ko-KR" sz="1200" b="1" dirty="0">
              <a:latin typeface="+mn-ea"/>
            </a:endParaRPr>
          </a:p>
        </p:txBody>
      </p:sp>
      <p:grpSp>
        <p:nvGrpSpPr>
          <p:cNvPr id="36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8" name="줄무늬가 있는 오른쪽 화살표 3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4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5" name="TextBox 64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(Patient Positioning)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66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7" name="모서리가 둥근 직사각형 66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8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8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41392290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/>
          <p:cNvSpPr/>
          <p:nvPr/>
        </p:nvSpPr>
        <p:spPr>
          <a:xfrm>
            <a:off x="928662" y="1105414"/>
            <a:ext cx="7358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Click the “READY” button and follow the instructions indicated on the capture software. Then complete the image capture by pressing the x-ray exposure switch. </a:t>
            </a:r>
          </a:p>
        </p:txBody>
      </p:sp>
      <p:sp>
        <p:nvSpPr>
          <p:cNvPr id="51" name="아래쪽 화살표 50"/>
          <p:cNvSpPr/>
          <p:nvPr/>
        </p:nvSpPr>
        <p:spPr bwMode="auto">
          <a:xfrm>
            <a:off x="6324998" y="3714752"/>
            <a:ext cx="432000" cy="396000"/>
          </a:xfrm>
          <a:prstGeom prst="downArrow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7" name="그룹 66"/>
          <p:cNvGrpSpPr/>
          <p:nvPr/>
        </p:nvGrpSpPr>
        <p:grpSpPr>
          <a:xfrm>
            <a:off x="1000099" y="1571612"/>
            <a:ext cx="7072363" cy="2558417"/>
            <a:chOff x="1000099" y="1571612"/>
            <a:chExt cx="7072363" cy="2558417"/>
          </a:xfrm>
        </p:grpSpPr>
        <p:grpSp>
          <p:nvGrpSpPr>
            <p:cNvPr id="101" name="그룹 66"/>
            <p:cNvGrpSpPr/>
            <p:nvPr/>
          </p:nvGrpSpPr>
          <p:grpSpPr>
            <a:xfrm>
              <a:off x="4929190" y="1571614"/>
              <a:ext cx="3143272" cy="2000263"/>
              <a:chOff x="1085075" y="2513084"/>
              <a:chExt cx="2258480" cy="1445226"/>
            </a:xfrm>
          </p:grpSpPr>
          <p:pic>
            <p:nvPicPr>
              <p:cNvPr id="102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22061"/>
              <a:stretch>
                <a:fillRect/>
              </a:stretch>
            </p:blipFill>
            <p:spPr bwMode="auto">
              <a:xfrm>
                <a:off x="1085075" y="2513084"/>
                <a:ext cx="2258480" cy="1445226"/>
              </a:xfrm>
              <a:prstGeom prst="rect">
                <a:avLst/>
              </a:prstGeom>
              <a:noFill/>
            </p:spPr>
          </p:pic>
          <p:grpSp>
            <p:nvGrpSpPr>
              <p:cNvPr id="104" name="그룹 65"/>
              <p:cNvGrpSpPr/>
              <p:nvPr/>
            </p:nvGrpSpPr>
            <p:grpSpPr>
              <a:xfrm>
                <a:off x="1294398" y="2688982"/>
                <a:ext cx="1857388" cy="1143008"/>
                <a:chOff x="785786" y="714356"/>
                <a:chExt cx="7620000" cy="4876800"/>
              </a:xfrm>
            </p:grpSpPr>
            <p:pic>
              <p:nvPicPr>
                <p:cNvPr id="106" name="Picture 8"/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785786" y="714356"/>
                  <a:ext cx="7620000" cy="4876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" name="Picture 9"/>
                <p:cNvPicPr>
                  <a:picLocks noChangeAspect="1" noChangeArrowheads="1"/>
                </p:cNvPicPr>
                <p:nvPr/>
              </p:nvPicPr>
              <p:blipFill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3500430" y="1571612"/>
                  <a:ext cx="2143140" cy="22145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pic>
          <p:nvPicPr>
            <p:cNvPr id="110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2" cstate="print"/>
            <a:srcRect b="22857"/>
            <a:stretch>
              <a:fillRect/>
            </a:stretch>
          </p:blipFill>
          <p:spPr bwMode="auto">
            <a:xfrm>
              <a:off x="1000099" y="1571612"/>
              <a:ext cx="3259689" cy="2071702"/>
            </a:xfrm>
            <a:prstGeom prst="rect">
              <a:avLst/>
            </a:prstGeom>
            <a:noFill/>
          </p:spPr>
        </p:pic>
        <p:pic>
          <p:nvPicPr>
            <p:cNvPr id="58370" name="Picture 2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23422" y="1840430"/>
              <a:ext cx="2628000" cy="16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0" name="아래쪽 화살표 49"/>
            <p:cNvSpPr/>
            <p:nvPr/>
          </p:nvSpPr>
          <p:spPr bwMode="auto">
            <a:xfrm rot="16200000">
              <a:off x="4435285" y="2468893"/>
              <a:ext cx="432000" cy="396000"/>
            </a:xfrm>
            <a:prstGeom prst="downArrow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3" name="그룹 33"/>
            <p:cNvGrpSpPr/>
            <p:nvPr/>
          </p:nvGrpSpPr>
          <p:grpSpPr>
            <a:xfrm>
              <a:off x="3588178" y="3384352"/>
              <a:ext cx="1055260" cy="745677"/>
              <a:chOff x="2148414" y="2428868"/>
              <a:chExt cx="1388000" cy="995649"/>
            </a:xfrm>
          </p:grpSpPr>
          <p:grpSp>
            <p:nvGrpSpPr>
              <p:cNvPr id="5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7" name="타원 5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5" name="TextBox 40"/>
              <p:cNvSpPr txBox="1"/>
              <p:nvPr/>
            </p:nvSpPr>
            <p:spPr>
              <a:xfrm>
                <a:off x="2148414" y="2972470"/>
                <a:ext cx="1388000" cy="4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6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READY</a:t>
                </a:r>
                <a:endParaRPr lang="ko-KR" altLang="en-US" sz="16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</p:grpSp>
      <p:grpSp>
        <p:nvGrpSpPr>
          <p:cNvPr id="68" name="그룹 67"/>
          <p:cNvGrpSpPr/>
          <p:nvPr/>
        </p:nvGrpSpPr>
        <p:grpSpPr>
          <a:xfrm>
            <a:off x="928662" y="4071942"/>
            <a:ext cx="7143800" cy="2340675"/>
            <a:chOff x="928662" y="4071942"/>
            <a:chExt cx="7143800" cy="2340675"/>
          </a:xfrm>
        </p:grpSpPr>
        <p:grpSp>
          <p:nvGrpSpPr>
            <p:cNvPr id="47" name="그룹 46"/>
            <p:cNvGrpSpPr/>
            <p:nvPr/>
          </p:nvGrpSpPr>
          <p:grpSpPr>
            <a:xfrm>
              <a:off x="4857752" y="4143381"/>
              <a:ext cx="3214710" cy="2071702"/>
              <a:chOff x="3577282" y="1525397"/>
              <a:chExt cx="2258480" cy="1455312"/>
            </a:xfrm>
          </p:grpSpPr>
          <p:grpSp>
            <p:nvGrpSpPr>
              <p:cNvPr id="78" name="그룹 56"/>
              <p:cNvGrpSpPr/>
              <p:nvPr/>
            </p:nvGrpSpPr>
            <p:grpSpPr>
              <a:xfrm>
                <a:off x="3577282" y="1525397"/>
                <a:ext cx="2258480" cy="1446750"/>
                <a:chOff x="3577282" y="2519023"/>
                <a:chExt cx="2258480" cy="1446750"/>
              </a:xfrm>
            </p:grpSpPr>
            <p:pic>
              <p:nvPicPr>
                <p:cNvPr id="79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b="21979"/>
                <a:stretch>
                  <a:fillRect/>
                </a:stretch>
              </p:blipFill>
              <p:spPr bwMode="auto">
                <a:xfrm>
                  <a:off x="3577282" y="2519023"/>
                  <a:ext cx="2258480" cy="1446750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83" name="그룹 55"/>
                <p:cNvGrpSpPr/>
                <p:nvPr/>
              </p:nvGrpSpPr>
              <p:grpSpPr>
                <a:xfrm>
                  <a:off x="3795326" y="2687188"/>
                  <a:ext cx="1836000" cy="1152000"/>
                  <a:chOff x="928662" y="1142984"/>
                  <a:chExt cx="7620000" cy="4876800"/>
                </a:xfrm>
              </p:grpSpPr>
              <p:pic>
                <p:nvPicPr>
                  <p:cNvPr id="84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928662" y="1142984"/>
                    <a:ext cx="7620000" cy="48768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86" name="Picture 5" descr="C:\Users\a00291\Desktop\d952e618_a4b1a4b1.jp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4429124" y="2329997"/>
                    <a:ext cx="1076490" cy="1728000"/>
                  </a:xfrm>
                  <a:prstGeom prst="rect">
                    <a:avLst/>
                  </a:prstGeom>
                  <a:noFill/>
                </p:spPr>
              </p:pic>
            </p:grpSp>
          </p:grpSp>
          <p:grpSp>
            <p:nvGrpSpPr>
              <p:cNvPr id="89" name="그룹 25"/>
              <p:cNvGrpSpPr/>
              <p:nvPr/>
            </p:nvGrpSpPr>
            <p:grpSpPr>
              <a:xfrm>
                <a:off x="3787373" y="1733314"/>
                <a:ext cx="719217" cy="1247395"/>
                <a:chOff x="3916576" y="-2256307"/>
                <a:chExt cx="2922140" cy="5194914"/>
              </a:xfrm>
            </p:grpSpPr>
            <p:pic>
              <p:nvPicPr>
                <p:cNvPr id="90" name="그림 89"/>
                <p:cNvPicPr>
                  <a:picLocks noChangeAspect="1"/>
                </p:cNvPicPr>
                <p:nvPr/>
              </p:nvPicPr>
              <p:blipFill>
                <a:blip r:embed="rId10" cstate="screen">
                  <a:lum bright="12000" contrast="33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6576" y="-2256307"/>
                  <a:ext cx="2922140" cy="5194914"/>
                </a:xfrm>
                <a:prstGeom prst="rect">
                  <a:avLst/>
                </a:prstGeo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  <p:sp>
              <p:nvSpPr>
                <p:cNvPr id="91" name="타원 90"/>
                <p:cNvSpPr/>
                <p:nvPr/>
              </p:nvSpPr>
              <p:spPr bwMode="auto">
                <a:xfrm>
                  <a:off x="4710546" y="354000"/>
                  <a:ext cx="132068" cy="118055"/>
                </a:xfrm>
                <a:prstGeom prst="ellipse">
                  <a:avLst/>
                </a:prstGeom>
                <a:solidFill>
                  <a:srgbClr val="FFC000">
                    <a:alpha val="7000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92" name="그룹 63"/>
            <p:cNvGrpSpPr/>
            <p:nvPr/>
          </p:nvGrpSpPr>
          <p:grpSpPr>
            <a:xfrm>
              <a:off x="928662" y="4071942"/>
              <a:ext cx="3357586" cy="2071702"/>
              <a:chOff x="6069489" y="2513083"/>
              <a:chExt cx="2258480" cy="1416363"/>
            </a:xfrm>
          </p:grpSpPr>
          <p:pic>
            <p:nvPicPr>
              <p:cNvPr id="94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b="23618"/>
              <a:stretch>
                <a:fillRect/>
              </a:stretch>
            </p:blipFill>
            <p:spPr bwMode="auto">
              <a:xfrm>
                <a:off x="6069489" y="2513083"/>
                <a:ext cx="2258480" cy="1416363"/>
              </a:xfrm>
              <a:prstGeom prst="rect">
                <a:avLst/>
              </a:prstGeom>
              <a:noFill/>
            </p:spPr>
          </p:pic>
          <p:grpSp>
            <p:nvGrpSpPr>
              <p:cNvPr id="95" name="그룹 62"/>
              <p:cNvGrpSpPr/>
              <p:nvPr/>
            </p:nvGrpSpPr>
            <p:grpSpPr>
              <a:xfrm>
                <a:off x="6304802" y="2696330"/>
                <a:ext cx="1800000" cy="1143008"/>
                <a:chOff x="4823478" y="1046574"/>
                <a:chExt cx="3048000" cy="1950720"/>
              </a:xfrm>
            </p:grpSpPr>
            <p:pic>
              <p:nvPicPr>
                <p:cNvPr id="96" name="Picture 6"/>
                <p:cNvPicPr>
                  <a:picLocks noChangeAspect="1" noChangeArrowheads="1"/>
                </p:cNvPicPr>
                <p:nvPr/>
              </p:nvPicPr>
              <p:blipFill>
                <a:blip r:embed="rId11" cstate="screen"/>
                <a:srcRect/>
                <a:stretch>
                  <a:fillRect/>
                </a:stretch>
              </p:blipFill>
              <p:spPr bwMode="auto">
                <a:xfrm>
                  <a:off x="4823478" y="1046574"/>
                  <a:ext cx="3048000" cy="1950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7" name="Picture 7" descr="C:\Users\a00291\Desktop\d952e618_a4b1a4b1.jpg"/>
                <p:cNvPicPr>
                  <a:picLocks noChangeArrowheads="1"/>
                </p:cNvPicPr>
                <p:nvPr/>
              </p:nvPicPr>
              <p:blipFill>
                <a:blip r:embed="rId12" cstate="screen"/>
                <a:srcRect r="-877"/>
                <a:stretch>
                  <a:fillRect/>
                </a:stretch>
              </p:blipFill>
              <p:spPr bwMode="auto">
                <a:xfrm>
                  <a:off x="5362137" y="1251837"/>
                  <a:ext cx="1511999" cy="1224001"/>
                </a:xfrm>
                <a:prstGeom prst="rect">
                  <a:avLst/>
                </a:prstGeom>
                <a:noFill/>
              </p:spPr>
            </p:pic>
          </p:grpSp>
        </p:grpSp>
        <p:sp>
          <p:nvSpPr>
            <p:cNvPr id="52" name="아래쪽 화살표 51"/>
            <p:cNvSpPr/>
            <p:nvPr/>
          </p:nvSpPr>
          <p:spPr bwMode="auto">
            <a:xfrm rot="5400000">
              <a:off x="4346913" y="5018636"/>
              <a:ext cx="432000" cy="396000"/>
            </a:xfrm>
            <a:prstGeom prst="downArrow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0" name="그룹 33"/>
            <p:cNvGrpSpPr/>
            <p:nvPr/>
          </p:nvGrpSpPr>
          <p:grpSpPr>
            <a:xfrm>
              <a:off x="3352755" y="5658703"/>
              <a:ext cx="644039" cy="753914"/>
              <a:chOff x="2428860" y="2428868"/>
              <a:chExt cx="847114" cy="1006647"/>
            </a:xfrm>
          </p:grpSpPr>
          <p:grpSp>
            <p:nvGrpSpPr>
              <p:cNvPr id="6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4" name="타원 6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2" name="TextBox 40"/>
              <p:cNvSpPr txBox="1"/>
              <p:nvPr/>
            </p:nvSpPr>
            <p:spPr>
              <a:xfrm>
                <a:off x="2451756" y="2983468"/>
                <a:ext cx="824218" cy="4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6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OK</a:t>
                </a:r>
                <a:endParaRPr lang="ko-KR" altLang="en-US" sz="16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</p:grpSp>
      <p:grpSp>
        <p:nvGrpSpPr>
          <p:cNvPr id="6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70" name="줄무늬가 있는 오른쪽 화살표 6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72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73" name="TextBox 72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Lateral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74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75" name="모서리가 둥근 직사각형 74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6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3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그룹 64"/>
          <p:cNvGrpSpPr/>
          <p:nvPr/>
        </p:nvGrpSpPr>
        <p:grpSpPr>
          <a:xfrm>
            <a:off x="857224" y="1150492"/>
            <a:ext cx="8143932" cy="2015053"/>
            <a:chOff x="857224" y="1150492"/>
            <a:chExt cx="8143932" cy="2015053"/>
          </a:xfrm>
        </p:grpSpPr>
        <p:grpSp>
          <p:nvGrpSpPr>
            <p:cNvPr id="3" name="그룹 58"/>
            <p:cNvGrpSpPr/>
            <p:nvPr/>
          </p:nvGrpSpPr>
          <p:grpSpPr>
            <a:xfrm>
              <a:off x="928662" y="1150492"/>
              <a:ext cx="1857388" cy="1571636"/>
              <a:chOff x="1000100" y="1000108"/>
              <a:chExt cx="2589628" cy="2143140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00100" y="1000108"/>
                <a:ext cx="2589628" cy="2143140"/>
              </a:xfrm>
              <a:prstGeom prst="rect">
                <a:avLst/>
              </a:prstGeom>
              <a:noFill/>
            </p:spPr>
          </p:pic>
          <p:pic>
            <p:nvPicPr>
              <p:cNvPr id="89092" name="Picture 4"/>
              <p:cNvPicPr>
                <a:picLocks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1259725" y="1223131"/>
                <a:ext cx="2088000" cy="1290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4" name="그룹 63"/>
            <p:cNvGrpSpPr/>
            <p:nvPr/>
          </p:nvGrpSpPr>
          <p:grpSpPr>
            <a:xfrm>
              <a:off x="857224" y="1356097"/>
              <a:ext cx="8143932" cy="1809448"/>
              <a:chOff x="857224" y="1356097"/>
              <a:chExt cx="8143932" cy="1809448"/>
            </a:xfrm>
          </p:grpSpPr>
          <p:pic>
            <p:nvPicPr>
              <p:cNvPr id="89091" name="Picture 3" descr="D:\02. 업무\2014년\02. 전략과제\13. EM 동영상\dentist용\영상\15.pn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286380" y="1356097"/>
                <a:ext cx="1144903" cy="1226001"/>
              </a:xfrm>
              <a:prstGeom prst="rect">
                <a:avLst/>
              </a:prstGeom>
              <a:noFill/>
            </p:spPr>
          </p:pic>
          <p:sp>
            <p:nvSpPr>
              <p:cNvPr id="37" name="직사각형 36"/>
              <p:cNvSpPr/>
              <p:nvPr/>
            </p:nvSpPr>
            <p:spPr>
              <a:xfrm>
                <a:off x="857224" y="2657714"/>
                <a:ext cx="2214578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 the PA mode from the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capture software and then click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CONFIRM. </a:t>
                </a:r>
              </a:p>
            </p:txBody>
          </p:sp>
          <p:sp>
            <p:nvSpPr>
              <p:cNvPr id="42" name="직사각형 41"/>
              <p:cNvSpPr/>
              <p:nvPr/>
            </p:nvSpPr>
            <p:spPr>
              <a:xfrm>
                <a:off x="3000363" y="2657714"/>
                <a:ext cx="2066939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Turn the ear rods 90°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clockwise from their initial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position. </a:t>
                </a: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6786578" y="2657714"/>
                <a:ext cx="221457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④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Fold the</a:t>
                </a:r>
                <a:r>
                  <a:rPr lang="ko-KR" altLang="en-US" sz="900" dirty="0" smtClean="0">
                    <a:solidFill>
                      <a:srgbClr val="211D1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nasal </a:t>
                </a:r>
                <a:r>
                  <a:rPr lang="en-US" altLang="ko-KR" sz="9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positioner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  <p:pic>
            <p:nvPicPr>
              <p:cNvPr id="89090" name="Picture 2" descr="D:\02. 업무\2014년\02. 전략과제\13. EM 동영상\dentist용\영상\12.png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3286116" y="1427535"/>
                <a:ext cx="1428760" cy="1109884"/>
              </a:xfrm>
              <a:prstGeom prst="rect">
                <a:avLst/>
              </a:prstGeom>
              <a:noFill/>
            </p:spPr>
          </p:pic>
          <p:sp>
            <p:nvSpPr>
              <p:cNvPr id="57" name="직사각형 56"/>
              <p:cNvSpPr/>
              <p:nvPr/>
            </p:nvSpPr>
            <p:spPr>
              <a:xfrm>
                <a:off x="5214941" y="2657714"/>
                <a:ext cx="1428761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③ </a:t>
                </a: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Widen the distance 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between the two ear</a:t>
                </a:r>
                <a:b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rods. </a:t>
                </a:r>
                <a:endPara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89094" name="Picture 6" descr="D:\02. 업무\2014년\02. 전략과제\13. EM 동영상\dentist용\영상\31.png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6858016" y="1475032"/>
                <a:ext cx="1639743" cy="1095511"/>
              </a:xfrm>
              <a:prstGeom prst="rect">
                <a:avLst/>
              </a:prstGeom>
              <a:noFill/>
            </p:spPr>
          </p:pic>
          <p:sp>
            <p:nvSpPr>
              <p:cNvPr id="60" name="갈매기형 수장 59"/>
              <p:cNvSpPr/>
              <p:nvPr/>
            </p:nvSpPr>
            <p:spPr bwMode="auto">
              <a:xfrm>
                <a:off x="2928926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갈매기형 수장 61"/>
              <p:cNvSpPr/>
              <p:nvPr/>
            </p:nvSpPr>
            <p:spPr bwMode="auto">
              <a:xfrm>
                <a:off x="4786314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갈매기형 수장 62"/>
              <p:cNvSpPr/>
              <p:nvPr/>
            </p:nvSpPr>
            <p:spPr bwMode="auto">
              <a:xfrm>
                <a:off x="6643702" y="2141915"/>
                <a:ext cx="214314" cy="285752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1">
                      <a:tint val="66000"/>
                      <a:satMod val="160000"/>
                    </a:schemeClr>
                  </a:gs>
                  <a:gs pos="50000">
                    <a:schemeClr val="tx1">
                      <a:tint val="44500"/>
                      <a:satMod val="160000"/>
                    </a:schemeClr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6" name="그룹 65"/>
          <p:cNvGrpSpPr/>
          <p:nvPr/>
        </p:nvGrpSpPr>
        <p:grpSpPr>
          <a:xfrm>
            <a:off x="881551" y="3330960"/>
            <a:ext cx="7625101" cy="3074548"/>
            <a:chOff x="881551" y="3356361"/>
            <a:chExt cx="7625101" cy="3074548"/>
          </a:xfrm>
        </p:grpSpPr>
        <p:pic>
          <p:nvPicPr>
            <p:cNvPr id="89096" name="Picture 8" descr="D:\02. 업무\2014년\02. 전략과제\13. EM 동영상\dentist용\영상\13-1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215074" y="3356361"/>
              <a:ext cx="2291578" cy="2286633"/>
            </a:xfrm>
            <a:prstGeom prst="rect">
              <a:avLst/>
            </a:prstGeom>
            <a:noFill/>
          </p:spPr>
        </p:pic>
        <p:grpSp>
          <p:nvGrpSpPr>
            <p:cNvPr id="4" name="그룹 98"/>
            <p:cNvGrpSpPr/>
            <p:nvPr/>
          </p:nvGrpSpPr>
          <p:grpSpPr>
            <a:xfrm>
              <a:off x="881551" y="3722097"/>
              <a:ext cx="2118813" cy="1602778"/>
              <a:chOff x="4394940" y="3508984"/>
              <a:chExt cx="2118813" cy="1602778"/>
            </a:xfrm>
          </p:grpSpPr>
          <p:grpSp>
            <p:nvGrpSpPr>
              <p:cNvPr id="5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89097" name="Picture 9" descr="C:\Users\a00291\Desktop\ed645fb0_11.bmp"/>
                <p:cNvPicPr>
                  <a:picLocks noChangeArrowheads="1"/>
                </p:cNvPicPr>
                <p:nvPr/>
              </p:nvPicPr>
              <p:blipFill>
                <a:blip r:embed="rId9" cstate="print"/>
                <a:srcRect l="2885"/>
                <a:stretch>
                  <a:fillRect/>
                </a:stretch>
              </p:blipFill>
              <p:spPr bwMode="auto">
                <a:xfrm>
                  <a:off x="4825318" y="3760186"/>
                  <a:ext cx="784800" cy="60840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6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7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8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51646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99369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646079"/>
              <a:ext cx="221457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sensor. Make sure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that the patient’s shoulders are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level and his/her neck is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relaxed.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646079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 to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6079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그룹 110"/>
            <p:cNvGrpSpPr/>
            <p:nvPr/>
          </p:nvGrpSpPr>
          <p:grpSpPr>
            <a:xfrm>
              <a:off x="3357554" y="3685492"/>
              <a:ext cx="2000264" cy="1876901"/>
              <a:chOff x="3357554" y="3472379"/>
              <a:chExt cx="2000264" cy="1876901"/>
            </a:xfrm>
          </p:grpSpPr>
          <p:grpSp>
            <p:nvGrpSpPr>
              <p:cNvPr id="10" name="그룹 102"/>
              <p:cNvGrpSpPr/>
              <p:nvPr/>
            </p:nvGrpSpPr>
            <p:grpSpPr>
              <a:xfrm>
                <a:off x="3357554" y="3472379"/>
                <a:ext cx="2000264" cy="1876901"/>
                <a:chOff x="6429388" y="3500438"/>
                <a:chExt cx="2000264" cy="1876901"/>
              </a:xfrm>
            </p:grpSpPr>
            <p:grpSp>
              <p:nvGrpSpPr>
                <p:cNvPr id="11" name="그룹 80"/>
                <p:cNvGrpSpPr/>
                <p:nvPr/>
              </p:nvGrpSpPr>
              <p:grpSpPr>
                <a:xfrm>
                  <a:off x="6572264" y="3500438"/>
                  <a:ext cx="1857388" cy="1571636"/>
                  <a:chOff x="6572264" y="3714752"/>
                  <a:chExt cx="1857388" cy="1571636"/>
                </a:xfrm>
              </p:grpSpPr>
              <p:grpSp>
                <p:nvGrpSpPr>
                  <p:cNvPr id="12" name="그룹 73"/>
                  <p:cNvGrpSpPr/>
                  <p:nvPr/>
                </p:nvGrpSpPr>
                <p:grpSpPr>
                  <a:xfrm>
                    <a:off x="6572264" y="3714752"/>
                    <a:ext cx="1857388" cy="1571636"/>
                    <a:chOff x="1000100" y="1000108"/>
                    <a:chExt cx="2589628" cy="2143140"/>
                  </a:xfrm>
                </p:grpSpPr>
                <p:pic>
                  <p:nvPicPr>
                    <p:cNvPr id="75" name="Picture 3" descr="D:\02. 업무\2014년\02. 전략과제\13. EM 동영상\montor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000100" y="1000108"/>
                      <a:ext cx="2589628" cy="214314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79" name="Picture 4"/>
                    <p:cNvPicPr>
                      <a:picLocks noChangeArrowheads="1"/>
                    </p:cNvPicPr>
                    <p:nvPr/>
                  </p:nvPicPr>
                  <p:blipFill>
                    <a:blip r:embed="rId3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1259725" y="1223131"/>
                      <a:ext cx="2088000" cy="12902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</p:pic>
              </p:grpSp>
              <p:pic>
                <p:nvPicPr>
                  <p:cNvPr id="68" name="Picture 4"/>
                  <p:cNvPicPr>
                    <a:picLocks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6768011" y="3877789"/>
                    <a:ext cx="1221673" cy="9468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13" name="그룹 25"/>
                <p:cNvGrpSpPr/>
                <p:nvPr/>
              </p:nvGrpSpPr>
              <p:grpSpPr>
                <a:xfrm>
                  <a:off x="6429388" y="3929066"/>
                  <a:ext cx="835039" cy="1448273"/>
                  <a:chOff x="3402410" y="-928416"/>
                  <a:chExt cx="3392717" cy="6031494"/>
                </a:xfrm>
              </p:grpSpPr>
              <p:pic>
                <p:nvPicPr>
                  <p:cNvPr id="71" name="그림 70"/>
                  <p:cNvPicPr>
                    <a:picLocks noChangeAspect="1"/>
                  </p:cNvPicPr>
                  <p:nvPr/>
                </p:nvPicPr>
                <p:blipFill>
                  <a:blip r:embed="rId13" cstate="screen">
                    <a:lum bright="12000" contrast="33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02410" y="-928416"/>
                    <a:ext cx="3392717" cy="6031494"/>
                  </a:xfrm>
                  <a:prstGeom prst="rect">
                    <a:avLst/>
                  </a:prstGeom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sp>
                <p:nvSpPr>
                  <p:cNvPr id="73" name="타원 72"/>
                  <p:cNvSpPr/>
                  <p:nvPr/>
                </p:nvSpPr>
                <p:spPr bwMode="auto">
                  <a:xfrm>
                    <a:off x="4710546" y="354000"/>
                    <a:ext cx="132068" cy="118055"/>
                  </a:xfrm>
                  <a:prstGeom prst="ellipse">
                    <a:avLst/>
                  </a:prstGeom>
                  <a:solidFill>
                    <a:srgbClr val="FFC000">
                      <a:alpha val="70000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pic>
            <p:nvPicPr>
              <p:cNvPr id="110" name="Picture 9" descr="C:\Users\a00291\Desktop\ed645fb0_11.bmp"/>
              <p:cNvPicPr>
                <a:picLocks noChangeArrowheads="1"/>
              </p:cNvPicPr>
              <p:nvPr/>
            </p:nvPicPr>
            <p:blipFill>
              <a:blip r:embed="rId9" cstate="print"/>
              <a:srcRect l="38245"/>
              <a:stretch>
                <a:fillRect/>
              </a:stretch>
            </p:blipFill>
            <p:spPr bwMode="auto">
              <a:xfrm>
                <a:off x="4332528" y="3870156"/>
                <a:ext cx="252000" cy="32400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58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7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9" name="TextBox 68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PA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70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72" name="모서리가 둥근 직사각형 71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4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4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1" y="1402564"/>
            <a:ext cx="4572000" cy="50982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20"/>
          <p:cNvGrpSpPr/>
          <p:nvPr/>
        </p:nvGrpSpPr>
        <p:grpSpPr>
          <a:xfrm>
            <a:off x="857224" y="1151450"/>
            <a:ext cx="3571900" cy="2634740"/>
            <a:chOff x="857224" y="1151450"/>
            <a:chExt cx="3571900" cy="2634740"/>
          </a:xfrm>
        </p:grpSpPr>
        <p:pic>
          <p:nvPicPr>
            <p:cNvPr id="25" name="Picture 2" descr="C:\Users\a00291\Desktop\이미지\pax-i0004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071538" y="1714488"/>
              <a:ext cx="2214578" cy="1538663"/>
            </a:xfrm>
            <a:prstGeom prst="roundRect">
              <a:avLst>
                <a:gd name="adj" fmla="val 8594"/>
              </a:avLst>
            </a:prstGeom>
            <a:noFill/>
            <a:ln w="19050">
              <a:solidFill>
                <a:schemeClr val="accent1">
                  <a:lumMod val="20000"/>
                  <a:lumOff val="80000"/>
                </a:schemeClr>
              </a:solidFill>
            </a:ln>
            <a:effectLst/>
          </p:spPr>
        </p:pic>
        <p:sp>
          <p:nvSpPr>
            <p:cNvPr id="20" name="직사각형 19"/>
            <p:cNvSpPr/>
            <p:nvPr/>
          </p:nvSpPr>
          <p:spPr>
            <a:xfrm>
              <a:off x="1000100" y="3310838"/>
              <a:ext cx="321471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Digital PANO(basic) and CEPH(option) functions combined in one device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모서리가 둥근 직사각형 21"/>
            <p:cNvSpPr/>
            <p:nvPr/>
          </p:nvSpPr>
          <p:spPr bwMode="auto">
            <a:xfrm>
              <a:off x="857224" y="1362060"/>
              <a:ext cx="3571900" cy="242413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  <a:alpha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00100" y="1151450"/>
              <a:ext cx="1555457" cy="397490"/>
            </a:xfrm>
            <a:prstGeom prst="roundRect">
              <a:avLst>
                <a:gd name="adj" fmla="val 264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2 in 1 System</a:t>
              </a:r>
            </a:p>
          </p:txBody>
        </p:sp>
        <p:sp>
          <p:nvSpPr>
            <p:cNvPr id="26" name="모서리가 둥근 직사각형 25"/>
            <p:cNvSpPr/>
            <p:nvPr/>
          </p:nvSpPr>
          <p:spPr bwMode="auto">
            <a:xfrm>
              <a:off x="1428728" y="2357430"/>
              <a:ext cx="357190" cy="714380"/>
            </a:xfrm>
            <a:prstGeom prst="roundRect">
              <a:avLst/>
            </a:prstGeom>
            <a:solidFill>
              <a:schemeClr val="bg1">
                <a:alpha val="37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7" name="모서리가 둥근 직사각형 26"/>
            <p:cNvSpPr/>
            <p:nvPr/>
          </p:nvSpPr>
          <p:spPr bwMode="auto">
            <a:xfrm>
              <a:off x="2214546" y="2143116"/>
              <a:ext cx="357190" cy="642942"/>
            </a:xfrm>
            <a:prstGeom prst="roundRect">
              <a:avLst/>
            </a:prstGeom>
            <a:solidFill>
              <a:schemeClr val="bg1">
                <a:alpha val="37000"/>
              </a:scheme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785786" y="4214818"/>
            <a:ext cx="5286412" cy="2214578"/>
            <a:chOff x="785786" y="4214818"/>
            <a:chExt cx="5286412" cy="2214578"/>
          </a:xfrm>
        </p:grpSpPr>
        <p:sp>
          <p:nvSpPr>
            <p:cNvPr id="29" name="직사각형 28"/>
            <p:cNvSpPr/>
            <p:nvPr/>
          </p:nvSpPr>
          <p:spPr>
            <a:xfrm>
              <a:off x="1000100" y="5614475"/>
              <a:ext cx="5072098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ko-KR" altLang="en-US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 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PANO UDH Mode   </a:t>
              </a:r>
              <a:r>
                <a:rPr lang="en-US" altLang="ko-KR" sz="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  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: Acquire the PANO Image with high resolution.</a:t>
              </a:r>
            </a:p>
            <a:p>
              <a:pPr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 AF Mode (Optional) : Acquire the accurate PANO image by using the</a:t>
              </a:r>
              <a:b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</a:b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                                       Auto-focusing mode in the capturing area.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0" name="모서리가 둥근 직사각형 29"/>
            <p:cNvSpPr/>
            <p:nvPr/>
          </p:nvSpPr>
          <p:spPr bwMode="auto">
            <a:xfrm>
              <a:off x="785786" y="4433895"/>
              <a:ext cx="5286412" cy="1995501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  <a:alpha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06080" y="4214818"/>
              <a:ext cx="4737238" cy="397490"/>
            </a:xfrm>
            <a:prstGeom prst="roundRect">
              <a:avLst>
                <a:gd name="adj" fmla="val 26403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PANO Image Algorithm of the Next Generation</a:t>
              </a:r>
            </a:p>
          </p:txBody>
        </p:sp>
        <p:pic>
          <p:nvPicPr>
            <p:cNvPr id="3075" name="Picture 3" descr="D:\무제-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000100" y="4626512"/>
              <a:ext cx="3000396" cy="105896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4" name="TextBox 33"/>
          <p:cNvSpPr txBox="1"/>
          <p:nvPr/>
        </p:nvSpPr>
        <p:spPr>
          <a:xfrm>
            <a:off x="571472" y="395567"/>
            <a:ext cx="4911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Composition &amp; Features of the Product</a:t>
            </a:r>
          </a:p>
        </p:txBody>
      </p:sp>
      <p:grpSp>
        <p:nvGrpSpPr>
          <p:cNvPr id="17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8" name="줄무늬가 있는 오른쪽 화살표 1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9944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그룹 54"/>
          <p:cNvGrpSpPr/>
          <p:nvPr/>
        </p:nvGrpSpPr>
        <p:grpSpPr>
          <a:xfrm>
            <a:off x="857224" y="1079054"/>
            <a:ext cx="7727473" cy="2031987"/>
            <a:chOff x="857224" y="1079054"/>
            <a:chExt cx="7727473" cy="2031987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603210"/>
              <a:ext cx="185738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SMV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603210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6870185" y="2603210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pic>
          <p:nvPicPr>
            <p:cNvPr id="56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8662" y="1079054"/>
              <a:ext cx="1857388" cy="1571636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603210"/>
              <a:ext cx="150019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8" name="그룹 57"/>
          <p:cNvGrpSpPr/>
          <p:nvPr/>
        </p:nvGrpSpPr>
        <p:grpSpPr>
          <a:xfrm>
            <a:off x="972040" y="3357562"/>
            <a:ext cx="7486715" cy="2860909"/>
            <a:chOff x="881551" y="3357562"/>
            <a:chExt cx="7486715" cy="2860909"/>
          </a:xfrm>
        </p:grpSpPr>
        <p:grpSp>
          <p:nvGrpSpPr>
            <p:cNvPr id="3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4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7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5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6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7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572140"/>
              <a:ext cx="214314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Gently bend the patient’s head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back until his/her Frankfurt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plane is perpendicular to the </a:t>
              </a:r>
              <a:b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   floor as shown in image above.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6" y="5642377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642377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3686221" y="3770781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8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1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0117" name="Picture 5" descr="C:\Users\a00291\Desktop\1380272216_1195623.jp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4429123" y="3999303"/>
              <a:ext cx="176555" cy="342000"/>
            </a:xfrm>
            <a:prstGeom prst="rect">
              <a:avLst/>
            </a:prstGeom>
            <a:noFill/>
          </p:spPr>
        </p:pic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90118" name="Picture 6" descr="D:\02. 업무\2014년\02. 전략과제\13. EM 동영상\dentist용\영상\19.png"/>
            <p:cNvPicPr>
              <a:picLocks noChangeAspect="1" noChangeArrowheads="1"/>
            </p:cNvPicPr>
            <p:nvPr/>
          </p:nvPicPr>
          <p:blipFill>
            <a:blip r:embed="rId14" cstate="screen"/>
            <a:srcRect t="8951"/>
            <a:stretch>
              <a:fillRect/>
            </a:stretch>
          </p:blipFill>
          <p:spPr bwMode="auto">
            <a:xfrm>
              <a:off x="6072198" y="3357562"/>
              <a:ext cx="2296068" cy="2180049"/>
            </a:xfrm>
            <a:prstGeom prst="rect">
              <a:avLst/>
            </a:prstGeom>
            <a:noFill/>
          </p:spPr>
        </p:pic>
      </p:grpSp>
      <p:grpSp>
        <p:nvGrpSpPr>
          <p:cNvPr id="5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3" name="줄무늬가 있는 오른쪽 화살표 5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59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1" name="TextBox 60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SMV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64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5" name="모서리가 둥근 직사각형 64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6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그룹 50"/>
          <p:cNvGrpSpPr/>
          <p:nvPr/>
        </p:nvGrpSpPr>
        <p:grpSpPr>
          <a:xfrm>
            <a:off x="857224" y="1079054"/>
            <a:ext cx="7858180" cy="1998119"/>
            <a:chOff x="857224" y="1079054"/>
            <a:chExt cx="7858180" cy="19981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Waters View mode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from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initial position.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1714512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Fold the</a:t>
              </a:r>
              <a:r>
                <a:rPr lang="ko-KR" altLang="en-US" sz="900" dirty="0" smtClean="0">
                  <a:solidFill>
                    <a:srgbClr val="211D1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Widen the distance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between the two ear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rods.</a:t>
              </a:r>
            </a:p>
          </p:txBody>
        </p:sp>
        <p:pic>
          <p:nvPicPr>
            <p:cNvPr id="89094" name="Picture 6" descr="D:\02. 업무\2014년\02. 전략과제\13. EM 동영상\dentist용\영상\31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6858016" y="1403594"/>
              <a:ext cx="1639743" cy="1095511"/>
            </a:xfrm>
            <a:prstGeom prst="rect">
              <a:avLst/>
            </a:prstGeom>
            <a:noFill/>
          </p:spPr>
        </p:pic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7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70658" name="Picture 2"/>
              <p:cNvPicPr>
                <a:picLocks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1126500" y="1214422"/>
                <a:ext cx="1476000" cy="100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59" name="그룹 58"/>
          <p:cNvGrpSpPr/>
          <p:nvPr/>
        </p:nvGrpSpPr>
        <p:grpSpPr>
          <a:xfrm>
            <a:off x="881551" y="3214686"/>
            <a:ext cx="7972696" cy="3008161"/>
            <a:chOff x="881551" y="3214686"/>
            <a:chExt cx="7972696" cy="3008161"/>
          </a:xfrm>
        </p:grpSpPr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215074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stand upright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facing the sensor and bend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his/her neck back about 35° - 40°.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516301" y="5715016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15016"/>
              <a:ext cx="2143140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8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70659" name="Picture 3" descr="D:\02. 업무\2014년\02. 전략과제\01. 전진배치 관련\20.png"/>
            <p:cNvPicPr>
              <a:picLocks noChangeAspect="1" noChangeArrowheads="1"/>
            </p:cNvPicPr>
            <p:nvPr/>
          </p:nvPicPr>
          <p:blipFill>
            <a:blip r:embed="rId9" cstate="print"/>
            <a:srcRect b="10256"/>
            <a:stretch>
              <a:fillRect/>
            </a:stretch>
          </p:blipFill>
          <p:spPr bwMode="auto">
            <a:xfrm>
              <a:off x="6000760" y="3214686"/>
              <a:ext cx="2853487" cy="2500330"/>
            </a:xfrm>
            <a:prstGeom prst="rect">
              <a:avLst/>
            </a:prstGeom>
            <a:noFill/>
          </p:spPr>
        </p:pic>
        <p:grpSp>
          <p:nvGrpSpPr>
            <p:cNvPr id="58" name="그룹 57"/>
            <p:cNvGrpSpPr/>
            <p:nvPr/>
          </p:nvGrpSpPr>
          <p:grpSpPr>
            <a:xfrm>
              <a:off x="3500430" y="3614054"/>
              <a:ext cx="1857388" cy="1571636"/>
              <a:chOff x="3500430" y="3614054"/>
              <a:chExt cx="1857388" cy="1571636"/>
            </a:xfrm>
          </p:grpSpPr>
          <p:pic>
            <p:nvPicPr>
              <p:cNvPr id="75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500430" y="3614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90116" name="Picture 4"/>
              <p:cNvPicPr>
                <a:picLocks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3697651" y="3759351"/>
                <a:ext cx="1476000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0" name="그림 49" descr="images.jpg"/>
              <p:cNvPicPr>
                <a:picLocks noChangeAspect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>
              <a:xfrm>
                <a:off x="4429124" y="4000504"/>
                <a:ext cx="210755" cy="324000"/>
              </a:xfrm>
              <a:prstGeom prst="rect">
                <a:avLst/>
              </a:prstGeom>
            </p:spPr>
          </p:pic>
        </p:grpSp>
        <p:grpSp>
          <p:nvGrpSpPr>
            <p:cNvPr id="55" name="그룹 54"/>
            <p:cNvGrpSpPr/>
            <p:nvPr/>
          </p:nvGrpSpPr>
          <p:grpSpPr>
            <a:xfrm>
              <a:off x="881551" y="3650659"/>
              <a:ext cx="2118813" cy="1602778"/>
              <a:chOff x="881551" y="3650659"/>
              <a:chExt cx="2118813" cy="1602778"/>
            </a:xfrm>
          </p:grpSpPr>
          <p:grpSp>
            <p:nvGrpSpPr>
              <p:cNvPr id="2" name="그룹 98"/>
              <p:cNvGrpSpPr/>
              <p:nvPr/>
            </p:nvGrpSpPr>
            <p:grpSpPr>
              <a:xfrm>
                <a:off x="881551" y="3650659"/>
                <a:ext cx="2118813" cy="1602778"/>
                <a:chOff x="4394940" y="3508984"/>
                <a:chExt cx="2118813" cy="1602778"/>
              </a:xfrm>
            </p:grpSpPr>
            <p:grpSp>
              <p:nvGrpSpPr>
                <p:cNvPr id="3" name="그룹 88"/>
                <p:cNvGrpSpPr/>
                <p:nvPr/>
              </p:nvGrpSpPr>
              <p:grpSpPr>
                <a:xfrm>
                  <a:off x="4394940" y="3508984"/>
                  <a:ext cx="1857388" cy="1571636"/>
                  <a:chOff x="4394940" y="3508984"/>
                  <a:chExt cx="1857388" cy="1571636"/>
                </a:xfrm>
              </p:grpSpPr>
              <p:pic>
                <p:nvPicPr>
                  <p:cNvPr id="86" name="Picture 3" descr="D:\02. 업무\2014년\02. 전략과제\13. EM 동영상\montor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4394940" y="3508984"/>
                    <a:ext cx="1857388" cy="1571636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9098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12" cstate="screen"/>
                  <a:srcRect/>
                  <a:stretch>
                    <a:fillRect/>
                  </a:stretch>
                </p:blipFill>
                <p:spPr bwMode="auto">
                  <a:xfrm>
                    <a:off x="4580668" y="3662880"/>
                    <a:ext cx="1500198" cy="96012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grpSp>
              <p:nvGrpSpPr>
                <p:cNvPr id="4" name="그룹 33"/>
                <p:cNvGrpSpPr/>
                <p:nvPr/>
              </p:nvGrpSpPr>
              <p:grpSpPr>
                <a:xfrm>
                  <a:off x="5715008" y="4429132"/>
                  <a:ext cx="798745" cy="682630"/>
                  <a:chOff x="2397441" y="2428868"/>
                  <a:chExt cx="935762" cy="1000132"/>
                </a:xfrm>
              </p:grpSpPr>
              <p:grpSp>
                <p:nvGrpSpPr>
                  <p:cNvPr id="5" name="그룹 67"/>
                  <p:cNvGrpSpPr/>
                  <p:nvPr/>
                </p:nvGrpSpPr>
                <p:grpSpPr>
                  <a:xfrm>
                    <a:off x="2428861" y="2428868"/>
                    <a:ext cx="639747" cy="639748"/>
                    <a:chOff x="4356598" y="3448242"/>
                    <a:chExt cx="639747" cy="639748"/>
                  </a:xfrm>
                </p:grpSpPr>
                <p:grpSp>
                  <p:nvGrpSpPr>
                    <p:cNvPr id="6" name="그룹 50"/>
                    <p:cNvGrpSpPr/>
                    <p:nvPr/>
                  </p:nvGrpSpPr>
                  <p:grpSpPr>
                    <a:xfrm>
                      <a:off x="4356598" y="3448242"/>
                      <a:ext cx="639747" cy="639748"/>
                      <a:chOff x="5429257" y="3214686"/>
                      <a:chExt cx="639747" cy="639748"/>
                    </a:xfrm>
                  </p:grpSpPr>
                  <p:pic>
                    <p:nvPicPr>
                      <p:cNvPr id="96" name="Picture 17" descr="C:\Users\a00291\Desktop\kligg.com\kligg256x25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286124"/>
                        <a:ext cx="568310" cy="568310"/>
                      </a:xfrm>
                      <a:prstGeom prst="rect">
                        <a:avLst/>
                      </a:prstGeom>
                      <a:noFill/>
                    </p:spPr>
                  </p:pic>
                  <p:pic>
                    <p:nvPicPr>
                      <p:cNvPr id="97" name="Picture 18" descr="C:\Users\a00291\Desktop\11949837831120231634mouse_pointer_wolfram_es_01_svg_med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 cstate="screen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7" y="3214686"/>
                        <a:ext cx="159318" cy="257695"/>
                      </a:xfrm>
                      <a:prstGeom prst="rect">
                        <a:avLst/>
                      </a:prstGeom>
                      <a:noFill/>
                    </p:spPr>
                  </p:pic>
                </p:grpSp>
                <p:sp>
                  <p:nvSpPr>
                    <p:cNvPr id="94" name="타원 93"/>
                    <p:cNvSpPr/>
                    <p:nvPr/>
                  </p:nvSpPr>
                  <p:spPr bwMode="auto">
                    <a:xfrm>
                      <a:off x="4670780" y="3589982"/>
                      <a:ext cx="71438" cy="14287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miter lim="800000"/>
                      <a:headEnd/>
                      <a:tailEnd/>
                    </a:ln>
                    <a:effectLst>
                      <a:outerShdw dist="35921" dir="2700000" algn="ctr" rotWithShape="0">
                        <a:schemeClr val="bg2">
                          <a:alpha val="50000"/>
                        </a:schemeClr>
                      </a:outerShdw>
                    </a:effectLst>
                  </p:spPr>
                  <p:txBody>
                    <a:bodyPr wrap="none"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92" name="TextBox 40"/>
                  <p:cNvSpPr txBox="1"/>
                  <p:nvPr/>
                </p:nvSpPr>
                <p:spPr>
                  <a:xfrm>
                    <a:off x="2397441" y="2978071"/>
                    <a:ext cx="935762" cy="4509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altLang="ko-KR" sz="1400" dirty="0" smtClean="0">
                        <a:solidFill>
                          <a:srgbClr val="C00000"/>
                        </a:solidFill>
                        <a:latin typeface="Arial Black" pitchFamily="34" charset="0"/>
                        <a:ea typeface="HY헤드라인M" pitchFamily="18" charset="-127"/>
                      </a:rPr>
                      <a:t>Click!!</a:t>
                    </a:r>
                    <a:endParaRPr lang="ko-KR" altLang="en-US" sz="1400" dirty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endParaRPr>
                  </a:p>
                </p:txBody>
              </p:sp>
            </p:grpSp>
          </p:grpSp>
          <p:pic>
            <p:nvPicPr>
              <p:cNvPr id="53" name="그림 52" descr="images.jpg"/>
              <p:cNvPicPr>
                <a:picLocks noChangeAspect="1"/>
              </p:cNvPicPr>
              <p:nvPr/>
            </p:nvPicPr>
            <p:blipFill>
              <a:blip r:embed="rId15" cstate="screen"/>
              <a:srcRect/>
              <a:stretch>
                <a:fillRect/>
              </a:stretch>
            </p:blipFill>
            <p:spPr>
              <a:xfrm>
                <a:off x="1304143" y="3899802"/>
                <a:ext cx="838965" cy="612000"/>
              </a:xfrm>
              <a:prstGeom prst="rect">
                <a:avLst/>
              </a:prstGeom>
            </p:spPr>
          </p:pic>
          <p:pic>
            <p:nvPicPr>
              <p:cNvPr id="54" name="그림 53" descr="images.jpg"/>
              <p:cNvPicPr>
                <a:picLocks noChangeAspect="1"/>
              </p:cNvPicPr>
              <p:nvPr/>
            </p:nvPicPr>
            <p:blipFill>
              <a:blip r:embed="rId16" cstate="screen"/>
              <a:srcRect/>
              <a:stretch>
                <a:fillRect/>
              </a:stretch>
            </p:blipFill>
            <p:spPr>
              <a:xfrm>
                <a:off x="1328026" y="3929066"/>
                <a:ext cx="71438" cy="91178"/>
              </a:xfrm>
              <a:prstGeom prst="rect">
                <a:avLst/>
              </a:prstGeom>
            </p:spPr>
          </p:pic>
        </p:grpSp>
      </p:grpSp>
      <p:grpSp>
        <p:nvGrpSpPr>
          <p:cNvPr id="61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64" name="줄무늬가 있는 오른쪽 화살표 6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6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7" name="TextBox 66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Waters View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68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9" name="모서리가 둥근 직사각형 68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0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그룹 53"/>
          <p:cNvGrpSpPr/>
          <p:nvPr/>
        </p:nvGrpSpPr>
        <p:grpSpPr>
          <a:xfrm>
            <a:off x="857224" y="1079054"/>
            <a:ext cx="8143932" cy="2136619"/>
            <a:chOff x="857224" y="1079054"/>
            <a:chExt cx="8143932" cy="2136619"/>
          </a:xfrm>
        </p:grpSpPr>
        <p:pic>
          <p:nvPicPr>
            <p:cNvPr id="89091" name="Picture 3" descr="D:\02. 업무\2014년\02. 전략과제\13. EM 동영상\dentist용\영상\15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286380" y="1284659"/>
              <a:ext cx="1144903" cy="1226001"/>
            </a:xfrm>
            <a:prstGeom prst="rect">
              <a:avLst/>
            </a:prstGeom>
            <a:noFill/>
          </p:spPr>
        </p:pic>
        <p:sp>
          <p:nvSpPr>
            <p:cNvPr id="37" name="직사각형 36"/>
            <p:cNvSpPr/>
            <p:nvPr/>
          </p:nvSpPr>
          <p:spPr>
            <a:xfrm>
              <a:off x="857224" y="2569342"/>
              <a:ext cx="207170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Select the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Carpus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mode from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capture software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click CONFIRM. </a:t>
              </a: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214678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Turn the ear rods 90° 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clockwise from their</a:t>
              </a:r>
              <a:br>
                <a:rPr lang="en-US" altLang="ko-KR" sz="900" dirty="0" smtClean="0"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    initial position. 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000892" y="2569342"/>
              <a:ext cx="200026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locking bolt on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CARPUS plate towards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nasal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and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turn it to the left.</a:t>
              </a:r>
            </a:p>
          </p:txBody>
        </p:sp>
        <p:pic>
          <p:nvPicPr>
            <p:cNvPr id="89090" name="Picture 2" descr="D:\02. 업무\2014년\02. 전략과제\13. EM 동영상\dentist용\영상\12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86116" y="1356097"/>
              <a:ext cx="1428760" cy="1109884"/>
            </a:xfrm>
            <a:prstGeom prst="rect">
              <a:avLst/>
            </a:prstGeom>
            <a:noFill/>
          </p:spPr>
        </p:pic>
        <p:sp>
          <p:nvSpPr>
            <p:cNvPr id="57" name="직사각형 56"/>
            <p:cNvSpPr/>
            <p:nvPr/>
          </p:nvSpPr>
          <p:spPr>
            <a:xfrm>
              <a:off x="5214942" y="2569342"/>
              <a:ext cx="2000264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Slide the CARPUS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Plate onto the nasal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positioner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0" name="갈매기형 수장 59"/>
            <p:cNvSpPr/>
            <p:nvPr/>
          </p:nvSpPr>
          <p:spPr bwMode="auto">
            <a:xfrm>
              <a:off x="2928926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갈매기형 수장 61"/>
            <p:cNvSpPr/>
            <p:nvPr/>
          </p:nvSpPr>
          <p:spPr bwMode="auto">
            <a:xfrm>
              <a:off x="4786314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갈매기형 수장 62"/>
            <p:cNvSpPr/>
            <p:nvPr/>
          </p:nvSpPr>
          <p:spPr bwMode="auto">
            <a:xfrm>
              <a:off x="6643702" y="2070477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0114" name="Picture 2"/>
            <p:cNvPicPr>
              <a:picLocks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108792" y="1230313"/>
              <a:ext cx="1512000" cy="9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7" name="그룹 46"/>
            <p:cNvGrpSpPr/>
            <p:nvPr/>
          </p:nvGrpSpPr>
          <p:grpSpPr>
            <a:xfrm>
              <a:off x="928662" y="1079054"/>
              <a:ext cx="1857388" cy="1571636"/>
              <a:chOff x="928662" y="1079054"/>
              <a:chExt cx="1857388" cy="1571636"/>
            </a:xfrm>
          </p:grpSpPr>
          <p:pic>
            <p:nvPicPr>
              <p:cNvPr id="56" name="Picture 3" descr="D:\02. 업무\2014년\02. 전략과제\13. EM 동영상\montor.pn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928662" y="1079054"/>
                <a:ext cx="1857388" cy="1571636"/>
              </a:xfrm>
              <a:prstGeom prst="rect">
                <a:avLst/>
              </a:prstGeom>
              <a:noFill/>
            </p:spPr>
          </p:pic>
          <p:pic>
            <p:nvPicPr>
              <p:cNvPr id="69634" name="Picture 2"/>
              <p:cNvPicPr>
                <a:picLocks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1107450" y="1222660"/>
                <a:ext cx="1501284" cy="97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69635" name="Picture 3" descr="D:\02. 업무\2014년\03. 회의자료\01. 고객불만제로화회의\raw 데이터\국가별 장치검사\미국\33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7072330" y="1129752"/>
              <a:ext cx="1293550" cy="1428760"/>
            </a:xfrm>
            <a:prstGeom prst="rect">
              <a:avLst/>
            </a:prstGeom>
            <a:noFill/>
          </p:spPr>
        </p:pic>
      </p:grpSp>
      <p:grpSp>
        <p:nvGrpSpPr>
          <p:cNvPr id="55" name="그룹 54"/>
          <p:cNvGrpSpPr/>
          <p:nvPr/>
        </p:nvGrpSpPr>
        <p:grpSpPr>
          <a:xfrm>
            <a:off x="881551" y="3429000"/>
            <a:ext cx="7747779" cy="2848351"/>
            <a:chOff x="881551" y="3429000"/>
            <a:chExt cx="7747779" cy="2848351"/>
          </a:xfrm>
        </p:grpSpPr>
        <p:grpSp>
          <p:nvGrpSpPr>
            <p:cNvPr id="2" name="그룹 98"/>
            <p:cNvGrpSpPr/>
            <p:nvPr/>
          </p:nvGrpSpPr>
          <p:grpSpPr>
            <a:xfrm>
              <a:off x="881551" y="3650659"/>
              <a:ext cx="2118813" cy="1602778"/>
              <a:chOff x="4394940" y="3508984"/>
              <a:chExt cx="2118813" cy="1602778"/>
            </a:xfrm>
          </p:grpSpPr>
          <p:grpSp>
            <p:nvGrpSpPr>
              <p:cNvPr id="3" name="그룹 88"/>
              <p:cNvGrpSpPr/>
              <p:nvPr/>
            </p:nvGrpSpPr>
            <p:grpSpPr>
              <a:xfrm>
                <a:off x="4394940" y="3508984"/>
                <a:ext cx="1857388" cy="1571636"/>
                <a:chOff x="4394940" y="3508984"/>
                <a:chExt cx="1857388" cy="1571636"/>
              </a:xfrm>
            </p:grpSpPr>
            <p:pic>
              <p:nvPicPr>
                <p:cNvPr id="86" name="Picture 3" descr="D:\02. 업무\2014년\02. 전략과제\13. EM 동영상\montor.png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94940" y="3508984"/>
                  <a:ext cx="1857388" cy="1571636"/>
                </a:xfrm>
                <a:prstGeom prst="rect">
                  <a:avLst/>
                </a:prstGeom>
                <a:noFill/>
              </p:spPr>
            </p:pic>
            <p:pic>
              <p:nvPicPr>
                <p:cNvPr id="89098" name="Picture 10"/>
                <p:cNvPicPr>
                  <a:picLocks noChangeAspect="1" noChangeArrowheads="1"/>
                </p:cNvPicPr>
                <p:nvPr/>
              </p:nvPicPr>
              <p:blipFill>
                <a:blip r:embed="rId8" cstate="screen"/>
                <a:srcRect/>
                <a:stretch>
                  <a:fillRect/>
                </a:stretch>
              </p:blipFill>
              <p:spPr bwMode="auto">
                <a:xfrm>
                  <a:off x="4580668" y="3662880"/>
                  <a:ext cx="1500198" cy="9601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4" name="그룹 33"/>
              <p:cNvGrpSpPr/>
              <p:nvPr/>
            </p:nvGrpSpPr>
            <p:grpSpPr>
              <a:xfrm>
                <a:off x="5715008" y="4429132"/>
                <a:ext cx="798745" cy="682630"/>
                <a:chOff x="2397441" y="2428868"/>
                <a:chExt cx="935762" cy="1000132"/>
              </a:xfrm>
            </p:grpSpPr>
            <p:grpSp>
              <p:nvGrpSpPr>
                <p:cNvPr id="5" name="그룹 67"/>
                <p:cNvGrpSpPr/>
                <p:nvPr/>
              </p:nvGrpSpPr>
              <p:grpSpPr>
                <a:xfrm>
                  <a:off x="2428861" y="2428868"/>
                  <a:ext cx="639747" cy="639748"/>
                  <a:chOff x="4356598" y="3448242"/>
                  <a:chExt cx="639747" cy="639748"/>
                </a:xfrm>
              </p:grpSpPr>
              <p:grpSp>
                <p:nvGrpSpPr>
                  <p:cNvPr id="6" name="그룹 50"/>
                  <p:cNvGrpSpPr/>
                  <p:nvPr/>
                </p:nvGrpSpPr>
                <p:grpSpPr>
                  <a:xfrm>
                    <a:off x="4356598" y="3448242"/>
                    <a:ext cx="639747" cy="639748"/>
                    <a:chOff x="5429257" y="3214686"/>
                    <a:chExt cx="639747" cy="639748"/>
                  </a:xfrm>
                </p:grpSpPr>
                <p:pic>
                  <p:nvPicPr>
                    <p:cNvPr id="96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9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500694" y="3286124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97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5429257" y="3214686"/>
                      <a:ext cx="159318" cy="257695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94" name="타원 93"/>
                  <p:cNvSpPr/>
                  <p:nvPr/>
                </p:nvSpPr>
                <p:spPr bwMode="auto">
                  <a:xfrm>
                    <a:off x="4670780" y="358998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92" name="TextBox 40"/>
                <p:cNvSpPr txBox="1"/>
                <p:nvPr/>
              </p:nvSpPr>
              <p:spPr>
                <a:xfrm>
                  <a:off x="2397441" y="2978071"/>
                  <a:ext cx="935762" cy="4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4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4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105" name="갈매기형 수장 104"/>
            <p:cNvSpPr/>
            <p:nvPr/>
          </p:nvSpPr>
          <p:spPr bwMode="auto">
            <a:xfrm rot="10800000">
              <a:off x="5584244" y="4445023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갈매기형 수장 105"/>
            <p:cNvSpPr/>
            <p:nvPr/>
          </p:nvSpPr>
          <p:spPr bwMode="auto">
            <a:xfrm rot="10800000">
              <a:off x="3000364" y="4427931"/>
              <a:ext cx="214314" cy="285752"/>
            </a:xfrm>
            <a:prstGeom prst="chevron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357950" y="5769520"/>
              <a:ext cx="2214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⑤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Ask the patient to put his/her right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hand flat on the CARPUS plate. 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643305" y="5769520"/>
              <a:ext cx="2288397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⑥ 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Click READY from the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capture software and proceed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the image capture. </a:t>
              </a: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928662" y="5769520"/>
              <a:ext cx="2214578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⑦ 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After saving the acquired image,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check whether it is saved in </a:t>
              </a:r>
              <a:b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altLang="ko-KR" sz="9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EzDent-i</a:t>
              </a:r>
              <a:r>
                <a:rPr lang="en-US" altLang="ko-KR" sz="9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or not.</a:t>
              </a:r>
              <a:endPara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75" name="Picture 3" descr="D:\02. 업무\2014년\02. 전략과제\13. EM 동영상\monto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00430" y="3614054"/>
              <a:ext cx="1857388" cy="1571636"/>
            </a:xfrm>
            <a:prstGeom prst="rect">
              <a:avLst/>
            </a:prstGeom>
            <a:noFill/>
          </p:spPr>
        </p:pic>
        <p:pic>
          <p:nvPicPr>
            <p:cNvPr id="90116" name="Picture 4"/>
            <p:cNvPicPr>
              <a:picLocks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3691301" y="3769988"/>
              <a:ext cx="1494000" cy="95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" name="그룹 25"/>
            <p:cNvGrpSpPr/>
            <p:nvPr/>
          </p:nvGrpSpPr>
          <p:grpSpPr>
            <a:xfrm>
              <a:off x="3357554" y="4042682"/>
              <a:ext cx="835039" cy="1448273"/>
              <a:chOff x="3402410" y="-928416"/>
              <a:chExt cx="3392717" cy="6031494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>
              <a:blip r:embed="rId12" cstate="screen">
                <a:lum bright="12000" contrast="33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2410" y="-928416"/>
                <a:ext cx="3392717" cy="603149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73" name="타원 72"/>
              <p:cNvSpPr/>
              <p:nvPr/>
            </p:nvSpPr>
            <p:spPr bwMode="auto">
              <a:xfrm>
                <a:off x="4710546" y="354000"/>
                <a:ext cx="132068" cy="118055"/>
              </a:xfrm>
              <a:prstGeom prst="ellipse">
                <a:avLst/>
              </a:prstGeom>
              <a:solidFill>
                <a:srgbClr val="FFC000">
                  <a:alpha val="70000"/>
                </a:srgbClr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51" name="Picture 5" descr="C:\Users\a00291\Desktop\1380272216_1195623.jpg"/>
            <p:cNvPicPr>
              <a:picLocks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1314559" y="3902228"/>
              <a:ext cx="774000" cy="604800"/>
            </a:xfrm>
            <a:prstGeom prst="rect">
              <a:avLst/>
            </a:prstGeom>
            <a:noFill/>
          </p:spPr>
        </p:pic>
        <p:pic>
          <p:nvPicPr>
            <p:cNvPr id="69636" name="Picture 4" descr="D:\02. 업무\2014년\03. 회의자료\01. 고객불만제로화회의\raw 데이터\국가별 장치검사\미국\34.png"/>
            <p:cNvPicPr>
              <a:picLocks noChangeAspect="1" noChangeArrowheads="1"/>
            </p:cNvPicPr>
            <p:nvPr/>
          </p:nvPicPr>
          <p:blipFill>
            <a:blip r:embed="rId14" cstate="print"/>
            <a:srcRect t="13889"/>
            <a:stretch>
              <a:fillRect/>
            </a:stretch>
          </p:blipFill>
          <p:spPr bwMode="auto">
            <a:xfrm>
              <a:off x="6429388" y="3429000"/>
              <a:ext cx="2199942" cy="2500330"/>
            </a:xfrm>
            <a:prstGeom prst="rect">
              <a:avLst/>
            </a:prstGeom>
            <a:noFill/>
          </p:spPr>
        </p:pic>
        <p:pic>
          <p:nvPicPr>
            <p:cNvPr id="50" name="Picture 2" descr="C:\Users\a00291\Desktop\16903318_111.jpg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4406776" y="3990262"/>
              <a:ext cx="198000" cy="3453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53" name="Picture 2" descr="C:\Users\a00291\Desktop\16903318_111.jpg"/>
            <p:cNvPicPr>
              <a:picLocks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1357290" y="3912590"/>
              <a:ext cx="720000" cy="57600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58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59" name="줄무늬가 있는 오른쪽 화살표 5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64" name="그룹 148"/>
          <p:cNvGrpSpPr/>
          <p:nvPr/>
        </p:nvGrpSpPr>
        <p:grpSpPr>
          <a:xfrm>
            <a:off x="206044" y="357166"/>
            <a:ext cx="5008075" cy="761104"/>
            <a:chOff x="206044" y="357166"/>
            <a:chExt cx="5008075" cy="761104"/>
          </a:xfrm>
        </p:grpSpPr>
        <p:sp>
          <p:nvSpPr>
            <p:cNvPr id="65" name="TextBox 64"/>
            <p:cNvSpPr txBox="1"/>
            <p:nvPr/>
          </p:nvSpPr>
          <p:spPr>
            <a:xfrm>
              <a:off x="285719" y="357166"/>
              <a:ext cx="4928400" cy="646986"/>
            </a:xfrm>
            <a:prstGeom prst="roundRect">
              <a:avLst>
                <a:gd name="adj" fmla="val 1781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72000" rIns="72000" rtlCol="0">
              <a:spAutoFit/>
            </a:bodyPr>
            <a:lstStyle/>
            <a:p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en-US" altLang="ko-KR" sz="16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Cephalometric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Image Capture Procedure</a:t>
              </a:r>
            </a:p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(In CARPUS Mode)</a:t>
              </a:r>
              <a:endParaRPr lang="en-US" altLang="ko-KR" sz="1600" b="1" dirty="0" smtClea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66" name="그룹 147"/>
            <p:cNvGrpSpPr/>
            <p:nvPr/>
          </p:nvGrpSpPr>
          <p:grpSpPr>
            <a:xfrm>
              <a:off x="206044" y="403890"/>
              <a:ext cx="785818" cy="714380"/>
              <a:chOff x="6572264" y="714356"/>
              <a:chExt cx="785818" cy="714380"/>
            </a:xfrm>
          </p:grpSpPr>
          <p:sp>
            <p:nvSpPr>
              <p:cNvPr id="67" name="모서리가 둥근 직사각형 66"/>
              <p:cNvSpPr/>
              <p:nvPr/>
            </p:nvSpPr>
            <p:spPr bwMode="auto">
              <a:xfrm>
                <a:off x="6732476" y="759790"/>
                <a:ext cx="500066" cy="500066"/>
              </a:xfrm>
              <a:prstGeom prst="roundRect">
                <a:avLst>
                  <a:gd name="adj" fmla="val 23600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68" name="Picture 5" descr="D:\02. 업무\2014년\02. 전략과제\13. EM 동영상\작업파일\아이콘001.png"/>
              <p:cNvPicPr>
                <a:picLocks noChangeAspect="1" noChangeArrowheads="1"/>
              </p:cNvPicPr>
              <p:nvPr/>
            </p:nvPicPr>
            <p:blipFill>
              <a:blip r:embed="rId17" cstate="screen"/>
              <a:srcRect/>
              <a:stretch>
                <a:fillRect/>
              </a:stretch>
            </p:blipFill>
            <p:spPr bwMode="auto">
              <a:xfrm>
                <a:off x="6572264" y="714356"/>
                <a:ext cx="785818" cy="714380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2047643"/>
            <a:ext cx="3929090" cy="4437181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</p:spPr>
      </p:pic>
      <p:sp>
        <p:nvSpPr>
          <p:cNvPr id="6" name="대각선 방향의 모서리가 둥근 사각형 5"/>
          <p:cNvSpPr/>
          <p:nvPr/>
        </p:nvSpPr>
        <p:spPr>
          <a:xfrm>
            <a:off x="3929059" y="3071810"/>
            <a:ext cx="4771700" cy="714851"/>
          </a:xfrm>
          <a:prstGeom prst="round2DiagRect">
            <a:avLst>
              <a:gd name="adj1" fmla="val 31601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+mj-ea"/>
                <a:ea typeface="+mj-ea"/>
                <a:cs typeface="Arial Unicode MS" pitchFamily="50" charset="-127"/>
              </a:rPr>
              <a:t>Product Management</a:t>
            </a:r>
            <a:endParaRPr lang="ko-KR" altLang="en-US" sz="32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0" name="Picture 2" descr="C:\Users\a00291\Desktop\이미지\Pax-i-BI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143116"/>
            <a:ext cx="2126130" cy="714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D:\02. 업무\2014년\02. 전략과제\13. EM 동영상\작업파일\새 폴더\그림1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06" y="3778245"/>
            <a:ext cx="3079755" cy="3079755"/>
          </a:xfrm>
          <a:prstGeom prst="rect">
            <a:avLst/>
          </a:prstGeom>
          <a:noFill/>
        </p:spPr>
      </p:pic>
      <p:pic>
        <p:nvPicPr>
          <p:cNvPr id="18" name="그림 17" descr="home-150499_640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pSp>
        <p:nvGrpSpPr>
          <p:cNvPr id="19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20" name="줄무늬가 있는 오른쪽 화살표 1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내용 개체 틀 11"/>
          <p:cNvSpPr>
            <a:spLocks noGrp="1"/>
          </p:cNvSpPr>
          <p:nvPr/>
        </p:nvSpPr>
        <p:spPr>
          <a:xfrm>
            <a:off x="342370" y="1946004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#1. Device Not Operating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내용 개체 틀 11"/>
          <p:cNvSpPr txBox="1">
            <a:spLocks/>
          </p:cNvSpPr>
          <p:nvPr/>
        </p:nvSpPr>
        <p:spPr>
          <a:xfrm>
            <a:off x="427307" y="1071546"/>
            <a:ext cx="8338546" cy="630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 smtClean="0">
                <a:latin typeface="+mj-ea"/>
                <a:ea typeface="+mj-ea"/>
              </a:rPr>
              <a:t>If any problem occurs while operating the device, </a:t>
            </a:r>
            <a:r>
              <a:rPr lang="en-US" altLang="ko-KR" sz="1400" dirty="0" smtClean="0"/>
              <a:t>perform the corresponding troubleshooting measures outlined in the table below.  If the problem persists, please contact customer service. </a:t>
            </a:r>
            <a:endParaRPr lang="ko-KR" altLang="en-US" sz="1400" dirty="0">
              <a:latin typeface="+mj-ea"/>
              <a:ea typeface="+mj-ea"/>
            </a:endParaRPr>
          </a:p>
        </p:txBody>
      </p:sp>
      <p:sp>
        <p:nvSpPr>
          <p:cNvPr id="61" name="내용 개체 틀 11"/>
          <p:cNvSpPr txBox="1">
            <a:spLocks/>
          </p:cNvSpPr>
          <p:nvPr/>
        </p:nvSpPr>
        <p:spPr>
          <a:xfrm>
            <a:off x="367000" y="4739759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CASE #2.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X-ray Exposure Switch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66" name="그룹 65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pSp>
        <p:nvGrpSpPr>
          <p:cNvPr id="13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4" name="줄무늬가 있는 오른쪽 화살표 1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428596" y="2357430"/>
          <a:ext cx="8162478" cy="2158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to supply power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chemeClr val="tx1"/>
                          </a:solidFill>
                        </a:rPr>
                        <a:t>Check</a:t>
                      </a:r>
                      <a:r>
                        <a:rPr lang="en-US" altLang="ko-KR" sz="1600" b="0" baseline="0" dirty="0" smtClean="0">
                          <a:solidFill>
                            <a:schemeClr val="tx1"/>
                          </a:solidFill>
                        </a:rPr>
                        <a:t> the power cable and the connection status. </a:t>
                      </a:r>
                      <a:endParaRPr lang="ko-KR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initializing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Initialize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 the device completely and then try to operate again.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Fail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in communication between PC &amp; Unit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Check the connection status of serial port(RS232) which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connects the PC to the device.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428596" y="5143512"/>
          <a:ext cx="8162478" cy="1079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5662148"/>
              </a:tblGrid>
              <a:tr h="5000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CAUSE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>
                          <a:solidFill>
                            <a:srgbClr val="0000FF"/>
                          </a:solidFill>
                        </a:rPr>
                        <a:t>Without</a:t>
                      </a:r>
                      <a:r>
                        <a:rPr lang="en-US" altLang="ko-KR" sz="1600" b="1" baseline="0" dirty="0" smtClean="0">
                          <a:solidFill>
                            <a:srgbClr val="0000FF"/>
                          </a:solidFill>
                        </a:rPr>
                        <a:t> pressing the “Ready” button</a:t>
                      </a:r>
                      <a:endParaRPr lang="ko-KR" alt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0" dirty="0" smtClean="0">
                          <a:solidFill>
                            <a:srgbClr val="0000FF"/>
                          </a:solidFill>
                        </a:rPr>
                        <a:t>Check if the unit</a:t>
                      </a:r>
                      <a:r>
                        <a:rPr lang="en-US" altLang="ko-KR" sz="1600" b="0" baseline="0" dirty="0" smtClean="0">
                          <a:solidFill>
                            <a:srgbClr val="0000FF"/>
                          </a:solidFill>
                        </a:rPr>
                        <a:t> is completely ready for image capture from the capture software. </a:t>
                      </a:r>
                      <a:endParaRPr lang="ko-KR" altLang="en-US" sz="1600" b="0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내용 개체 틀 11"/>
          <p:cNvSpPr>
            <a:spLocks noGrp="1"/>
          </p:cNvSpPr>
          <p:nvPr/>
        </p:nvSpPr>
        <p:spPr>
          <a:xfrm>
            <a:off x="285212" y="1451951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#3. Problem in Image Capturing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내용 개체 틀 11"/>
          <p:cNvSpPr txBox="1">
            <a:spLocks/>
          </p:cNvSpPr>
          <p:nvPr/>
        </p:nvSpPr>
        <p:spPr>
          <a:xfrm>
            <a:off x="309842" y="4074626"/>
            <a:ext cx="8138372" cy="403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CASE #4. Problem in Patient Positioning – Lase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 Beam Off Issue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7" name="줄무늬가 있는 오른쪽 화살표 1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382559" y="2037810"/>
          <a:ext cx="8338546" cy="1373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03059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Fail</a:t>
                      </a:r>
                      <a:r>
                        <a:rPr lang="en-US" altLang="ko-KR" sz="1600" b="1" baseline="0" dirty="0" smtClean="0"/>
                        <a:t> in device initialization</a:t>
                      </a:r>
                      <a:endParaRPr lang="ko-KR" altLang="en-US" sz="1600" b="1" dirty="0"/>
                    </a:p>
                  </a:txBody>
                  <a:tcPr marL="72000" marR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Re</a:t>
                      </a:r>
                      <a:r>
                        <a:rPr lang="en-US" altLang="ko-KR" sz="1600" baseline="0" dirty="0" smtClean="0"/>
                        <a:t>-start to capture image after initialization of the unit. If this happens continuously, restart the unit and try again. </a:t>
                      </a:r>
                      <a:endParaRPr lang="ko-KR" altLang="en-US" sz="1600" dirty="0"/>
                    </a:p>
                  </a:txBody>
                  <a:tcPr marL="72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/>
        </p:nvGraphicFramePr>
        <p:xfrm>
          <a:off x="382559" y="4546607"/>
          <a:ext cx="8338546" cy="143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349"/>
                <a:gridCol w="567519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CAUSE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SOLUTION</a:t>
                      </a:r>
                      <a:endParaRPr lang="ko-KR" altLang="en-US" b="1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916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Exceed</a:t>
                      </a:r>
                      <a:r>
                        <a:rPr lang="en-US" altLang="ko-KR" sz="1600" b="1" baseline="0" dirty="0" smtClean="0"/>
                        <a:t> the time limit for p</a:t>
                      </a:r>
                      <a:r>
                        <a:rPr lang="en-US" altLang="ko-KR" sz="1600" b="1" dirty="0" smtClean="0"/>
                        <a:t>atient positioning</a:t>
                      </a:r>
                      <a:endParaRPr lang="ko-KR" altLang="en-US" sz="1600" b="1" dirty="0"/>
                    </a:p>
                  </a:txBody>
                  <a:tcPr marL="72000" marR="72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/>
                        <a:t>Turn the laser beam on again</a:t>
                      </a:r>
                      <a:r>
                        <a:rPr lang="en-US" altLang="ko-KR" sz="1600" baseline="0" dirty="0" smtClean="0"/>
                        <a:t> and proceed to patient positioning. </a:t>
                      </a:r>
                    </a:p>
                    <a:p>
                      <a:pPr algn="l" latinLnBrk="1"/>
                      <a:r>
                        <a:rPr lang="en-US" altLang="ko-KR" sz="1600" baseline="0" dirty="0" smtClean="0"/>
                        <a:t>Click the laser beam button from the unit or capture software, then three laser beams will turn on. </a:t>
                      </a:r>
                      <a:endParaRPr lang="ko-KR" altLang="en-US" sz="1600" dirty="0"/>
                    </a:p>
                  </a:txBody>
                  <a:tcPr marL="72000" marR="72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1" name="그룹 20"/>
          <p:cNvGrpSpPr/>
          <p:nvPr/>
        </p:nvGrpSpPr>
        <p:grpSpPr>
          <a:xfrm>
            <a:off x="285721" y="357166"/>
            <a:ext cx="3422680" cy="442674"/>
            <a:chOff x="285721" y="357166"/>
            <a:chExt cx="3422680" cy="442674"/>
          </a:xfrm>
        </p:grpSpPr>
        <p:sp>
          <p:nvSpPr>
            <p:cNvPr id="22" name="TextBox 21"/>
            <p:cNvSpPr txBox="1"/>
            <p:nvPr/>
          </p:nvSpPr>
          <p:spPr>
            <a:xfrm>
              <a:off x="285721" y="357166"/>
              <a:ext cx="3422680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Emergency Treatment </a:t>
              </a:r>
            </a:p>
          </p:txBody>
        </p:sp>
        <p:pic>
          <p:nvPicPr>
            <p:cNvPr id="23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내용 개체 틀 11"/>
          <p:cNvSpPr>
            <a:spLocks noGrp="1"/>
          </p:cNvSpPr>
          <p:nvPr/>
        </p:nvSpPr>
        <p:spPr>
          <a:xfrm>
            <a:off x="483100" y="2590406"/>
            <a:ext cx="8374122" cy="3624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en-US" altLang="ko-KR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Please keep the device clean, especially the part where the patient touches or has contact with often such as the handle frame, chin support and the bite blocks.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the spray cleaners or solvents to clean the device. It may cause damage on the electrical components. </a:t>
            </a:r>
          </a:p>
          <a:p>
            <a:pPr marL="625475"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abrasive liquids such as acetone, gas, or oil. 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It may cause corrosion of the device’s surface. </a:t>
            </a:r>
          </a:p>
          <a:p>
            <a:pPr lvl="1">
              <a:buNone/>
            </a:pPr>
            <a:endParaRPr lang="en-US" altLang="ko-KR" sz="1000" dirty="0">
              <a:latin typeface="Arial" pitchFamily="34" charset="0"/>
              <a:cs typeface="Arial" pitchFamily="34" charset="0"/>
            </a:endParaRPr>
          </a:p>
          <a:p>
            <a:pPr marL="625475" lvl="1">
              <a:buFont typeface="Wingdings" pitchFamily="2" charset="2"/>
              <a:buChar char="l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Do not use cleaning products which contain silicon.</a:t>
            </a:r>
          </a:p>
          <a:p>
            <a:pPr marL="625475" lvl="1">
              <a:buNone/>
            </a:pPr>
            <a:r>
              <a:rPr lang="en-US" altLang="ko-K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   It may cause damage on the electrical components. 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536586" y="1357298"/>
            <a:ext cx="7795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Before cleaning the device, make sure that the power of the device has been turned</a:t>
            </a:r>
            <a:br>
              <a:rPr lang="en-US" altLang="ko-KR" sz="16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off completely and disconnect the power plug from the outlet.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500034" y="2357430"/>
            <a:ext cx="1860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  <a:cs typeface="Arial" pitchFamily="34" charset="0"/>
              </a:rPr>
              <a:t>▣ ATTENTION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327144" y="1264657"/>
            <a:ext cx="3965609" cy="375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맑은 고딕"/>
                <a:cs typeface="Arial" pitchFamily="34" charset="0"/>
              </a:rPr>
              <a:t>▣ 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HOW TO CLEAN</a:t>
            </a:r>
          </a:p>
        </p:txBody>
      </p:sp>
      <p:grpSp>
        <p:nvGrpSpPr>
          <p:cNvPr id="1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428596" y="1852599"/>
          <a:ext cx="8525596" cy="35985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000"/>
                <a:gridCol w="5897596"/>
              </a:tblGrid>
              <a:tr h="5048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ACCESSORIES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latin typeface="Arial" pitchFamily="34" charset="0"/>
                          <a:cs typeface="Arial" pitchFamily="34" charset="0"/>
                        </a:rPr>
                        <a:t>HOW TO CLEAN</a:t>
                      </a:r>
                      <a:endParaRPr lang="ko-KR" altLang="en-US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Bite Block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Before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capturing the image of each patient, sterilize these accessories with alcohol and dry off with a soft cloth. 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Temple Support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Chin Support</a:t>
                      </a:r>
                      <a:endParaRPr lang="ko-KR" alt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(Normal / Sinus / TMJ)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All components that are in physical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contact with the patient and the operator</a:t>
                      </a: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PC and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Peripheral Devices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Clean and keep them in good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condition.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Outer part of the Device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000" marR="54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Wipe the outer part of the unit with a soft dry cloth everyday. </a:t>
                      </a:r>
                    </a:p>
                    <a:p>
                      <a:pPr latinLnBrk="1"/>
                      <a:r>
                        <a:rPr lang="en-US" altLang="ko-KR" sz="1600" dirty="0" smtClean="0">
                          <a:latin typeface="Arial" pitchFamily="34" charset="0"/>
                          <a:cs typeface="Arial" pitchFamily="34" charset="0"/>
                        </a:rPr>
                        <a:t>Do not use any</a:t>
                      </a:r>
                      <a:r>
                        <a:rPr lang="en-US" altLang="ko-KR" sz="1600" baseline="0" dirty="0" smtClean="0">
                          <a:latin typeface="Arial" pitchFamily="34" charset="0"/>
                          <a:cs typeface="Arial" pitchFamily="34" charset="0"/>
                        </a:rPr>
                        <a:t> cleaners, bleaches or solvents for cleaning. 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6" name="그룹 65"/>
          <p:cNvGrpSpPr/>
          <p:nvPr/>
        </p:nvGrpSpPr>
        <p:grpSpPr>
          <a:xfrm>
            <a:off x="285720" y="357166"/>
            <a:ext cx="2000264" cy="442674"/>
            <a:chOff x="285720" y="357166"/>
            <a:chExt cx="2000264" cy="442674"/>
          </a:xfrm>
        </p:grpSpPr>
        <p:sp>
          <p:nvSpPr>
            <p:cNvPr id="17" name="TextBox 16"/>
            <p:cNvSpPr txBox="1"/>
            <p:nvPr/>
          </p:nvSpPr>
          <p:spPr>
            <a:xfrm>
              <a:off x="285720" y="357166"/>
              <a:ext cx="2000264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Cleaning</a:t>
              </a:r>
            </a:p>
          </p:txBody>
        </p:sp>
        <p:pic>
          <p:nvPicPr>
            <p:cNvPr id="18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2" name="TextBox 1"/>
          <p:cNvSpPr txBox="1"/>
          <p:nvPr/>
        </p:nvSpPr>
        <p:spPr>
          <a:xfrm>
            <a:off x="854103" y="1234262"/>
            <a:ext cx="67249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/>
              <a:t>Before inspection, ensure that the power of the device is turned off. </a:t>
            </a:r>
            <a:endParaRPr lang="en-US" altLang="ko-KR" sz="1600" dirty="0"/>
          </a:p>
          <a:p>
            <a:r>
              <a:rPr lang="en-US" altLang="ko-KR" sz="1600" dirty="0" smtClean="0"/>
              <a:t>Do not open the cover of the device. </a:t>
            </a:r>
            <a:endParaRPr lang="en-US" altLang="ko-KR" sz="1600" dirty="0"/>
          </a:p>
          <a:p>
            <a:r>
              <a:rPr lang="en-US" altLang="ko-KR" sz="1600" dirty="0" smtClean="0"/>
              <a:t>For the prevention of fire, please use the same fuse when replacing. </a:t>
            </a:r>
            <a:endParaRPr lang="ko-KR" altLang="en-US" sz="1600" dirty="0"/>
          </a:p>
        </p:txBody>
      </p:sp>
      <p:sp>
        <p:nvSpPr>
          <p:cNvPr id="13" name="내용 개체 틀 11"/>
          <p:cNvSpPr>
            <a:spLocks noGrp="1"/>
          </p:cNvSpPr>
          <p:nvPr/>
        </p:nvSpPr>
        <p:spPr>
          <a:xfrm>
            <a:off x="143302" y="2265356"/>
            <a:ext cx="8857396" cy="3953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ATTENTION</a:t>
            </a:r>
          </a:p>
          <a:p>
            <a:endParaRPr lang="en-US" altLang="ko-KR" sz="1600" b="1" dirty="0" smtClean="0">
              <a:solidFill>
                <a:srgbClr val="00B050"/>
              </a:solidFill>
            </a:endParaRPr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unplug the power plug with force.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keep the device and parts in a humid place.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Keep the device and parts in an appropriate place to maintain them </a:t>
            </a:r>
            <a:br>
              <a:rPr lang="en-US" altLang="ko-KR" sz="1600" dirty="0" smtClean="0"/>
            </a:br>
            <a:r>
              <a:rPr lang="en-US" altLang="ko-KR" sz="1600" dirty="0" smtClean="0"/>
              <a:t>in a good condition. They may be influenced by environmental factors such</a:t>
            </a:r>
            <a:br>
              <a:rPr lang="en-US" altLang="ko-KR" sz="1600" dirty="0" smtClean="0"/>
            </a:br>
            <a:r>
              <a:rPr lang="en-US" altLang="ko-KR" sz="1600" dirty="0" smtClean="0"/>
              <a:t>as temperature, lights, ventilation, dust, salt and etc.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For items needed for image capturing, please arrange them and put them in proper places for the next image capture. </a:t>
            </a:r>
          </a:p>
          <a:p>
            <a:pPr lvl="1"/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Please check the ground connection of the device. </a:t>
            </a:r>
          </a:p>
          <a:p>
            <a:pPr lvl="1">
              <a:buNone/>
            </a:pPr>
            <a:endParaRPr lang="en-US" altLang="ko-KR" sz="1000" dirty="0"/>
          </a:p>
          <a:p>
            <a:pPr lvl="1">
              <a:buFont typeface="Wingdings" pitchFamily="2" charset="2"/>
              <a:buChar char="l"/>
            </a:pPr>
            <a:r>
              <a:rPr lang="en-US" altLang="ko-KR" sz="1600" dirty="0" smtClean="0"/>
              <a:t>Do not try to fix the device(including wires and cables) by yourself. </a:t>
            </a:r>
          </a:p>
          <a:p>
            <a:pPr lvl="1">
              <a:buNone/>
            </a:pPr>
            <a:r>
              <a:rPr lang="en-US" altLang="ko-KR" sz="1600" dirty="0" smtClean="0"/>
              <a:t>     This may cause accidents and damage to the device. </a:t>
            </a:r>
            <a:endParaRPr lang="ko-KR" altLang="en-US" sz="1800" dirty="0"/>
          </a:p>
        </p:txBody>
      </p:sp>
      <p:grpSp>
        <p:nvGrpSpPr>
          <p:cNvPr id="10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1" name="줄무늬가 있는 오른쪽 화살표 1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071546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ko-KR" altLang="en-US" sz="1800" b="1" dirty="0" smtClean="0">
                <a:solidFill>
                  <a:schemeClr val="accent2">
                    <a:lumMod val="75000"/>
                  </a:schemeClr>
                </a:solidFill>
                <a:latin typeface="맑은 고딕"/>
                <a:ea typeface="맑은 고딕"/>
              </a:rPr>
              <a:t>▣ </a:t>
            </a: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Tasks for Maintenance</a:t>
            </a:r>
          </a:p>
        </p:txBody>
      </p:sp>
      <p:grpSp>
        <p:nvGrpSpPr>
          <p:cNvPr id="12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13" name="줄무늬가 있는 오른쪽 화살표 1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8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19" name="TextBox 18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Maintenance</a:t>
              </a:r>
            </a:p>
          </p:txBody>
        </p:sp>
        <p:pic>
          <p:nvPicPr>
            <p:cNvPr id="2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542369" y="1478198"/>
          <a:ext cx="8256896" cy="458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87217"/>
                <a:gridCol w="869679"/>
              </a:tblGrid>
              <a:tr h="3621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CHECK LIST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Period</a:t>
                      </a:r>
                      <a:endParaRPr lang="ko-KR" altLang="en-US" sz="1400" b="1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/>
                        <a:t>Before using the device, ensure that the device is clean and ready for use.</a:t>
                      </a:r>
                      <a:r>
                        <a:rPr lang="en-US" altLang="ko-K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/>
                        <a:t>Also, check the cleanliness of the areas where the patient is in contact with often. </a:t>
                      </a:r>
                      <a:endParaRPr lang="en-US" altLang="ko-KR" sz="1400" dirty="0" smtClean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After using the device, make</a:t>
                      </a:r>
                      <a:r>
                        <a:rPr lang="en-US" altLang="ko-KR" sz="1400" baseline="0" dirty="0" smtClean="0"/>
                        <a:t> sure that the main power of the switch has been turned off.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device is firmly</a:t>
                      </a:r>
                      <a:r>
                        <a:rPr lang="en-US" altLang="ko-KR" sz="1400" baseline="0" dirty="0" smtClean="0"/>
                        <a:t> plugged into a power supply device, which is available only for the device.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 power plug of the device is not unusually over heated.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While pressing the exposure switch (during X-ray exposure), please make</a:t>
                      </a:r>
                      <a:r>
                        <a:rPr lang="en-US" altLang="ko-KR" sz="1400" baseline="0" dirty="0" smtClean="0"/>
                        <a:t> sure that the indicator light turns on properly and remains orange, indicating there is no problem.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</a:t>
                      </a:r>
                      <a:r>
                        <a:rPr lang="en-US" altLang="ko-KR" sz="1400" baseline="0" dirty="0" smtClean="0"/>
                        <a:t> the proper operation of the x-ray exposure switch.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Daily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Check the status</a:t>
                      </a:r>
                      <a:r>
                        <a:rPr lang="en-US" altLang="ko-KR" sz="1400" baseline="0" dirty="0" smtClean="0"/>
                        <a:t> of the power cable. Ensure that there are no scratches or damage.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</a:t>
                      </a:r>
                      <a:r>
                        <a:rPr lang="en-US" altLang="ko-KR" sz="1400" baseline="0" dirty="0" smtClean="0"/>
                        <a:t> that there is no problem with the operation of the emergency button. </a:t>
                      </a:r>
                    </a:p>
                    <a:p>
                      <a:pPr latinLnBrk="1"/>
                      <a:r>
                        <a:rPr lang="en-US" altLang="ko-KR" sz="1400" baseline="0" dirty="0" smtClean="0"/>
                        <a:t>Entire operation of the device should stop if the emergency button is pressed.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Weekly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all the label</a:t>
                      </a:r>
                      <a:r>
                        <a:rPr lang="en-US" altLang="ko-KR" sz="1400" baseline="0" dirty="0" smtClean="0"/>
                        <a:t>s attached on the device are clearly visible.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Ensure that the voice over message</a:t>
                      </a:r>
                      <a:r>
                        <a:rPr lang="en-US" altLang="ko-KR" sz="1400" baseline="0" dirty="0" smtClean="0"/>
                        <a:t>s are audible during </a:t>
                      </a:r>
                      <a:r>
                        <a:rPr lang="en-US" altLang="ko-KR" sz="1400" dirty="0" smtClean="0"/>
                        <a:t>X-Ray exposure. </a:t>
                      </a:r>
                      <a:endParaRPr lang="ko-KR" altLang="en-US" sz="1400" dirty="0"/>
                    </a:p>
                  </a:txBody>
                  <a:tcPr marL="36000" marR="36000" marT="36000" marB="3600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Monthly</a:t>
                      </a:r>
                      <a:endParaRPr lang="ko-KR" altLang="en-US" sz="140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571472" y="395567"/>
            <a:ext cx="5337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Composition of Image Acquisition System</a:t>
            </a:r>
          </a:p>
        </p:txBody>
      </p:sp>
      <p:grpSp>
        <p:nvGrpSpPr>
          <p:cNvPr id="7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5" name="그림 14" descr="PaX-i2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092184"/>
            <a:ext cx="2563906" cy="3060000"/>
          </a:xfrm>
          <a:prstGeom prst="rect">
            <a:avLst/>
          </a:prstGeom>
        </p:spPr>
      </p:pic>
      <p:grpSp>
        <p:nvGrpSpPr>
          <p:cNvPr id="78" name="그룹 77"/>
          <p:cNvGrpSpPr/>
          <p:nvPr/>
        </p:nvGrpSpPr>
        <p:grpSpPr>
          <a:xfrm>
            <a:off x="500034" y="785794"/>
            <a:ext cx="8405337" cy="5532633"/>
            <a:chOff x="500034" y="785794"/>
            <a:chExt cx="8405337" cy="5532633"/>
          </a:xfrm>
        </p:grpSpPr>
        <p:sp>
          <p:nvSpPr>
            <p:cNvPr id="72" name="모서리가 둥근 직사각형 71"/>
            <p:cNvSpPr/>
            <p:nvPr/>
          </p:nvSpPr>
          <p:spPr bwMode="auto">
            <a:xfrm>
              <a:off x="7072330" y="785794"/>
              <a:ext cx="1571636" cy="1500198"/>
            </a:xfrm>
            <a:prstGeom prst="roundRect">
              <a:avLst>
                <a:gd name="adj" fmla="val 10741"/>
              </a:avLst>
            </a:prstGeom>
            <a:solidFill>
              <a:schemeClr val="bg1">
                <a:lumMod val="85000"/>
                <a:alpha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2" name="Picture 5" descr="C:\Users\a00291\Desktop\11.gif"/>
            <p:cNvPicPr>
              <a:picLocks noChangeAspect="1" noChangeArrowheads="1"/>
            </p:cNvPicPr>
            <p:nvPr/>
          </p:nvPicPr>
          <p:blipFill>
            <a:blip r:embed="rId3" cstate="print"/>
            <a:srcRect r="13566"/>
            <a:stretch>
              <a:fillRect/>
            </a:stretch>
          </p:blipFill>
          <p:spPr bwMode="auto">
            <a:xfrm>
              <a:off x="1252304" y="1250934"/>
              <a:ext cx="358933" cy="90000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4" descr="D:\02. 업무\2014년\02. 전략과제\13. EM 동영상\dentist용\20140822_133641.png"/>
            <p:cNvPicPr>
              <a:picLocks noChangeAspect="1" noChangeArrowheads="1"/>
            </p:cNvPicPr>
            <p:nvPr/>
          </p:nvPicPr>
          <p:blipFill>
            <a:blip r:embed="rId4" cstate="screen">
              <a:lum bright="10000" contrast="30000"/>
            </a:blip>
            <a:srcRect/>
            <a:stretch>
              <a:fillRect/>
            </a:stretch>
          </p:blipFill>
          <p:spPr bwMode="auto">
            <a:xfrm>
              <a:off x="1247752" y="2579682"/>
              <a:ext cx="390738" cy="900000"/>
            </a:xfrm>
            <a:prstGeom prst="rect">
              <a:avLst/>
            </a:prstGeom>
            <a:noFill/>
          </p:spPr>
        </p:pic>
        <p:pic>
          <p:nvPicPr>
            <p:cNvPr id="14" name="그림 13" descr="warning SYS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4480" y="3844928"/>
              <a:ext cx="731758" cy="949112"/>
            </a:xfrm>
            <a:prstGeom prst="rect">
              <a:avLst/>
            </a:prstGeom>
          </p:spPr>
        </p:pic>
        <p:grpSp>
          <p:nvGrpSpPr>
            <p:cNvPr id="25" name="그룹 24"/>
            <p:cNvGrpSpPr/>
            <p:nvPr/>
          </p:nvGrpSpPr>
          <p:grpSpPr>
            <a:xfrm>
              <a:off x="1428728" y="2150935"/>
              <a:ext cx="2286016" cy="206495"/>
              <a:chOff x="1428728" y="2150935"/>
              <a:chExt cx="2286016" cy="387471"/>
            </a:xfrm>
          </p:grpSpPr>
          <p:cxnSp>
            <p:nvCxnSpPr>
              <p:cNvPr id="17" name="직선 연결선 16"/>
              <p:cNvCxnSpPr>
                <a:stCxn id="12" idx="2"/>
              </p:cNvCxnSpPr>
              <p:nvPr/>
            </p:nvCxnSpPr>
            <p:spPr>
              <a:xfrm rot="5400000">
                <a:off x="1237308" y="2342355"/>
                <a:ext cx="385884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1428728" y="2536818"/>
                <a:ext cx="2286016" cy="158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그룹 25"/>
            <p:cNvGrpSpPr/>
            <p:nvPr/>
          </p:nvGrpSpPr>
          <p:grpSpPr>
            <a:xfrm>
              <a:off x="1441428" y="3459114"/>
              <a:ext cx="2286016" cy="108000"/>
              <a:chOff x="1428728" y="2434439"/>
              <a:chExt cx="2286016" cy="108000"/>
            </a:xfrm>
          </p:grpSpPr>
          <p:cxnSp>
            <p:nvCxnSpPr>
              <p:cNvPr id="27" name="직선 연결선 26"/>
              <p:cNvCxnSpPr/>
              <p:nvPr/>
            </p:nvCxnSpPr>
            <p:spPr>
              <a:xfrm rot="5400000">
                <a:off x="1376250" y="2486917"/>
                <a:ext cx="108000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직선 연결선 28"/>
              <p:cNvCxnSpPr/>
              <p:nvPr/>
            </p:nvCxnSpPr>
            <p:spPr>
              <a:xfrm>
                <a:off x="1428728" y="2536818"/>
                <a:ext cx="2286016" cy="158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888008" y="954070"/>
              <a:ext cx="12170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Up/Down Switch</a:t>
              </a:r>
              <a:endParaRPr lang="ko-KR" altLang="en-US" sz="10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88008" y="2428868"/>
              <a:ext cx="11865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Exposure Switch</a:t>
              </a:r>
              <a:endParaRPr lang="ko-KR" altLang="en-US" sz="1000" b="1" dirty="0"/>
            </a:p>
          </p:txBody>
        </p:sp>
        <p:grpSp>
          <p:nvGrpSpPr>
            <p:cNvPr id="34" name="그룹 33"/>
            <p:cNvGrpSpPr/>
            <p:nvPr/>
          </p:nvGrpSpPr>
          <p:grpSpPr>
            <a:xfrm flipV="1">
              <a:off x="2105008" y="3643246"/>
              <a:ext cx="1580400" cy="216068"/>
              <a:chOff x="1422103" y="2509790"/>
              <a:chExt cx="2198817" cy="34427"/>
            </a:xfrm>
          </p:grpSpPr>
          <p:cxnSp>
            <p:nvCxnSpPr>
              <p:cNvPr id="35" name="직선 연결선 34"/>
              <p:cNvCxnSpPr/>
              <p:nvPr/>
            </p:nvCxnSpPr>
            <p:spPr>
              <a:xfrm rot="5400000">
                <a:off x="1413042" y="2525476"/>
                <a:ext cx="34416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35"/>
              <p:cNvCxnSpPr/>
              <p:nvPr/>
            </p:nvCxnSpPr>
            <p:spPr>
              <a:xfrm flipV="1">
                <a:off x="1422103" y="2543964"/>
                <a:ext cx="2198817" cy="25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1344590" y="4786322"/>
              <a:ext cx="15664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Warning System Panel</a:t>
              </a:r>
              <a:endParaRPr lang="ko-KR" altLang="en-US" sz="10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0034" y="6072206"/>
              <a:ext cx="108395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Warning Lamp</a:t>
              </a:r>
              <a:endParaRPr lang="ko-KR" altLang="en-US" sz="10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617774" y="6072206"/>
              <a:ext cx="1072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Door Interlock</a:t>
              </a:r>
              <a:endParaRPr lang="ko-KR" altLang="en-US" sz="1000" b="1" dirty="0"/>
            </a:p>
          </p:txBody>
        </p:sp>
        <p:pic>
          <p:nvPicPr>
            <p:cNvPr id="42" name="그림 41" descr="LAMP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7224" y="5617158"/>
              <a:ext cx="357190" cy="452660"/>
            </a:xfrm>
            <a:prstGeom prst="rect">
              <a:avLst/>
            </a:prstGeom>
          </p:spPr>
        </p:pic>
        <p:sp>
          <p:nvSpPr>
            <p:cNvPr id="43" name="직사각형 42"/>
            <p:cNvSpPr/>
            <p:nvPr/>
          </p:nvSpPr>
          <p:spPr bwMode="auto">
            <a:xfrm>
              <a:off x="2920988" y="5676916"/>
              <a:ext cx="357190" cy="3571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4" name="직선 연결선 43"/>
            <p:cNvCxnSpPr/>
            <p:nvPr/>
          </p:nvCxnSpPr>
          <p:spPr>
            <a:xfrm rot="16200000" flipV="1">
              <a:off x="1525925" y="5133746"/>
              <a:ext cx="900000" cy="2187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 rot="16200000" flipV="1">
              <a:off x="1765639" y="5133746"/>
              <a:ext cx="900000" cy="2187"/>
            </a:xfrm>
            <a:prstGeom prst="line">
              <a:avLst/>
            </a:prstGeom>
            <a:ln>
              <a:solidFill>
                <a:schemeClr val="tx1">
                  <a:alpha val="7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그룹 45"/>
            <p:cNvGrpSpPr/>
            <p:nvPr/>
          </p:nvGrpSpPr>
          <p:grpSpPr>
            <a:xfrm>
              <a:off x="2214546" y="5580076"/>
              <a:ext cx="714380" cy="438022"/>
              <a:chOff x="1428728" y="2428039"/>
              <a:chExt cx="2286016" cy="110367"/>
            </a:xfrm>
          </p:grpSpPr>
          <p:cxnSp>
            <p:nvCxnSpPr>
              <p:cNvPr id="47" name="직선 연결선 46"/>
              <p:cNvCxnSpPr/>
              <p:nvPr/>
            </p:nvCxnSpPr>
            <p:spPr>
              <a:xfrm rot="5400000">
                <a:off x="1376251" y="2480517"/>
                <a:ext cx="108000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>
                <a:off x="1428728" y="2536818"/>
                <a:ext cx="2286016" cy="158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그룹 48"/>
            <p:cNvGrpSpPr/>
            <p:nvPr/>
          </p:nvGrpSpPr>
          <p:grpSpPr>
            <a:xfrm flipH="1">
              <a:off x="1214414" y="5580076"/>
              <a:ext cx="760418" cy="438022"/>
              <a:chOff x="1428728" y="2428039"/>
              <a:chExt cx="2286016" cy="110367"/>
            </a:xfrm>
          </p:grpSpPr>
          <p:cxnSp>
            <p:nvCxnSpPr>
              <p:cNvPr id="50" name="직선 연결선 49"/>
              <p:cNvCxnSpPr/>
              <p:nvPr/>
            </p:nvCxnSpPr>
            <p:spPr>
              <a:xfrm rot="5400000">
                <a:off x="1376251" y="2480517"/>
                <a:ext cx="108000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직선 연결선 50"/>
              <p:cNvCxnSpPr/>
              <p:nvPr/>
            </p:nvCxnSpPr>
            <p:spPr>
              <a:xfrm>
                <a:off x="1428728" y="2536818"/>
                <a:ext cx="2286016" cy="1588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3" name="그림 52" descr="PC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00892" y="4071942"/>
              <a:ext cx="1718977" cy="1428760"/>
            </a:xfrm>
            <a:prstGeom prst="rect">
              <a:avLst/>
            </a:prstGeom>
          </p:spPr>
        </p:pic>
        <p:grpSp>
          <p:nvGrpSpPr>
            <p:cNvPr id="59" name="그룹 58"/>
            <p:cNvGrpSpPr/>
            <p:nvPr/>
          </p:nvGrpSpPr>
          <p:grpSpPr>
            <a:xfrm flipH="1" flipV="1">
              <a:off x="4000496" y="3429000"/>
              <a:ext cx="3429024" cy="642942"/>
              <a:chOff x="1422103" y="2509790"/>
              <a:chExt cx="2198817" cy="34427"/>
            </a:xfrm>
          </p:grpSpPr>
          <p:cxnSp>
            <p:nvCxnSpPr>
              <p:cNvPr id="60" name="직선 연결선 59"/>
              <p:cNvCxnSpPr/>
              <p:nvPr/>
            </p:nvCxnSpPr>
            <p:spPr>
              <a:xfrm rot="5400000">
                <a:off x="1413042" y="2525476"/>
                <a:ext cx="34416" cy="304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 flipV="1">
                <a:off x="1422103" y="2543964"/>
                <a:ext cx="2198817" cy="253"/>
              </a:xfrm>
              <a:prstGeom prst="line">
                <a:avLst/>
              </a:prstGeom>
              <a:ln>
                <a:solidFill>
                  <a:schemeClr val="tx1">
                    <a:alpha val="70000"/>
                  </a:schemeClr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TextBox 61"/>
            <p:cNvSpPr txBox="1"/>
            <p:nvPr/>
          </p:nvSpPr>
          <p:spPr>
            <a:xfrm>
              <a:off x="4714876" y="3500438"/>
              <a:ext cx="19816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RS232 Serial Cable 10M/32.8’</a:t>
              </a:r>
              <a:endParaRPr lang="ko-KR" altLang="en-US" sz="1000" b="1" dirty="0"/>
            </a:p>
          </p:txBody>
        </p:sp>
        <p:grpSp>
          <p:nvGrpSpPr>
            <p:cNvPr id="66" name="그룹 65"/>
            <p:cNvGrpSpPr/>
            <p:nvPr/>
          </p:nvGrpSpPr>
          <p:grpSpPr>
            <a:xfrm flipH="1" flipV="1">
              <a:off x="4000496" y="3143248"/>
              <a:ext cx="3643338" cy="1000132"/>
              <a:chOff x="1422103" y="2509790"/>
              <a:chExt cx="2198817" cy="34427"/>
            </a:xfrm>
          </p:grpSpPr>
          <p:cxnSp>
            <p:nvCxnSpPr>
              <p:cNvPr id="67" name="직선 연결선 66"/>
              <p:cNvCxnSpPr/>
              <p:nvPr/>
            </p:nvCxnSpPr>
            <p:spPr>
              <a:xfrm rot="5400000">
                <a:off x="1413042" y="2525476"/>
                <a:ext cx="34416" cy="3043"/>
              </a:xfrm>
              <a:prstGeom prst="line">
                <a:avLst/>
              </a:prstGeom>
              <a:ln w="25400">
                <a:solidFill>
                  <a:srgbClr val="FF6600">
                    <a:alpha val="69804"/>
                  </a:srgb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 flipV="1">
                <a:off x="1422103" y="2543964"/>
                <a:ext cx="2198817" cy="253"/>
              </a:xfrm>
              <a:prstGeom prst="line">
                <a:avLst/>
              </a:prstGeom>
              <a:ln w="25400">
                <a:solidFill>
                  <a:srgbClr val="FF6600">
                    <a:alpha val="69804"/>
                  </a:srgbClr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4714876" y="2895596"/>
              <a:ext cx="20473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Ethernet LAN Cable 10M/32.8’</a:t>
              </a:r>
              <a:endParaRPr lang="ko-KR" altLang="en-US" sz="1000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714876" y="2752720"/>
              <a:ext cx="23727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Frame Grabber(LVDS) Cable 7M/23’</a:t>
              </a:r>
              <a:endParaRPr lang="ko-KR" altLang="en-US" sz="1000" b="1" dirty="0"/>
            </a:p>
          </p:txBody>
        </p:sp>
        <p:pic>
          <p:nvPicPr>
            <p:cNvPr id="71" name="그림 70" descr="Troy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86644" y="928670"/>
              <a:ext cx="1088351" cy="1071570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7347428" y="2000240"/>
              <a:ext cx="10695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err="1" smtClean="0"/>
                <a:t>OneShot</a:t>
              </a:r>
              <a:r>
                <a:rPr lang="en-US" altLang="ko-KR" sz="1000" b="1" dirty="0" smtClean="0"/>
                <a:t> </a:t>
              </a:r>
              <a:r>
                <a:rPr lang="en-US" altLang="ko-KR" sz="1000" b="1" dirty="0" err="1" smtClean="0"/>
                <a:t>Ceph</a:t>
              </a:r>
              <a:endParaRPr lang="ko-KR" altLang="en-US" sz="1000" b="1" dirty="0"/>
            </a:p>
          </p:txBody>
        </p:sp>
        <p:cxnSp>
          <p:nvCxnSpPr>
            <p:cNvPr id="74" name="직선 연결선 73"/>
            <p:cNvCxnSpPr/>
            <p:nvPr/>
          </p:nvCxnSpPr>
          <p:spPr>
            <a:xfrm rot="5400000" flipH="1" flipV="1">
              <a:off x="7030148" y="3327512"/>
              <a:ext cx="1656000" cy="1588"/>
            </a:xfrm>
            <a:prstGeom prst="line">
              <a:avLst/>
            </a:prstGeom>
            <a:ln w="25400">
              <a:solidFill>
                <a:srgbClr val="FF6600">
                  <a:alpha val="69804"/>
                </a:srgb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6858016" y="2285992"/>
              <a:ext cx="20473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/>
                <a:t>Ethernet LAN Cable 10M/32.8’</a:t>
              </a:r>
              <a:endParaRPr lang="ko-KR" altLang="en-US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50223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5"/>
          <p:cNvGrpSpPr/>
          <p:nvPr/>
        </p:nvGrpSpPr>
        <p:grpSpPr>
          <a:xfrm>
            <a:off x="285720" y="357166"/>
            <a:ext cx="2643205" cy="442674"/>
            <a:chOff x="285720" y="357166"/>
            <a:chExt cx="2643205" cy="442674"/>
          </a:xfrm>
        </p:grpSpPr>
        <p:sp>
          <p:nvSpPr>
            <p:cNvPr id="46" name="TextBox 45"/>
            <p:cNvSpPr txBox="1"/>
            <p:nvPr/>
          </p:nvSpPr>
          <p:spPr>
            <a:xfrm>
              <a:off x="285720" y="357166"/>
              <a:ext cx="2643205" cy="442674"/>
            </a:xfrm>
            <a:prstGeom prst="roundRect">
              <a:avLst>
                <a:gd name="adj" fmla="val 1781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       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Disposing Unit</a:t>
              </a:r>
            </a:p>
          </p:txBody>
        </p:sp>
        <p:pic>
          <p:nvPicPr>
            <p:cNvPr id="2050" name="Picture 2" descr="C:\Users\a00291\AppData\Local\Microsoft\Windows\Temporary Internet Files\Content.IE5\S03YHNT0\MC900434750[1]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8596" y="428604"/>
              <a:ext cx="357190" cy="357190"/>
            </a:xfrm>
            <a:prstGeom prst="rect">
              <a:avLst/>
            </a:prstGeom>
            <a:noFill/>
          </p:spPr>
        </p:pic>
      </p:grpSp>
      <p:sp>
        <p:nvSpPr>
          <p:cNvPr id="10" name="내용 개체 틀 11"/>
          <p:cNvSpPr>
            <a:spLocks noGrp="1"/>
          </p:cNvSpPr>
          <p:nvPr/>
        </p:nvSpPr>
        <p:spPr>
          <a:xfrm>
            <a:off x="252439" y="1100649"/>
            <a:ext cx="6346208" cy="47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ko-KR" sz="1800" b="1" dirty="0" smtClean="0">
                <a:solidFill>
                  <a:schemeClr val="accent2">
                    <a:lumMod val="75000"/>
                  </a:schemeClr>
                </a:solidFill>
              </a:rPr>
              <a:t>How To Handle &amp; Dispose Material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777977" y="1438661"/>
            <a:ext cx="32231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To reduce environmental contamination, this dental x-ray device should be disposed of by following these instructions. All parts and components which contain hazardous materials must be disposed of in accordance with the disposal regulations.  </a:t>
            </a:r>
          </a:p>
          <a:p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Except the X-Ray tube, all other parts are re-usable. (IEC </a:t>
            </a:r>
            <a:r>
              <a:rPr lang="en-US" altLang="ko-KR" sz="1300" dirty="0">
                <a:latin typeface="Arial" pitchFamily="34" charset="0"/>
                <a:ea typeface="+mj-ea"/>
                <a:cs typeface="Arial" pitchFamily="34" charset="0"/>
              </a:rPr>
              <a:t>60601-1 6.8.2 j</a:t>
            </a: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).</a:t>
            </a:r>
            <a:endParaRPr lang="ko-KR" altLang="en-US" sz="13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5777976" y="4045543"/>
            <a:ext cx="32231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Please observe all regulations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relevant to the disposal of waste in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your country. For further 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information regarding device 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disposal, please inquire at your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customer service center. </a:t>
            </a:r>
          </a:p>
          <a:p>
            <a:pPr algn="just"/>
            <a:endParaRPr lang="en-US" altLang="ko-KR" sz="5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This dental X-ray device must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not be disposed of as regular </a:t>
            </a:r>
          </a:p>
          <a:p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garbage. </a:t>
            </a:r>
          </a:p>
          <a:p>
            <a:pPr algn="just"/>
            <a:endParaRPr lang="en-US" altLang="ko-KR" sz="5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>
              <a:buFont typeface="Wingdings" pitchFamily="2" charset="2"/>
              <a:buChar char="l"/>
            </a:pP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Please clean, disinfect and sterilize </a:t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the device </a:t>
            </a:r>
            <a:r>
              <a:rPr lang="en-US" altLang="ko-KR" sz="1300" smtClean="0">
                <a:latin typeface="Arial" pitchFamily="34" charset="0"/>
                <a:ea typeface="+mj-ea"/>
                <a:cs typeface="Arial" pitchFamily="34" charset="0"/>
              </a:rPr>
              <a:t>before disassembling</a:t>
            </a: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altLang="ko-KR" sz="1300" dirty="0" smtClean="0">
                <a:latin typeface="Arial" pitchFamily="34" charset="0"/>
                <a:ea typeface="+mj-ea"/>
                <a:cs typeface="Arial" pitchFamily="34" charset="0"/>
              </a:rPr>
              <a:t>   and disposing of its parts.	</a:t>
            </a:r>
          </a:p>
        </p:txBody>
      </p:sp>
      <p:pic>
        <p:nvPicPr>
          <p:cNvPr id="11" name="그림 10" descr="home-150499_64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429652" y="71414"/>
            <a:ext cx="568800" cy="576000"/>
          </a:xfrm>
          <a:prstGeom prst="rect">
            <a:avLst/>
          </a:prstGeom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357158" y="1511003"/>
          <a:ext cx="5281686" cy="4918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3709"/>
                <a:gridCol w="1105469"/>
                <a:gridCol w="1037230"/>
                <a:gridCol w="968991"/>
                <a:gridCol w="996287"/>
              </a:tblGrid>
              <a:tr h="9893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Classification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Main</a:t>
                      </a:r>
                      <a:r>
                        <a:rPr lang="en-US" altLang="ko-KR" sz="1200" b="1" baseline="0" dirty="0" smtClean="0"/>
                        <a:t> Material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Reusable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Special</a:t>
                      </a:r>
                      <a:r>
                        <a:rPr lang="en-US" altLang="ko-KR" sz="1200" b="1" baseline="0" dirty="0" smtClean="0"/>
                        <a:t> Treatment Needed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(Mandatory)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Hazardous</a:t>
                      </a:r>
                      <a:r>
                        <a:rPr lang="en-US" altLang="ko-KR" sz="1200" b="1" baseline="0" dirty="0" smtClean="0"/>
                        <a:t> Waste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en-US" altLang="ko-KR" sz="1200" b="1" dirty="0" smtClean="0"/>
                        <a:t>(Needs to be handled</a:t>
                      </a:r>
                      <a:r>
                        <a:rPr lang="en-US" altLang="ko-KR" sz="1200" b="1" baseline="0" dirty="0" smtClean="0"/>
                        <a:t> separately</a:t>
                      </a:r>
                      <a:r>
                        <a:rPr lang="en-US" altLang="ko-KR" sz="1200" b="1" dirty="0" smtClean="0"/>
                        <a:t>)</a:t>
                      </a:r>
                      <a:endParaRPr lang="ko-KR" altLang="en-US" sz="1200" b="1" dirty="0"/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94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Frame </a:t>
                      </a:r>
                      <a:r>
                        <a:rPr lang="en-US" altLang="ko-KR" sz="1200" baseline="0" dirty="0" smtClean="0"/>
                        <a:t>&amp;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Outer Cover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Aluminum</a:t>
                      </a:r>
                      <a:r>
                        <a:rPr lang="en-US" altLang="ko-KR" sz="1200" baseline="0" dirty="0" smtClean="0"/>
                        <a:t> &amp; Plastic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●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Motors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Circuit</a:t>
                      </a:r>
                      <a:r>
                        <a:rPr lang="en-US" altLang="ko-KR" sz="1200" baseline="0" dirty="0" smtClean="0"/>
                        <a:t> boards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Cable &amp;</a:t>
                      </a:r>
                      <a:r>
                        <a:rPr lang="ko-KR" altLang="en-US" sz="1200" dirty="0" smtClean="0"/>
                        <a:t> 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Transformer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Copper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Iron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Oil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Packing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Wood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Cardboard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Paper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5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X-Ray Tube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Sensor</a:t>
                      </a:r>
                      <a:r>
                        <a:rPr lang="en-US" altLang="ko-KR" sz="1200" baseline="0" dirty="0" smtClean="0"/>
                        <a:t> Head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Please</a:t>
                      </a:r>
                      <a:r>
                        <a:rPr lang="en-US" altLang="ko-KR" sz="1200" baseline="0" dirty="0" smtClean="0"/>
                        <a:t> return these parts to the manufacturer, Vatech. 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570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Other</a:t>
                      </a:r>
                      <a:r>
                        <a:rPr lang="en-US" altLang="ko-KR" sz="1200" baseline="0" dirty="0" smtClean="0"/>
                        <a:t> Parts</a:t>
                      </a:r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●</a:t>
                      </a:r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630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3" name="TextBox 2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4" name="대각선 방향의 모서리가 둥근 사각형 3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도넛 2"/>
          <p:cNvSpPr/>
          <p:nvPr/>
        </p:nvSpPr>
        <p:spPr bwMode="auto">
          <a:xfrm>
            <a:off x="3357554" y="3786190"/>
            <a:ext cx="2286016" cy="200026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190500" dist="1765300" dir="6840000" sx="99000" sy="99000" algn="ctr" rotWithShape="0">
              <a:schemeClr val="tx1">
                <a:lumMod val="75000"/>
                <a:lumOff val="25000"/>
                <a:alpha val="18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2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6303" y="2214554"/>
            <a:ext cx="2574391" cy="3071834"/>
          </a:xfrm>
          <a:prstGeom prst="rect">
            <a:avLst/>
          </a:prstGeom>
          <a:noFill/>
        </p:spPr>
      </p:pic>
      <p:grpSp>
        <p:nvGrpSpPr>
          <p:cNvPr id="4" name="그룹 29"/>
          <p:cNvGrpSpPr/>
          <p:nvPr/>
        </p:nvGrpSpPr>
        <p:grpSpPr>
          <a:xfrm>
            <a:off x="967298" y="1928802"/>
            <a:ext cx="1604438" cy="714965"/>
            <a:chOff x="967298" y="1643050"/>
            <a:chExt cx="1604438" cy="714965"/>
          </a:xfrm>
        </p:grpSpPr>
        <p:sp>
          <p:nvSpPr>
            <p:cNvPr id="10" name="TextBox 9"/>
            <p:cNvSpPr txBox="1"/>
            <p:nvPr/>
          </p:nvSpPr>
          <p:spPr>
            <a:xfrm>
              <a:off x="967298" y="1643050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CEPH Unit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981994" y="1957905"/>
              <a:ext cx="158974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Unit for acquiring the CEPH image (Optional).</a:t>
              </a:r>
            </a:p>
          </p:txBody>
        </p:sp>
      </p:grpSp>
      <p:grpSp>
        <p:nvGrpSpPr>
          <p:cNvPr id="5" name="그룹 43"/>
          <p:cNvGrpSpPr/>
          <p:nvPr/>
        </p:nvGrpSpPr>
        <p:grpSpPr>
          <a:xfrm>
            <a:off x="2428859" y="2143116"/>
            <a:ext cx="1071571" cy="428628"/>
            <a:chOff x="2428859" y="1857364"/>
            <a:chExt cx="1071571" cy="428628"/>
          </a:xfrm>
        </p:grpSpPr>
        <p:cxnSp>
          <p:nvCxnSpPr>
            <p:cNvPr id="8" name="직선 연결선 7"/>
            <p:cNvCxnSpPr/>
            <p:nvPr/>
          </p:nvCxnSpPr>
          <p:spPr>
            <a:xfrm rot="16200000" flipV="1">
              <a:off x="3178959" y="1964521"/>
              <a:ext cx="428628" cy="21431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rot="10800000">
              <a:off x="2428859" y="1857364"/>
              <a:ext cx="857256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45"/>
          <p:cNvGrpSpPr/>
          <p:nvPr/>
        </p:nvGrpSpPr>
        <p:grpSpPr>
          <a:xfrm>
            <a:off x="4714876" y="1357298"/>
            <a:ext cx="1977752" cy="1071570"/>
            <a:chOff x="4714876" y="1071546"/>
            <a:chExt cx="1977752" cy="1071570"/>
          </a:xfrm>
        </p:grpSpPr>
        <p:cxnSp>
          <p:nvCxnSpPr>
            <p:cNvPr id="26" name="직선 연결선 25"/>
            <p:cNvCxnSpPr/>
            <p:nvPr/>
          </p:nvCxnSpPr>
          <p:spPr>
            <a:xfrm rot="5400000" flipH="1" flipV="1">
              <a:off x="4572000" y="1214422"/>
              <a:ext cx="1071570" cy="78581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5502380" y="1071546"/>
              <a:ext cx="1190248" cy="1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46"/>
          <p:cNvGrpSpPr/>
          <p:nvPr/>
        </p:nvGrpSpPr>
        <p:grpSpPr>
          <a:xfrm>
            <a:off x="5143504" y="2355372"/>
            <a:ext cx="1549124" cy="287810"/>
            <a:chOff x="5143504" y="2069620"/>
            <a:chExt cx="1549124" cy="287810"/>
          </a:xfrm>
        </p:grpSpPr>
        <p:cxnSp>
          <p:nvCxnSpPr>
            <p:cNvPr id="32" name="직선 연결선 31"/>
            <p:cNvCxnSpPr/>
            <p:nvPr/>
          </p:nvCxnSpPr>
          <p:spPr>
            <a:xfrm rot="5400000" flipH="1" flipV="1">
              <a:off x="5107785" y="2107397"/>
              <a:ext cx="285752" cy="21431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flipV="1">
              <a:off x="5357818" y="2069620"/>
              <a:ext cx="1334810" cy="205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그룹 47"/>
          <p:cNvGrpSpPr/>
          <p:nvPr/>
        </p:nvGrpSpPr>
        <p:grpSpPr>
          <a:xfrm>
            <a:off x="2428860" y="3143248"/>
            <a:ext cx="2214578" cy="573564"/>
            <a:chOff x="2428860" y="2857496"/>
            <a:chExt cx="2214578" cy="573564"/>
          </a:xfrm>
        </p:grpSpPr>
        <p:cxnSp>
          <p:nvCxnSpPr>
            <p:cNvPr id="36" name="직선 연결선 35"/>
            <p:cNvCxnSpPr/>
            <p:nvPr/>
          </p:nvCxnSpPr>
          <p:spPr>
            <a:xfrm rot="10800000" flipV="1">
              <a:off x="3929058" y="2857496"/>
              <a:ext cx="714380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 rot="10800000">
              <a:off x="2428860" y="3429000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그룹 50"/>
          <p:cNvGrpSpPr/>
          <p:nvPr/>
        </p:nvGrpSpPr>
        <p:grpSpPr>
          <a:xfrm>
            <a:off x="2428860" y="4214818"/>
            <a:ext cx="1928826" cy="357190"/>
            <a:chOff x="2428860" y="3929066"/>
            <a:chExt cx="1928826" cy="357190"/>
          </a:xfrm>
        </p:grpSpPr>
        <p:cxnSp>
          <p:nvCxnSpPr>
            <p:cNvPr id="40" name="직선 연결선 39"/>
            <p:cNvCxnSpPr/>
            <p:nvPr/>
          </p:nvCxnSpPr>
          <p:spPr>
            <a:xfrm rot="10800000" flipV="1">
              <a:off x="3929058" y="3929066"/>
              <a:ext cx="428628" cy="35719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 rot="10800000">
              <a:off x="2428860" y="4284195"/>
              <a:ext cx="1500198" cy="206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49"/>
          <p:cNvGrpSpPr/>
          <p:nvPr/>
        </p:nvGrpSpPr>
        <p:grpSpPr>
          <a:xfrm>
            <a:off x="4714876" y="4286256"/>
            <a:ext cx="1977752" cy="428628"/>
            <a:chOff x="4714876" y="4000504"/>
            <a:chExt cx="1977752" cy="428628"/>
          </a:xfrm>
        </p:grpSpPr>
        <p:cxnSp>
          <p:nvCxnSpPr>
            <p:cNvPr id="52" name="직선 연결선 51"/>
            <p:cNvCxnSpPr/>
            <p:nvPr/>
          </p:nvCxnSpPr>
          <p:spPr>
            <a:xfrm rot="5400000" flipH="1" flipV="1">
              <a:off x="4643438" y="4071942"/>
              <a:ext cx="428628" cy="285752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/>
            <p:nvPr/>
          </p:nvCxnSpPr>
          <p:spPr>
            <a:xfrm flipV="1">
              <a:off x="5000628" y="4000504"/>
              <a:ext cx="1692000" cy="2059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그룹 30"/>
          <p:cNvGrpSpPr/>
          <p:nvPr/>
        </p:nvGrpSpPr>
        <p:grpSpPr>
          <a:xfrm>
            <a:off x="6715140" y="1142984"/>
            <a:ext cx="2000264" cy="695128"/>
            <a:chOff x="6715140" y="857232"/>
            <a:chExt cx="2000264" cy="695128"/>
          </a:xfrm>
        </p:grpSpPr>
        <p:sp>
          <p:nvSpPr>
            <p:cNvPr id="15" name="TextBox 14"/>
            <p:cNvSpPr txBox="1"/>
            <p:nvPr/>
          </p:nvSpPr>
          <p:spPr>
            <a:xfrm>
              <a:off x="6715140" y="857232"/>
              <a:ext cx="1762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j-ea"/>
                  <a:ea typeface="+mj-ea"/>
                </a:rPr>
                <a:t>Vertical Frame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6751352" y="1152250"/>
              <a:ext cx="19640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Contains main control board and the X-ray LED lamp.</a:t>
              </a:r>
              <a:endPara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그룹 36"/>
          <p:cNvGrpSpPr/>
          <p:nvPr/>
        </p:nvGrpSpPr>
        <p:grpSpPr>
          <a:xfrm>
            <a:off x="6715140" y="4143380"/>
            <a:ext cx="1589742" cy="723432"/>
            <a:chOff x="6715140" y="3857628"/>
            <a:chExt cx="1589742" cy="723432"/>
          </a:xfrm>
        </p:grpSpPr>
        <p:sp>
          <p:nvSpPr>
            <p:cNvPr id="49" name="TextBox 48"/>
            <p:cNvSpPr txBox="1"/>
            <p:nvPr/>
          </p:nvSpPr>
          <p:spPr>
            <a:xfrm>
              <a:off x="6715140" y="3857628"/>
              <a:ext cx="736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Base</a:t>
              </a: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6715140" y="4180950"/>
              <a:ext cx="158974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Base is for the support of the whole unit (Optional).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7" name="그룹 40"/>
          <p:cNvGrpSpPr/>
          <p:nvPr/>
        </p:nvGrpSpPr>
        <p:grpSpPr>
          <a:xfrm>
            <a:off x="642910" y="4416990"/>
            <a:ext cx="1722979" cy="684772"/>
            <a:chOff x="967298" y="4131238"/>
            <a:chExt cx="1722979" cy="684772"/>
          </a:xfrm>
        </p:grpSpPr>
        <p:sp>
          <p:nvSpPr>
            <p:cNvPr id="45" name="TextBox 44"/>
            <p:cNvSpPr txBox="1"/>
            <p:nvPr/>
          </p:nvSpPr>
          <p:spPr>
            <a:xfrm>
              <a:off x="967298" y="4131238"/>
              <a:ext cx="15776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Column Unit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974699" y="4415900"/>
              <a:ext cx="17155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Height of the device is adjusted.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8" name="그룹 32"/>
          <p:cNvGrpSpPr/>
          <p:nvPr/>
        </p:nvGrpSpPr>
        <p:grpSpPr>
          <a:xfrm>
            <a:off x="6715140" y="2143116"/>
            <a:ext cx="1697577" cy="851919"/>
            <a:chOff x="6715140" y="1857364"/>
            <a:chExt cx="1697577" cy="851919"/>
          </a:xfrm>
        </p:grpSpPr>
        <p:sp>
          <p:nvSpPr>
            <p:cNvPr id="35" name="TextBox 34"/>
            <p:cNvSpPr txBox="1"/>
            <p:nvPr/>
          </p:nvSpPr>
          <p:spPr>
            <a:xfrm>
              <a:off x="6715140" y="1857364"/>
              <a:ext cx="1665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Rotating Unit</a:t>
              </a: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725364" y="2155285"/>
              <a:ext cx="1687353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Sensor and X-ray Generator rotates when capturing the PANO image.</a:t>
              </a:r>
            </a:p>
          </p:txBody>
        </p:sp>
      </p:grpSp>
      <p:grpSp>
        <p:nvGrpSpPr>
          <p:cNvPr id="19" name="그룹 41"/>
          <p:cNvGrpSpPr/>
          <p:nvPr/>
        </p:nvGrpSpPr>
        <p:grpSpPr>
          <a:xfrm>
            <a:off x="642910" y="3500438"/>
            <a:ext cx="1785950" cy="809584"/>
            <a:chOff x="967298" y="3214686"/>
            <a:chExt cx="1785950" cy="809584"/>
          </a:xfrm>
        </p:grpSpPr>
        <p:sp>
          <p:nvSpPr>
            <p:cNvPr id="39" name="TextBox 38"/>
            <p:cNvSpPr txBox="1"/>
            <p:nvPr/>
          </p:nvSpPr>
          <p:spPr>
            <a:xfrm>
              <a:off x="967298" y="3214686"/>
              <a:ext cx="172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Handle Frame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974698" y="3470272"/>
              <a:ext cx="177855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Power switch and the components needed for patient positioning.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71472" y="395567"/>
            <a:ext cx="6411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Structure, Function and Accessories of the Product</a:t>
            </a:r>
          </a:p>
        </p:txBody>
      </p:sp>
      <p:grpSp>
        <p:nvGrpSpPr>
          <p:cNvPr id="44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46" name="줄무늬가 있는 오른쪽 화살표 4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32235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02. 업무\2014년\02. 전략과제\13. EM 동영상\dlalwl2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13445" y="1204906"/>
            <a:ext cx="4330555" cy="5653094"/>
          </a:xfrm>
          <a:prstGeom prst="rect">
            <a:avLst/>
          </a:prstGeom>
          <a:noFill/>
        </p:spPr>
      </p:pic>
      <p:sp>
        <p:nvSpPr>
          <p:cNvPr id="6" name="타원 5"/>
          <p:cNvSpPr/>
          <p:nvPr/>
        </p:nvSpPr>
        <p:spPr bwMode="auto">
          <a:xfrm>
            <a:off x="8001024" y="3500438"/>
            <a:ext cx="714380" cy="714380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2" name="그룹 19"/>
          <p:cNvGrpSpPr/>
          <p:nvPr/>
        </p:nvGrpSpPr>
        <p:grpSpPr>
          <a:xfrm>
            <a:off x="848678" y="928670"/>
            <a:ext cx="3366132" cy="2286016"/>
            <a:chOff x="857224" y="928670"/>
            <a:chExt cx="3366132" cy="2286016"/>
          </a:xfrm>
        </p:grpSpPr>
        <p:sp>
          <p:nvSpPr>
            <p:cNvPr id="11" name="직사각형 10"/>
            <p:cNvSpPr/>
            <p:nvPr/>
          </p:nvSpPr>
          <p:spPr>
            <a:xfrm>
              <a:off x="981994" y="1397287"/>
              <a:ext cx="3027048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Turn on the switch and wait until the product initializes completely.  Then, execute the Capture Software. 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pic>
          <p:nvPicPr>
            <p:cNvPr id="25" name="Picture 4" descr="D:\02. 업무\2014년\02. 전략과제\13. EM 동영상\00. 디자이너 이력서\20140820_134428\20140820_134428.jpg"/>
            <p:cNvPicPr>
              <a:picLocks noChangeAspect="1" noChangeArrowheads="1"/>
            </p:cNvPicPr>
            <p:nvPr/>
          </p:nvPicPr>
          <p:blipFill>
            <a:blip r:embed="rId3" cstate="screen">
              <a:lum bright="4000" contrast="38000"/>
            </a:blip>
            <a:srcRect r="-1593"/>
            <a:stretch>
              <a:fillRect/>
            </a:stretch>
          </p:blipFill>
          <p:spPr bwMode="auto">
            <a:xfrm>
              <a:off x="1071538" y="2057906"/>
              <a:ext cx="1357322" cy="108438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47" name="모서리가 둥근 직사각형 46"/>
            <p:cNvSpPr/>
            <p:nvPr/>
          </p:nvSpPr>
          <p:spPr bwMode="auto">
            <a:xfrm>
              <a:off x="857224" y="1147747"/>
              <a:ext cx="3366132" cy="2066939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  <a:alpha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0100" y="928670"/>
              <a:ext cx="1593467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Power Switch</a:t>
              </a:r>
            </a:p>
          </p:txBody>
        </p:sp>
      </p:grpSp>
      <p:grpSp>
        <p:nvGrpSpPr>
          <p:cNvPr id="3" name="그룹 25"/>
          <p:cNvGrpSpPr/>
          <p:nvPr/>
        </p:nvGrpSpPr>
        <p:grpSpPr>
          <a:xfrm>
            <a:off x="857224" y="3963997"/>
            <a:ext cx="5500726" cy="2518314"/>
            <a:chOff x="857224" y="3857628"/>
            <a:chExt cx="5500726" cy="2518314"/>
          </a:xfrm>
        </p:grpSpPr>
        <p:sp>
          <p:nvSpPr>
            <p:cNvPr id="52" name="직사각형 51"/>
            <p:cNvSpPr/>
            <p:nvPr/>
          </p:nvSpPr>
          <p:spPr bwMode="auto">
            <a:xfrm>
              <a:off x="3571868" y="4398884"/>
              <a:ext cx="2643206" cy="194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 w="19050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3610354" y="5802072"/>
              <a:ext cx="257176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l"/>
              </a:pPr>
              <a:r>
                <a:rPr lang="ko-KR" altLang="en-US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To re-operate the device, please</a:t>
              </a:r>
              <a:b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</a:b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  rotate the button clockwise, in the     </a:t>
              </a:r>
            </a:p>
            <a:p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  direction of the arrow. </a:t>
              </a:r>
            </a:p>
          </p:txBody>
        </p:sp>
        <p:grpSp>
          <p:nvGrpSpPr>
            <p:cNvPr id="4" name="그룹 23"/>
            <p:cNvGrpSpPr/>
            <p:nvPr/>
          </p:nvGrpSpPr>
          <p:grpSpPr>
            <a:xfrm>
              <a:off x="857224" y="3857628"/>
              <a:ext cx="5500726" cy="2518314"/>
              <a:chOff x="857224" y="3857628"/>
              <a:chExt cx="5500726" cy="2518314"/>
            </a:xfrm>
          </p:grpSpPr>
          <p:sp>
            <p:nvSpPr>
              <p:cNvPr id="46" name="모서리가 둥근 직사각형 45"/>
              <p:cNvSpPr/>
              <p:nvPr/>
            </p:nvSpPr>
            <p:spPr bwMode="auto">
              <a:xfrm>
                <a:off x="857224" y="4071942"/>
                <a:ext cx="5500726" cy="2304000"/>
              </a:xfrm>
              <a:prstGeom prst="roundRect">
                <a:avLst>
                  <a:gd name="adj" fmla="val 7374"/>
                </a:avLst>
              </a:prstGeom>
              <a:noFill/>
              <a:ln w="3175">
                <a:solidFill>
                  <a:schemeClr val="accent1">
                    <a:lumMod val="60000"/>
                    <a:lumOff val="40000"/>
                    <a:alpha val="4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87270" y="3857628"/>
                <a:ext cx="2067168" cy="407313"/>
              </a:xfrm>
              <a:prstGeom prst="roundRect">
                <a:avLst>
                  <a:gd name="adj" fmla="val 2938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sz="1600" b="1" dirty="0" smtClean="0">
                    <a:solidFill>
                      <a:schemeClr val="bg1"/>
                    </a:solidFill>
                    <a:latin typeface="Arial" pitchFamily="34" charset="0"/>
                    <a:ea typeface="HY헤드라인M" pitchFamily="18" charset="-127"/>
                    <a:cs typeface="Arial" pitchFamily="34" charset="0"/>
                  </a:rPr>
                  <a:t>Emergency Switch</a:t>
                </a: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981994" y="4310970"/>
                <a:ext cx="251843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 any emergency situation occurs, please press the emergency switch to stop the operation of the device. 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pic>
            <p:nvPicPr>
              <p:cNvPr id="44" name="Picture 2" descr="D:\02. 업무\2014년\02. 전략과제\13. EM 동영상\00. 디자이너 이력서\20140820_134428\20140820_134442.jpg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1071538" y="5026150"/>
                <a:ext cx="1357322" cy="126037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p:spPr>
          </p:pic>
        </p:grpSp>
        <p:pic>
          <p:nvPicPr>
            <p:cNvPr id="3075" name="Picture 3" descr="D:\02. 업무\2014년\02. 전략과제\13. EM 동영상\00. 디자이너 이력서\20140822_132226.jpg"/>
            <p:cNvPicPr>
              <a:picLocks noChangeAspect="1" noChangeArrowheads="1"/>
            </p:cNvPicPr>
            <p:nvPr/>
          </p:nvPicPr>
          <p:blipFill>
            <a:blip r:embed="rId5" cstate="screen">
              <a:lum bright="1000" contrast="35000"/>
            </a:blip>
            <a:srcRect/>
            <a:stretch>
              <a:fillRect/>
            </a:stretch>
          </p:blipFill>
          <p:spPr bwMode="auto">
            <a:xfrm>
              <a:off x="4967676" y="4483968"/>
              <a:ext cx="1143008" cy="130139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3076" name="Picture 4" descr="D:\02. 업무\2014년\02. 전략과제\13. EM 동영상\00. 디자이너 이력서\20140822_132220.jpg"/>
            <p:cNvPicPr>
              <a:picLocks noChangeAspect="1" noChangeArrowheads="1"/>
            </p:cNvPicPr>
            <p:nvPr/>
          </p:nvPicPr>
          <p:blipFill>
            <a:blip r:embed="rId6" cstate="screen">
              <a:lum bright="7000" contrast="30000"/>
            </a:blip>
            <a:srcRect/>
            <a:stretch>
              <a:fillRect/>
            </a:stretch>
          </p:blipFill>
          <p:spPr bwMode="auto">
            <a:xfrm>
              <a:off x="3681792" y="4492206"/>
              <a:ext cx="1143008" cy="12858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</p:grpSp>
      <p:grpSp>
        <p:nvGrpSpPr>
          <p:cNvPr id="5" name="그룹 21"/>
          <p:cNvGrpSpPr/>
          <p:nvPr/>
        </p:nvGrpSpPr>
        <p:grpSpPr>
          <a:xfrm>
            <a:off x="4225318" y="1365536"/>
            <a:ext cx="4267534" cy="2500330"/>
            <a:chOff x="4225318" y="1365536"/>
            <a:chExt cx="4267534" cy="2500330"/>
          </a:xfrm>
        </p:grpSpPr>
        <p:cxnSp>
          <p:nvCxnSpPr>
            <p:cNvPr id="12" name="직선 연결선 11"/>
            <p:cNvCxnSpPr/>
            <p:nvPr/>
          </p:nvCxnSpPr>
          <p:spPr>
            <a:xfrm>
              <a:off x="4225318" y="1365536"/>
              <a:ext cx="1404000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/>
            <p:nvPr/>
          </p:nvCxnSpPr>
          <p:spPr>
            <a:xfrm>
              <a:off x="5635332" y="1365536"/>
              <a:ext cx="2857520" cy="250033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2"/>
          <p:cNvGrpSpPr/>
          <p:nvPr/>
        </p:nvGrpSpPr>
        <p:grpSpPr>
          <a:xfrm>
            <a:off x="6357950" y="3929066"/>
            <a:ext cx="1857388" cy="715968"/>
            <a:chOff x="6357950" y="3929066"/>
            <a:chExt cx="1857388" cy="715968"/>
          </a:xfrm>
        </p:grpSpPr>
        <p:cxnSp>
          <p:nvCxnSpPr>
            <p:cNvPr id="34" name="직선 연결선 33"/>
            <p:cNvCxnSpPr/>
            <p:nvPr/>
          </p:nvCxnSpPr>
          <p:spPr>
            <a:xfrm rot="5400000" flipH="1" flipV="1">
              <a:off x="7715271" y="4143383"/>
              <a:ext cx="714384" cy="285750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/>
            <p:nvPr/>
          </p:nvCxnSpPr>
          <p:spPr>
            <a:xfrm>
              <a:off x="6357950" y="4643446"/>
              <a:ext cx="1571636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37"/>
          <p:cNvGrpSpPr/>
          <p:nvPr/>
        </p:nvGrpSpPr>
        <p:grpSpPr>
          <a:xfrm>
            <a:off x="7886335" y="6381328"/>
            <a:ext cx="1213034" cy="369332"/>
            <a:chOff x="383284" y="4870823"/>
            <a:chExt cx="1213034" cy="369332"/>
          </a:xfrm>
        </p:grpSpPr>
        <p:sp>
          <p:nvSpPr>
            <p:cNvPr id="35" name="줄무늬가 있는 오른쪽 화살표 3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89256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D:\02. 업무\2014년\02. 전략과제\13. EM 동영상\pax-i00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6517" y="1000108"/>
            <a:ext cx="4637483" cy="5857892"/>
          </a:xfrm>
          <a:prstGeom prst="rect">
            <a:avLst/>
          </a:prstGeom>
          <a:noFill/>
        </p:spPr>
      </p:pic>
      <p:sp>
        <p:nvSpPr>
          <p:cNvPr id="6" name="타원 5"/>
          <p:cNvSpPr/>
          <p:nvPr/>
        </p:nvSpPr>
        <p:spPr bwMode="auto">
          <a:xfrm>
            <a:off x="7429520" y="4143380"/>
            <a:ext cx="714380" cy="714380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6786578" y="4500570"/>
            <a:ext cx="928694" cy="1588"/>
          </a:xfrm>
          <a:prstGeom prst="line">
            <a:avLst/>
          </a:prstGeom>
          <a:ln>
            <a:solidFill>
              <a:schemeClr val="accent5">
                <a:lumMod val="75000"/>
                <a:alpha val="7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 bwMode="auto">
          <a:xfrm>
            <a:off x="8286776" y="2723673"/>
            <a:ext cx="714380" cy="714380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857224" y="785794"/>
            <a:ext cx="3571900" cy="2786082"/>
            <a:chOff x="857224" y="785794"/>
            <a:chExt cx="3571900" cy="2786082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857224" y="1004870"/>
              <a:ext cx="3429024" cy="2567006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00100" y="785794"/>
              <a:ext cx="1877474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Up/Down Button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966232" y="1226591"/>
              <a:ext cx="3462892" cy="10079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By using the Column up/down button, control the height of the column and then proceed with patient</a:t>
              </a:r>
              <a:b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positioning. </a:t>
              </a:r>
              <a:endParaRPr lang="en-US" altLang="ko-KR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endParaRPr lang="en-US" altLang="ko-KR" sz="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Column moves up by pressing the      button.</a:t>
              </a:r>
            </a:p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Column moves down by pressing the      button. </a:t>
              </a:r>
            </a:p>
          </p:txBody>
        </p:sp>
        <p:pic>
          <p:nvPicPr>
            <p:cNvPr id="5123" name="Picture 3" descr="D:\02. 업무\2014년\02. 전략과제\13. EM 동영상\pax-i0001.png"/>
            <p:cNvPicPr>
              <a:picLocks noChangeAspect="1" noChangeArrowheads="1"/>
            </p:cNvPicPr>
            <p:nvPr/>
          </p:nvPicPr>
          <p:blipFill>
            <a:blip r:embed="rId3" cstate="screen">
              <a:lum bright="-5000" contrast="20000"/>
            </a:blip>
            <a:srcRect/>
            <a:stretch>
              <a:fillRect/>
            </a:stretch>
          </p:blipFill>
          <p:spPr bwMode="auto">
            <a:xfrm>
              <a:off x="1071764" y="2263582"/>
              <a:ext cx="1474684" cy="121444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grpSp>
          <p:nvGrpSpPr>
            <p:cNvPr id="3" name="그룹 35"/>
            <p:cNvGrpSpPr/>
            <p:nvPr/>
          </p:nvGrpSpPr>
          <p:grpSpPr>
            <a:xfrm>
              <a:off x="3264417" y="1869533"/>
              <a:ext cx="142876" cy="142876"/>
              <a:chOff x="9738997" y="1196611"/>
              <a:chExt cx="428628" cy="428628"/>
            </a:xfrm>
          </p:grpSpPr>
          <p:sp>
            <p:nvSpPr>
              <p:cNvPr id="34" name="타원 33"/>
              <p:cNvSpPr/>
              <p:nvPr/>
            </p:nvSpPr>
            <p:spPr bwMode="auto">
              <a:xfrm>
                <a:off x="9738997" y="1196611"/>
                <a:ext cx="428628" cy="428628"/>
              </a:xfrm>
              <a:prstGeom prst="ellips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35" name="이등변 삼각형 34"/>
              <p:cNvSpPr/>
              <p:nvPr/>
            </p:nvSpPr>
            <p:spPr bwMode="auto">
              <a:xfrm>
                <a:off x="9802369" y="1286155"/>
                <a:ext cx="302871" cy="205260"/>
              </a:xfrm>
              <a:prstGeom prst="triangl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  <p:grpSp>
          <p:nvGrpSpPr>
            <p:cNvPr id="4" name="그룹 36"/>
            <p:cNvGrpSpPr/>
            <p:nvPr/>
          </p:nvGrpSpPr>
          <p:grpSpPr>
            <a:xfrm>
              <a:off x="3449628" y="2037810"/>
              <a:ext cx="142876" cy="142876"/>
              <a:chOff x="3542260" y="1701442"/>
              <a:chExt cx="428628" cy="428628"/>
            </a:xfrm>
          </p:grpSpPr>
          <p:sp>
            <p:nvSpPr>
              <p:cNvPr id="40" name="타원 39"/>
              <p:cNvSpPr/>
              <p:nvPr/>
            </p:nvSpPr>
            <p:spPr bwMode="auto">
              <a:xfrm>
                <a:off x="3542260" y="1701442"/>
                <a:ext cx="428628" cy="428628"/>
              </a:xfrm>
              <a:prstGeom prst="ellips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sp>
            <p:nvSpPr>
              <p:cNvPr id="41" name="이등변 삼각형 40"/>
              <p:cNvSpPr/>
              <p:nvPr/>
            </p:nvSpPr>
            <p:spPr bwMode="auto">
              <a:xfrm rot="10800000">
                <a:off x="3605632" y="1836250"/>
                <a:ext cx="302871" cy="205260"/>
              </a:xfrm>
              <a:prstGeom prst="triangle">
                <a:avLst/>
              </a:prstGeom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</p:grpSp>
        <p:pic>
          <p:nvPicPr>
            <p:cNvPr id="5124" name="Picture 4" descr="D:\02. 업무\2014년\02. 전략과제\13. EM 동영상\00. 디자이너 이력서\20140822_132335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2714837" y="2914450"/>
              <a:ext cx="1300695" cy="5690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5125" name="Picture 5" descr="D:\02. 업무\2014년\02. 전략과제\13. EM 동영상\00. 디자이너 이력서\20140822_132331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714837" y="2263582"/>
              <a:ext cx="1306295" cy="5715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</p:grpSp>
      <p:grpSp>
        <p:nvGrpSpPr>
          <p:cNvPr id="5" name="그룹 41"/>
          <p:cNvGrpSpPr/>
          <p:nvPr/>
        </p:nvGrpSpPr>
        <p:grpSpPr>
          <a:xfrm>
            <a:off x="4286248" y="1428736"/>
            <a:ext cx="4357718" cy="1643074"/>
            <a:chOff x="4286248" y="1428736"/>
            <a:chExt cx="4357718" cy="1643074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4286248" y="1428736"/>
              <a:ext cx="1500198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>
              <a:off x="5786446" y="1428736"/>
              <a:ext cx="2857520" cy="164307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38"/>
          <p:cNvGrpSpPr/>
          <p:nvPr/>
        </p:nvGrpSpPr>
        <p:grpSpPr>
          <a:xfrm>
            <a:off x="858210" y="3711636"/>
            <a:ext cx="5928368" cy="2783449"/>
            <a:chOff x="858210" y="3711636"/>
            <a:chExt cx="5928368" cy="2783449"/>
          </a:xfrm>
        </p:grpSpPr>
        <p:sp>
          <p:nvSpPr>
            <p:cNvPr id="11" name="직사각형 10"/>
            <p:cNvSpPr/>
            <p:nvPr/>
          </p:nvSpPr>
          <p:spPr>
            <a:xfrm>
              <a:off x="982980" y="4391935"/>
              <a:ext cx="2232684" cy="1777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By using the Column up/down button, control the height of the column and then proceed with patient positioning. </a:t>
              </a:r>
              <a:endPara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just"/>
              <a:endParaRPr lang="en-US" altLang="ko-K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endParaRPr>
            </a:p>
            <a:p>
              <a:r>
                <a:rPr lang="en-US" altLang="ko-KR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Column moves up when pressing the upper part of the switch and column goes down when pressing the lower part of the switch.</a:t>
              </a:r>
            </a:p>
          </p:txBody>
        </p:sp>
        <p:sp>
          <p:nvSpPr>
            <p:cNvPr id="47" name="모서리가 둥근 직사각형 46"/>
            <p:cNvSpPr/>
            <p:nvPr/>
          </p:nvSpPr>
          <p:spPr bwMode="auto">
            <a:xfrm>
              <a:off x="858210" y="3929066"/>
              <a:ext cx="5928368" cy="2566019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1086" y="3711636"/>
              <a:ext cx="1879155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Up/Down Switch</a:t>
              </a:r>
            </a:p>
          </p:txBody>
        </p:sp>
        <p:pic>
          <p:nvPicPr>
            <p:cNvPr id="26" name="Picture 5" descr="C:\Users\a00291\Desktop\11.gif"/>
            <p:cNvPicPr>
              <a:picLocks noChangeAspect="1" noChangeArrowheads="1"/>
            </p:cNvPicPr>
            <p:nvPr/>
          </p:nvPicPr>
          <p:blipFill>
            <a:blip r:embed="rId6" cstate="print"/>
            <a:srcRect r="13566"/>
            <a:stretch>
              <a:fillRect/>
            </a:stretch>
          </p:blipFill>
          <p:spPr bwMode="auto">
            <a:xfrm>
              <a:off x="3214678" y="4357694"/>
              <a:ext cx="712260" cy="178595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8" name="그룹 54"/>
            <p:cNvGrpSpPr/>
            <p:nvPr/>
          </p:nvGrpSpPr>
          <p:grpSpPr>
            <a:xfrm>
              <a:off x="4143372" y="4060917"/>
              <a:ext cx="2500330" cy="2357454"/>
              <a:chOff x="4143372" y="4071942"/>
              <a:chExt cx="2500330" cy="2357454"/>
            </a:xfrm>
          </p:grpSpPr>
          <p:sp>
            <p:nvSpPr>
              <p:cNvPr id="56" name="직사각형 55"/>
              <p:cNvSpPr/>
              <p:nvPr/>
            </p:nvSpPr>
            <p:spPr bwMode="auto">
              <a:xfrm>
                <a:off x="4143372" y="4071942"/>
                <a:ext cx="2500330" cy="235745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20000"/>
                </a:schemeClr>
              </a:solidFill>
              <a:ln w="1905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ea typeface="+mj-ea"/>
                  <a:cs typeface="Arial" pitchFamily="34" charset="0"/>
                </a:endParaRPr>
              </a:p>
            </p:txBody>
          </p:sp>
          <p:grpSp>
            <p:nvGrpSpPr>
              <p:cNvPr id="9" name="그룹 30"/>
              <p:cNvGrpSpPr/>
              <p:nvPr/>
            </p:nvGrpSpPr>
            <p:grpSpPr>
              <a:xfrm>
                <a:off x="4357686" y="5357826"/>
                <a:ext cx="857256" cy="928694"/>
                <a:chOff x="1857356" y="4071942"/>
                <a:chExt cx="1071570" cy="1143008"/>
              </a:xfrm>
            </p:grpSpPr>
            <p:pic>
              <p:nvPicPr>
                <p:cNvPr id="65" name="Picture 3" descr="D:\02. 업무\2014년\02. 전략과제\13. EM 동영상\00. 디자이너 이력서\20140822_132859.jpg"/>
                <p:cNvPicPr>
                  <a:picLocks noChangeAspect="1" noChangeArrowheads="1"/>
                </p:cNvPicPr>
                <p:nvPr/>
              </p:nvPicPr>
              <p:blipFill>
                <a:blip r:embed="rId7" cstate="screen">
                  <a:lum bright="10000" contrast="30000"/>
                </a:blip>
                <a:srcRect/>
                <a:stretch>
                  <a:fillRect/>
                </a:stretch>
              </p:blipFill>
              <p:spPr bwMode="auto">
                <a:xfrm>
                  <a:off x="1857356" y="4071942"/>
                  <a:ext cx="1071570" cy="1143008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p:spPr>
            </p:pic>
            <p:sp>
              <p:nvSpPr>
                <p:cNvPr id="66" name="타원 65"/>
                <p:cNvSpPr/>
                <p:nvPr/>
              </p:nvSpPr>
              <p:spPr bwMode="auto">
                <a:xfrm>
                  <a:off x="2089484" y="4589822"/>
                  <a:ext cx="202438" cy="184624"/>
                </a:xfrm>
                <a:prstGeom prst="ellipse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ea typeface="+mj-ea"/>
                    <a:cs typeface="Arial" pitchFamily="34" charset="0"/>
                  </a:endParaRPr>
                </a:p>
              </p:txBody>
            </p:sp>
          </p:grpSp>
          <p:grpSp>
            <p:nvGrpSpPr>
              <p:cNvPr id="13" name="그룹 34"/>
              <p:cNvGrpSpPr/>
              <p:nvPr/>
            </p:nvGrpSpPr>
            <p:grpSpPr>
              <a:xfrm>
                <a:off x="4357686" y="4214818"/>
                <a:ext cx="857256" cy="928694"/>
                <a:chOff x="1142976" y="2786058"/>
                <a:chExt cx="857256" cy="928694"/>
              </a:xfrm>
            </p:grpSpPr>
            <p:pic>
              <p:nvPicPr>
                <p:cNvPr id="63" name="Picture 4" descr="D:\02. 업무\2014년\02. 전략과제\13. EM 동영상\00. 디자이너 이력서\20140822_132905.jpg"/>
                <p:cNvPicPr>
                  <a:picLocks noChangeAspect="1" noChangeArrowheads="1"/>
                </p:cNvPicPr>
                <p:nvPr/>
              </p:nvPicPr>
              <p:blipFill>
                <a:blip r:embed="rId8" cstate="screen">
                  <a:lum bright="10000" contrast="30000"/>
                </a:blip>
                <a:srcRect/>
                <a:stretch>
                  <a:fillRect/>
                </a:stretch>
              </p:blipFill>
              <p:spPr bwMode="auto">
                <a:xfrm>
                  <a:off x="1142976" y="2786058"/>
                  <a:ext cx="857256" cy="928694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p:spPr>
            </p:pic>
            <p:sp>
              <p:nvSpPr>
                <p:cNvPr id="64" name="타원 63"/>
                <p:cNvSpPr/>
                <p:nvPr/>
              </p:nvSpPr>
              <p:spPr bwMode="auto">
                <a:xfrm>
                  <a:off x="1351352" y="3041938"/>
                  <a:ext cx="161950" cy="150007"/>
                </a:xfrm>
                <a:prstGeom prst="ellipse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ea typeface="+mj-ea"/>
                    <a:cs typeface="Arial" pitchFamily="34" charset="0"/>
                  </a:endParaRPr>
                </a:p>
              </p:txBody>
            </p:sp>
          </p:grpSp>
          <p:grpSp>
            <p:nvGrpSpPr>
              <p:cNvPr id="14" name="그룹 39"/>
              <p:cNvGrpSpPr/>
              <p:nvPr/>
            </p:nvGrpSpPr>
            <p:grpSpPr>
              <a:xfrm>
                <a:off x="5361043" y="4214818"/>
                <a:ext cx="1139783" cy="2143140"/>
                <a:chOff x="1071538" y="4071942"/>
                <a:chExt cx="1139783" cy="2143140"/>
              </a:xfrm>
            </p:grpSpPr>
            <p:pic>
              <p:nvPicPr>
                <p:cNvPr id="60" name="Picture 5" descr="D:\02. 업무\2014년\02. 전략과제\13. EM 동영상\00. 디자이너 이력서\up.png"/>
                <p:cNvPicPr>
                  <a:picLocks noChangeAspect="1" noChangeArrowheads="1"/>
                </p:cNvPicPr>
                <p:nvPr/>
              </p:nvPicPr>
              <p:blipFill>
                <a:blip r:embed="rId9" cstate="screen"/>
                <a:srcRect/>
                <a:stretch>
                  <a:fillRect/>
                </a:stretch>
              </p:blipFill>
              <p:spPr bwMode="auto">
                <a:xfrm>
                  <a:off x="1071538" y="4071942"/>
                  <a:ext cx="1078520" cy="2143140"/>
                </a:xfrm>
                <a:prstGeom prst="rect">
                  <a:avLst/>
                </a:prstGeom>
                <a:noFill/>
              </p:spPr>
            </p:pic>
            <p:sp>
              <p:nvSpPr>
                <p:cNvPr id="61" name="줄무늬가 있는 오른쪽 화살표 60"/>
                <p:cNvSpPr/>
                <p:nvPr/>
              </p:nvSpPr>
              <p:spPr bwMode="auto">
                <a:xfrm rot="16200000">
                  <a:off x="1911622" y="4446304"/>
                  <a:ext cx="388309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ea typeface="+mj-ea"/>
                    <a:cs typeface="Arial" pitchFamily="34" charset="0"/>
                  </a:endParaRPr>
                </a:p>
              </p:txBody>
            </p:sp>
            <p:sp>
              <p:nvSpPr>
                <p:cNvPr id="62" name="줄무늬가 있는 오른쪽 화살표 61"/>
                <p:cNvSpPr/>
                <p:nvPr/>
              </p:nvSpPr>
              <p:spPr bwMode="auto">
                <a:xfrm rot="5400000">
                  <a:off x="1911622" y="5089246"/>
                  <a:ext cx="388309" cy="211089"/>
                </a:xfrm>
                <a:prstGeom prst="stripedRightArrow">
                  <a:avLst/>
                </a:prstGeom>
                <a:solidFill>
                  <a:srgbClr val="C0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ea typeface="+mj-ea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15" name="그룹 37"/>
          <p:cNvGrpSpPr/>
          <p:nvPr/>
        </p:nvGrpSpPr>
        <p:grpSpPr>
          <a:xfrm>
            <a:off x="7848350" y="6444044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49725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02. 업무\2014년\02. 전략과제\13. EM 동영상\pax-i000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17570"/>
            <a:ext cx="4919390" cy="5940430"/>
          </a:xfrm>
          <a:prstGeom prst="rect">
            <a:avLst/>
          </a:prstGeom>
          <a:noFill/>
        </p:spPr>
      </p:pic>
      <p:sp>
        <p:nvSpPr>
          <p:cNvPr id="6" name="타원 5"/>
          <p:cNvSpPr/>
          <p:nvPr/>
        </p:nvSpPr>
        <p:spPr bwMode="auto">
          <a:xfrm>
            <a:off x="1357290" y="3214686"/>
            <a:ext cx="1143008" cy="1143008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2" name="그룹 22"/>
          <p:cNvGrpSpPr/>
          <p:nvPr/>
        </p:nvGrpSpPr>
        <p:grpSpPr>
          <a:xfrm>
            <a:off x="4572000" y="3138486"/>
            <a:ext cx="4117897" cy="2933720"/>
            <a:chOff x="4572000" y="3138486"/>
            <a:chExt cx="4117897" cy="2933720"/>
          </a:xfrm>
        </p:grpSpPr>
        <p:sp>
          <p:nvSpPr>
            <p:cNvPr id="25" name="모서리가 둥근 직사각형 24"/>
            <p:cNvSpPr/>
            <p:nvPr/>
          </p:nvSpPr>
          <p:spPr bwMode="auto">
            <a:xfrm>
              <a:off x="4572000" y="3357562"/>
              <a:ext cx="3929090" cy="2714644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14876" y="3138486"/>
              <a:ext cx="3975021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Bite Block (Normal)</a:t>
              </a:r>
              <a:r>
                <a:rPr lang="ko-KR" altLang="en-US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 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&amp; Temple Support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714876" y="3638552"/>
              <a:ext cx="357190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Place the head of the patient using the bite block and temple support for capturing the PANO image. </a:t>
              </a:r>
            </a:p>
          </p:txBody>
        </p:sp>
        <p:pic>
          <p:nvPicPr>
            <p:cNvPr id="6147" name="Picture 3" descr="D:\02. 업무\2014년\02. 전략과제\13. EM 동영상\12333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6858016" y="4143380"/>
              <a:ext cx="1535546" cy="1500198"/>
            </a:xfrm>
            <a:prstGeom prst="rect">
              <a:avLst/>
            </a:prstGeom>
            <a:noFill/>
          </p:spPr>
        </p:pic>
        <p:pic>
          <p:nvPicPr>
            <p:cNvPr id="50" name="Picture 3" descr="D:\02. 업무\2014년\02. 전략과제\13. EM 동영상\12333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714876" y="4071942"/>
              <a:ext cx="1928826" cy="1500198"/>
            </a:xfrm>
            <a:prstGeom prst="rect">
              <a:avLst/>
            </a:prstGeom>
            <a:noFill/>
          </p:spPr>
        </p:pic>
      </p:grpSp>
      <p:grpSp>
        <p:nvGrpSpPr>
          <p:cNvPr id="3" name="그룹 25"/>
          <p:cNvGrpSpPr/>
          <p:nvPr/>
        </p:nvGrpSpPr>
        <p:grpSpPr>
          <a:xfrm>
            <a:off x="2000232" y="4071942"/>
            <a:ext cx="2571768" cy="1430348"/>
            <a:chOff x="2000232" y="4071942"/>
            <a:chExt cx="2571768" cy="1430348"/>
          </a:xfrm>
        </p:grpSpPr>
        <p:cxnSp>
          <p:nvCxnSpPr>
            <p:cNvPr id="22" name="직선 연결선 21"/>
            <p:cNvCxnSpPr/>
            <p:nvPr/>
          </p:nvCxnSpPr>
          <p:spPr>
            <a:xfrm rot="16200000" flipH="1">
              <a:off x="1571604" y="4500570"/>
              <a:ext cx="1428760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>
              <a:off x="2571736" y="5500702"/>
              <a:ext cx="2000264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타원 67"/>
          <p:cNvSpPr/>
          <p:nvPr/>
        </p:nvSpPr>
        <p:spPr bwMode="auto">
          <a:xfrm>
            <a:off x="1928794" y="1214422"/>
            <a:ext cx="714380" cy="714380"/>
          </a:xfrm>
          <a:prstGeom prst="ellipse">
            <a:avLst/>
          </a:prstGeom>
          <a:solidFill>
            <a:schemeClr val="accent5">
              <a:lumMod val="75000"/>
              <a:alpha val="40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grpSp>
        <p:nvGrpSpPr>
          <p:cNvPr id="4" name="그룹 23"/>
          <p:cNvGrpSpPr/>
          <p:nvPr/>
        </p:nvGrpSpPr>
        <p:grpSpPr>
          <a:xfrm>
            <a:off x="2285984" y="1000108"/>
            <a:ext cx="2286016" cy="571504"/>
            <a:chOff x="2285984" y="1000108"/>
            <a:chExt cx="2286016" cy="571504"/>
          </a:xfrm>
        </p:grpSpPr>
        <p:cxnSp>
          <p:nvCxnSpPr>
            <p:cNvPr id="69" name="직선 연결선 68"/>
            <p:cNvCxnSpPr/>
            <p:nvPr/>
          </p:nvCxnSpPr>
          <p:spPr>
            <a:xfrm flipV="1">
              <a:off x="2285984" y="1000108"/>
              <a:ext cx="1285884" cy="571504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>
            <a:xfrm>
              <a:off x="3571868" y="1000108"/>
              <a:ext cx="1000132" cy="1588"/>
            </a:xfrm>
            <a:prstGeom prst="line">
              <a:avLst/>
            </a:prstGeom>
            <a:ln>
              <a:solidFill>
                <a:schemeClr val="accent5">
                  <a:lumMod val="75000"/>
                  <a:alpha val="7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20"/>
          <p:cNvGrpSpPr/>
          <p:nvPr/>
        </p:nvGrpSpPr>
        <p:grpSpPr>
          <a:xfrm>
            <a:off x="4572000" y="579947"/>
            <a:ext cx="3929090" cy="2478609"/>
            <a:chOff x="4572000" y="365633"/>
            <a:chExt cx="3929090" cy="2478609"/>
          </a:xfrm>
        </p:grpSpPr>
        <p:sp>
          <p:nvSpPr>
            <p:cNvPr id="73" name="모서리가 둥근 직사각형 72"/>
            <p:cNvSpPr/>
            <p:nvPr/>
          </p:nvSpPr>
          <p:spPr bwMode="auto">
            <a:xfrm>
              <a:off x="4572000" y="576242"/>
              <a:ext cx="3929090" cy="2268000"/>
            </a:xfrm>
            <a:prstGeom prst="roundRect">
              <a:avLst>
                <a:gd name="adj" fmla="val 7374"/>
              </a:avLst>
            </a:prstGeom>
            <a:noFill/>
            <a:ln w="3175">
              <a:solidFill>
                <a:schemeClr val="accent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714876" y="365633"/>
              <a:ext cx="1853947" cy="423684"/>
            </a:xfrm>
            <a:prstGeom prst="roundRect">
              <a:avLst>
                <a:gd name="adj" fmla="val 3531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  <a:latin typeface="Arial" pitchFamily="34" charset="0"/>
                  <a:ea typeface="+mj-ea"/>
                  <a:cs typeface="Arial" pitchFamily="34" charset="0"/>
                </a:rPr>
                <a:t>X-ray LED Lamp</a:t>
              </a: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4714876" y="831831"/>
              <a:ext cx="3786214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rPr>
                <a:t>If power supplies the device, the green LED light turns on and the LED light changes to orange during the X-ray exposure for image capturing.</a:t>
              </a:r>
            </a:p>
          </p:txBody>
        </p:sp>
        <p:pic>
          <p:nvPicPr>
            <p:cNvPr id="78" name="Picture 2" descr="D:\02. 업무\2014년\02. 전략과제\13. EM 동영상\pax-i000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000628" y="1576487"/>
              <a:ext cx="1285884" cy="12011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pic>
          <p:nvPicPr>
            <p:cNvPr id="79" name="Picture 2" descr="D:\02. 업무\2014년\02. 전략과제\13. EM 동영상\pax-i0001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572264" y="1563145"/>
              <a:ext cx="1285884" cy="12011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</p:pic>
        <p:sp>
          <p:nvSpPr>
            <p:cNvPr id="80" name="양쪽 모서리가 잘린 사각형 79"/>
            <p:cNvSpPr/>
            <p:nvPr/>
          </p:nvSpPr>
          <p:spPr bwMode="auto">
            <a:xfrm rot="332955">
              <a:off x="7070097" y="1669405"/>
              <a:ext cx="486608" cy="45719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  <a:alpha val="36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pic>
          <p:nvPicPr>
            <p:cNvPr id="6149" name="Picture 5" descr="D:\02. 업무\2014년\02. 전략과제\13. EM 동영상\dentist용\무제-13.pn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7500958" y="2106454"/>
              <a:ext cx="285752" cy="355303"/>
            </a:xfrm>
            <a:prstGeom prst="rect">
              <a:avLst/>
            </a:prstGeom>
            <a:noFill/>
            <a:effectLst/>
          </p:spPr>
        </p:pic>
      </p:grp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grpSp>
        <p:nvGrpSpPr>
          <p:cNvPr id="35" name="그룹 37"/>
          <p:cNvGrpSpPr/>
          <p:nvPr/>
        </p:nvGrpSpPr>
        <p:grpSpPr>
          <a:xfrm>
            <a:off x="7786710" y="6417254"/>
            <a:ext cx="1213034" cy="369332"/>
            <a:chOff x="383284" y="4870823"/>
            <a:chExt cx="1213034" cy="369332"/>
          </a:xfrm>
        </p:grpSpPr>
        <p:sp>
          <p:nvSpPr>
            <p:cNvPr id="36" name="줄무늬가 있는 오른쪽 화살표 3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14234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8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  <a:lnDef>
      <a:spPr>
        <a:ln>
          <a:solidFill>
            <a:schemeClr val="accent6">
              <a:lumMod val="75000"/>
              <a:alpha val="70000"/>
            </a:schemeClr>
          </a:solidFill>
          <a:head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20107</TotalTime>
  <Words>2969</Words>
  <Application>Microsoft Office PowerPoint</Application>
  <PresentationFormat>On-screen Show (4:3)</PresentationFormat>
  <Paragraphs>553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2" baseType="lpstr">
      <vt:lpstr>Arial Unicode MS</vt:lpstr>
      <vt:lpstr>HY헤드라인M</vt:lpstr>
      <vt:lpstr>SandJg</vt:lpstr>
      <vt:lpstr>맑은 고딕</vt:lpstr>
      <vt:lpstr>Arial</vt:lpstr>
      <vt:lpstr>Arial Black</vt:lpstr>
      <vt:lpstr>Arial Narrow</vt:lpstr>
      <vt:lpstr>Verdana</vt:lpstr>
      <vt:lpstr>Wingdings</vt:lpstr>
      <vt:lpstr>Office 테마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1471</cp:revision>
  <dcterms:created xsi:type="dcterms:W3CDTF">2006-10-05T04:04:58Z</dcterms:created>
  <dcterms:modified xsi:type="dcterms:W3CDTF">2015-04-07T22:56:07Z</dcterms:modified>
</cp:coreProperties>
</file>