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444" r:id="rId2"/>
    <p:sldId id="445" r:id="rId3"/>
    <p:sldId id="446" r:id="rId4"/>
    <p:sldId id="447" r:id="rId5"/>
    <p:sldId id="448" r:id="rId6"/>
    <p:sldId id="449" r:id="rId7"/>
    <p:sldId id="450" r:id="rId8"/>
    <p:sldId id="452" r:id="rId9"/>
    <p:sldId id="453" r:id="rId10"/>
    <p:sldId id="454" r:id="rId11"/>
    <p:sldId id="505" r:id="rId12"/>
    <p:sldId id="510" r:id="rId13"/>
    <p:sldId id="511" r:id="rId14"/>
    <p:sldId id="512" r:id="rId15"/>
    <p:sldId id="513" r:id="rId16"/>
    <p:sldId id="514" r:id="rId17"/>
    <p:sldId id="515" r:id="rId18"/>
    <p:sldId id="516" r:id="rId19"/>
    <p:sldId id="456" r:id="rId20"/>
    <p:sldId id="458" r:id="rId21"/>
    <p:sldId id="457" r:id="rId22"/>
    <p:sldId id="459" r:id="rId23"/>
    <p:sldId id="460" r:id="rId24"/>
    <p:sldId id="461" r:id="rId25"/>
    <p:sldId id="462" r:id="rId26"/>
    <p:sldId id="463" r:id="rId27"/>
    <p:sldId id="464" r:id="rId28"/>
    <p:sldId id="466" r:id="rId29"/>
    <p:sldId id="467" r:id="rId30"/>
    <p:sldId id="468" r:id="rId31"/>
    <p:sldId id="469" r:id="rId32"/>
    <p:sldId id="470" r:id="rId33"/>
    <p:sldId id="471" r:id="rId34"/>
    <p:sldId id="472" r:id="rId35"/>
    <p:sldId id="473" r:id="rId36"/>
    <p:sldId id="474" r:id="rId37"/>
    <p:sldId id="475" r:id="rId38"/>
    <p:sldId id="476" r:id="rId39"/>
    <p:sldId id="477" r:id="rId40"/>
    <p:sldId id="478" r:id="rId41"/>
    <p:sldId id="479" r:id="rId42"/>
    <p:sldId id="480" r:id="rId43"/>
    <p:sldId id="481" r:id="rId44"/>
    <p:sldId id="482" r:id="rId45"/>
    <p:sldId id="483" r:id="rId46"/>
    <p:sldId id="506" r:id="rId47"/>
    <p:sldId id="507" r:id="rId48"/>
    <p:sldId id="508" r:id="rId49"/>
    <p:sldId id="509" r:id="rId50"/>
    <p:sldId id="488" r:id="rId51"/>
    <p:sldId id="489" r:id="rId52"/>
    <p:sldId id="490" r:id="rId53"/>
    <p:sldId id="491" r:id="rId54"/>
    <p:sldId id="492" r:id="rId55"/>
    <p:sldId id="493" r:id="rId56"/>
    <p:sldId id="494" r:id="rId57"/>
    <p:sldId id="495" r:id="rId58"/>
    <p:sldId id="497" r:id="rId59"/>
    <p:sldId id="498" r:id="rId60"/>
    <p:sldId id="499" r:id="rId61"/>
    <p:sldId id="500" r:id="rId62"/>
    <p:sldId id="501" r:id="rId63"/>
    <p:sldId id="502" r:id="rId64"/>
    <p:sldId id="503" r:id="rId65"/>
    <p:sldId id="504" r:id="rId66"/>
    <p:sldId id="496" r:id="rId6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006600"/>
    <a:srgbClr val="0000FF"/>
    <a:srgbClr val="770940"/>
    <a:srgbClr val="1C0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13" autoAdjust="0"/>
    <p:restoredTop sz="93570" autoAdjust="0"/>
  </p:normalViewPr>
  <p:slideViewPr>
    <p:cSldViewPr>
      <p:cViewPr varScale="1">
        <p:scale>
          <a:sx n="114" d="100"/>
          <a:sy n="114" d="100"/>
        </p:scale>
        <p:origin x="1368" y="108"/>
      </p:cViewPr>
      <p:guideLst>
        <p:guide orient="horz" pos="2160"/>
        <p:guide pos="2880"/>
        <p:guide orient="horz" pos="2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8F0FE-B397-415C-AA9D-A0541DA4371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C47F1-F290-4561-ADAB-951DE96047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98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8" name="도넛 7"/>
          <p:cNvSpPr/>
          <p:nvPr userDrawn="1"/>
        </p:nvSpPr>
        <p:spPr bwMode="auto">
          <a:xfrm>
            <a:off x="395536" y="2852936"/>
            <a:ext cx="3929090" cy="3786214"/>
          </a:xfrm>
          <a:prstGeom prst="donut">
            <a:avLst>
              <a:gd name="adj" fmla="val 8067"/>
            </a:avLst>
          </a:prstGeom>
          <a:solidFill>
            <a:schemeClr val="bg1">
              <a:lumMod val="75000"/>
            </a:schemeClr>
          </a:solidFill>
          <a:ln w="3175">
            <a:noFill/>
            <a:miter lim="800000"/>
            <a:headEnd/>
            <a:tailEnd/>
          </a:ln>
          <a:effectLst>
            <a:outerShdw blurRad="292100" dist="1765300" dir="6840000" sx="99000" sy="99000" algn="ctr" rotWithShape="0">
              <a:schemeClr val="tx1">
                <a:lumMod val="75000"/>
                <a:lumOff val="25000"/>
                <a:alpha val="17000"/>
              </a:schemeClr>
            </a:outerShdw>
            <a:softEdge rad="63500"/>
          </a:effectLst>
          <a:scene3d>
            <a:camera prst="isometricOffAxis1Top">
              <a:rot lat="17931897" lon="17866401" rev="3914403"/>
            </a:camera>
            <a:lightRig rig="balanced" dir="t"/>
          </a:scene3d>
          <a:sp3d extrusionH="19050" prstMaterial="clear">
            <a:bevelT w="177800" h="120650" prst="cross"/>
            <a:bevelB w="31750" h="165100"/>
          </a:sp3d>
        </p:spPr>
        <p:txBody>
          <a:bodyPr wrap="none" rtlCol="0" anchor="ctr"/>
          <a:lstStyle/>
          <a:p>
            <a:pPr algn="ctr"/>
            <a:endParaRPr lang="ko-KR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00291\Desktop\무제-7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2" y="-24"/>
            <a:ext cx="9144064" cy="6858048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a00291\Desktop\무제-6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4026341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 userDrawn="1"/>
        </p:nvSpPr>
        <p:spPr bwMode="auto">
          <a:xfrm flipV="1">
            <a:off x="0" y="-71462"/>
            <a:ext cx="9144000" cy="2677050"/>
          </a:xfrm>
          <a:prstGeom prst="flowChartDocumen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scene3d>
            <a:camera prst="orthographicFront">
              <a:rot lat="0" lon="0" rev="10800000"/>
            </a:camera>
            <a:lightRig rig="threePt" dir="t"/>
          </a:scene3d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4" name="직사각형 13"/>
          <p:cNvSpPr/>
          <p:nvPr userDrawn="1"/>
        </p:nvSpPr>
        <p:spPr bwMode="auto">
          <a:xfrm>
            <a:off x="0" y="6357957"/>
            <a:ext cx="9144000" cy="491575"/>
          </a:xfrm>
          <a:prstGeom prst="rec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1" name="Picture 3" descr="D:\03. 기타\배경\배경이미지_3 (홈페이지 메인)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8467"/>
            <a:ext cx="1357290" cy="519818"/>
          </a:xfrm>
          <a:prstGeom prst="rect">
            <a:avLst/>
          </a:prstGeom>
          <a:noFill/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17" name="직사각형 16"/>
          <p:cNvSpPr/>
          <p:nvPr userDrawn="1"/>
        </p:nvSpPr>
        <p:spPr bwMode="auto">
          <a:xfrm>
            <a:off x="0" y="508509"/>
            <a:ext cx="9144000" cy="6297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18" name="Picture 7" descr="G:\08_Document\09_Ewoosoft_CI\vatech_W.png"/>
          <p:cNvPicPr>
            <a:picLocks noChangeAspect="1" noChangeArrowheads="1"/>
          </p:cNvPicPr>
          <p:nvPr userDrawn="1"/>
        </p:nvPicPr>
        <p:blipFill>
          <a:blip r:embed="rId3" cstate="screen"/>
          <a:stretch>
            <a:fillRect/>
          </a:stretch>
        </p:blipFill>
        <p:spPr bwMode="auto">
          <a:xfrm>
            <a:off x="8072462" y="6454797"/>
            <a:ext cx="928694" cy="307313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6000">
                <a:schemeClr val="tx1">
                  <a:alpha val="89000"/>
                </a:schemeClr>
              </a:gs>
              <a:gs pos="16000">
                <a:schemeClr val="tx1">
                  <a:alpha val="78000"/>
                </a:schemeClr>
              </a:gs>
              <a:gs pos="83000">
                <a:schemeClr val="tx1">
                  <a:alpha val="97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pic>
        <p:nvPicPr>
          <p:cNvPr id="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2" cstate="print">
            <a:lum bright="-100000" contrast="-46000"/>
          </a:blip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print"/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02. 업무\2014년\02. 전략과제\13. EM 동영상\pax-i00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893750"/>
            <a:ext cx="4939116" cy="596425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00291\Desktop\무제-5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27455"/>
            <a:ext cx="9118227" cy="6859588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00291\Desktop\무제-5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27455"/>
            <a:ext cx="9118227" cy="6859588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00291\Desktop\이미지\pax-i0004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72750" y="1857364"/>
            <a:ext cx="6971251" cy="500066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print"/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7405707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  <p:sldLayoutId id="2147483661" r:id="rId3"/>
    <p:sldLayoutId id="2147483667" r:id="rId4"/>
    <p:sldLayoutId id="2147483668" r:id="rId5"/>
    <p:sldLayoutId id="2147483662" r:id="rId6"/>
    <p:sldLayoutId id="2147483664" r:id="rId7"/>
    <p:sldLayoutId id="2147483665" r:id="rId8"/>
    <p:sldLayoutId id="2147483650" r:id="rId9"/>
    <p:sldLayoutId id="2147483651" r:id="rId10"/>
    <p:sldLayoutId id="2147483652" r:id="rId11"/>
    <p:sldLayoutId id="2147483660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ransition spd="slow"/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3.png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gif"/><Relationship Id="rId7" Type="http://schemas.openxmlformats.org/officeDocument/2006/relationships/image" Target="../media/image55.png"/><Relationship Id="rId12" Type="http://schemas.openxmlformats.org/officeDocument/2006/relationships/image" Target="../media/image60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4.png"/><Relationship Id="rId11" Type="http://schemas.openxmlformats.org/officeDocument/2006/relationships/image" Target="../media/image59.jpe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6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4.png"/><Relationship Id="rId5" Type="http://schemas.openxmlformats.org/officeDocument/2006/relationships/image" Target="../media/image69.png"/><Relationship Id="rId4" Type="http://schemas.openxmlformats.org/officeDocument/2006/relationships/image" Target="../media/image73.png"/><Relationship Id="rId9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7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0.png"/><Relationship Id="rId11" Type="http://schemas.openxmlformats.org/officeDocument/2006/relationships/image" Target="../media/image83.png"/><Relationship Id="rId5" Type="http://schemas.openxmlformats.org/officeDocument/2006/relationships/image" Target="../media/image79.png"/><Relationship Id="rId10" Type="http://schemas.openxmlformats.org/officeDocument/2006/relationships/image" Target="../media/image82.png"/><Relationship Id="rId4" Type="http://schemas.openxmlformats.org/officeDocument/2006/relationships/image" Target="../media/image75.png"/><Relationship Id="rId9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83.png"/><Relationship Id="rId7" Type="http://schemas.openxmlformats.org/officeDocument/2006/relationships/image" Target="../media/image7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6.png"/><Relationship Id="rId11" Type="http://schemas.openxmlformats.org/officeDocument/2006/relationships/image" Target="../media/image88.png"/><Relationship Id="rId5" Type="http://schemas.openxmlformats.org/officeDocument/2006/relationships/image" Target="../media/image65.png"/><Relationship Id="rId10" Type="http://schemas.openxmlformats.org/officeDocument/2006/relationships/image" Target="../media/image87.png"/><Relationship Id="rId4" Type="http://schemas.openxmlformats.org/officeDocument/2006/relationships/image" Target="../media/image85.png"/><Relationship Id="rId9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83.png"/><Relationship Id="rId7" Type="http://schemas.openxmlformats.org/officeDocument/2006/relationships/image" Target="../media/image7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5.png"/><Relationship Id="rId5" Type="http://schemas.openxmlformats.org/officeDocument/2006/relationships/image" Target="../media/image65.png"/><Relationship Id="rId4" Type="http://schemas.openxmlformats.org/officeDocument/2006/relationships/image" Target="../media/image89.png"/><Relationship Id="rId9" Type="http://schemas.openxmlformats.org/officeDocument/2006/relationships/image" Target="../media/image9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73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5.png"/><Relationship Id="rId5" Type="http://schemas.openxmlformats.org/officeDocument/2006/relationships/image" Target="../media/image84.png"/><Relationship Id="rId4" Type="http://schemas.openxmlformats.org/officeDocument/2006/relationships/image" Target="../media/image94.png"/><Relationship Id="rId9" Type="http://schemas.openxmlformats.org/officeDocument/2006/relationships/image" Target="../media/image9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0.png"/><Relationship Id="rId4" Type="http://schemas.openxmlformats.org/officeDocument/2006/relationships/image" Target="../media/image11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136.png"/><Relationship Id="rId18" Type="http://schemas.openxmlformats.org/officeDocument/2006/relationships/image" Target="../media/image141.jpeg"/><Relationship Id="rId3" Type="http://schemas.openxmlformats.org/officeDocument/2006/relationships/image" Target="../media/image131.png"/><Relationship Id="rId7" Type="http://schemas.openxmlformats.org/officeDocument/2006/relationships/image" Target="../media/image133.png"/><Relationship Id="rId12" Type="http://schemas.openxmlformats.org/officeDocument/2006/relationships/oleObject" Target="../embeddings/oleObject2.bin"/><Relationship Id="rId17" Type="http://schemas.openxmlformats.org/officeDocument/2006/relationships/image" Target="../media/image140.jpe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139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2.png"/><Relationship Id="rId11" Type="http://schemas.openxmlformats.org/officeDocument/2006/relationships/image" Target="../media/image135.png"/><Relationship Id="rId5" Type="http://schemas.openxmlformats.org/officeDocument/2006/relationships/image" Target="../media/image101.png"/><Relationship Id="rId15" Type="http://schemas.openxmlformats.org/officeDocument/2006/relationships/image" Target="../media/image138.png"/><Relationship Id="rId10" Type="http://schemas.openxmlformats.org/officeDocument/2006/relationships/image" Target="../media/image134.png"/><Relationship Id="rId19" Type="http://schemas.openxmlformats.org/officeDocument/2006/relationships/image" Target="../media/image142.png"/><Relationship Id="rId4" Type="http://schemas.openxmlformats.org/officeDocument/2006/relationships/image" Target="../media/image100.png"/><Relationship Id="rId9" Type="http://schemas.openxmlformats.org/officeDocument/2006/relationships/image" Target="../media/image130.png"/><Relationship Id="rId14" Type="http://schemas.openxmlformats.org/officeDocument/2006/relationships/image" Target="../media/image13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10.png"/><Relationship Id="rId3" Type="http://schemas.openxmlformats.org/officeDocument/2006/relationships/image" Target="../media/image99.png"/><Relationship Id="rId7" Type="http://schemas.openxmlformats.org/officeDocument/2006/relationships/image" Target="../media/image144.png"/><Relationship Id="rId12" Type="http://schemas.openxmlformats.org/officeDocument/2006/relationships/image" Target="../media/image10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3.png"/><Relationship Id="rId11" Type="http://schemas.openxmlformats.org/officeDocument/2006/relationships/image" Target="../media/image148.png"/><Relationship Id="rId5" Type="http://schemas.openxmlformats.org/officeDocument/2006/relationships/image" Target="../media/image101.png"/><Relationship Id="rId10" Type="http://schemas.openxmlformats.org/officeDocument/2006/relationships/image" Target="../media/image147.png"/><Relationship Id="rId4" Type="http://schemas.openxmlformats.org/officeDocument/2006/relationships/image" Target="../media/image100.png"/><Relationship Id="rId9" Type="http://schemas.openxmlformats.org/officeDocument/2006/relationships/image" Target="../media/image14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99.png"/><Relationship Id="rId7" Type="http://schemas.openxmlformats.org/officeDocument/2006/relationships/image" Target="../media/image150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9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9" Type="http://schemas.openxmlformats.org/officeDocument/2006/relationships/image" Target="../media/image1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18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0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4.png"/><Relationship Id="rId3" Type="http://schemas.openxmlformats.org/officeDocument/2006/relationships/image" Target="../media/image156.png"/><Relationship Id="rId7" Type="http://schemas.openxmlformats.org/officeDocument/2006/relationships/image" Target="../media/image138.png"/><Relationship Id="rId12" Type="http://schemas.openxmlformats.org/officeDocument/2006/relationships/image" Target="../media/image163.png"/><Relationship Id="rId17" Type="http://schemas.openxmlformats.org/officeDocument/2006/relationships/image" Target="../media/image165.png"/><Relationship Id="rId2" Type="http://schemas.openxmlformats.org/officeDocument/2006/relationships/image" Target="../media/image132.png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9.png"/><Relationship Id="rId11" Type="http://schemas.openxmlformats.org/officeDocument/2006/relationships/image" Target="../media/image162.png"/><Relationship Id="rId5" Type="http://schemas.openxmlformats.org/officeDocument/2006/relationships/image" Target="../media/image158.png"/><Relationship Id="rId15" Type="http://schemas.openxmlformats.org/officeDocument/2006/relationships/image" Target="../media/image100.png"/><Relationship Id="rId10" Type="http://schemas.openxmlformats.org/officeDocument/2006/relationships/image" Target="../media/image161.png"/><Relationship Id="rId4" Type="http://schemas.openxmlformats.org/officeDocument/2006/relationships/image" Target="../media/image157.png"/><Relationship Id="rId9" Type="http://schemas.openxmlformats.org/officeDocument/2006/relationships/image" Target="../media/image135.png"/><Relationship Id="rId14" Type="http://schemas.openxmlformats.org/officeDocument/2006/relationships/image" Target="../media/image9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35.png"/><Relationship Id="rId3" Type="http://schemas.openxmlformats.org/officeDocument/2006/relationships/image" Target="../media/image100.png"/><Relationship Id="rId7" Type="http://schemas.openxmlformats.org/officeDocument/2006/relationships/image" Target="../media/image167.png"/><Relationship Id="rId12" Type="http://schemas.openxmlformats.org/officeDocument/2006/relationships/image" Target="../media/image169.png"/><Relationship Id="rId17" Type="http://schemas.openxmlformats.org/officeDocument/2006/relationships/image" Target="../media/image172.jpeg"/><Relationship Id="rId2" Type="http://schemas.openxmlformats.org/officeDocument/2006/relationships/image" Target="../media/image131.png"/><Relationship Id="rId16" Type="http://schemas.openxmlformats.org/officeDocument/2006/relationships/image" Target="../media/image16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6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5" Type="http://schemas.openxmlformats.org/officeDocument/2006/relationships/image" Target="../media/image171.jpeg"/><Relationship Id="rId10" Type="http://schemas.openxmlformats.org/officeDocument/2006/relationships/image" Target="../media/image168.png"/><Relationship Id="rId4" Type="http://schemas.openxmlformats.org/officeDocument/2006/relationships/image" Target="../media/image101.png"/><Relationship Id="rId9" Type="http://schemas.openxmlformats.org/officeDocument/2006/relationships/image" Target="../media/image158.png"/><Relationship Id="rId14" Type="http://schemas.openxmlformats.org/officeDocument/2006/relationships/image" Target="../media/image17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6.png"/><Relationship Id="rId11" Type="http://schemas.openxmlformats.org/officeDocument/2006/relationships/image" Target="../media/image65.png"/><Relationship Id="rId5" Type="http://schemas.openxmlformats.org/officeDocument/2006/relationships/image" Target="../media/image175.png"/><Relationship Id="rId10" Type="http://schemas.openxmlformats.org/officeDocument/2006/relationships/image" Target="../media/image178.png"/><Relationship Id="rId4" Type="http://schemas.openxmlformats.org/officeDocument/2006/relationships/image" Target="../media/image174.png"/><Relationship Id="rId9" Type="http://schemas.openxmlformats.org/officeDocument/2006/relationships/image" Target="../media/image10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80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9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18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0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jpeg"/><Relationship Id="rId13" Type="http://schemas.openxmlformats.org/officeDocument/2006/relationships/image" Target="../media/image137.jpeg"/><Relationship Id="rId18" Type="http://schemas.openxmlformats.org/officeDocument/2006/relationships/image" Target="../media/image191.png"/><Relationship Id="rId3" Type="http://schemas.openxmlformats.org/officeDocument/2006/relationships/image" Target="../media/image132.png"/><Relationship Id="rId21" Type="http://schemas.openxmlformats.org/officeDocument/2006/relationships/image" Target="../media/image100.png"/><Relationship Id="rId7" Type="http://schemas.openxmlformats.org/officeDocument/2006/relationships/image" Target="../media/image187.png"/><Relationship Id="rId12" Type="http://schemas.openxmlformats.org/officeDocument/2006/relationships/image" Target="../media/image136.png"/><Relationship Id="rId17" Type="http://schemas.openxmlformats.org/officeDocument/2006/relationships/image" Target="../media/image138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135.png"/><Relationship Id="rId20" Type="http://schemas.openxmlformats.org/officeDocument/2006/relationships/image" Target="../media/image192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6.png"/><Relationship Id="rId11" Type="http://schemas.openxmlformats.org/officeDocument/2006/relationships/image" Target="../media/image130.png"/><Relationship Id="rId24" Type="http://schemas.openxmlformats.org/officeDocument/2006/relationships/image" Target="../media/image65.png"/><Relationship Id="rId5" Type="http://schemas.openxmlformats.org/officeDocument/2006/relationships/image" Target="../media/image185.jpeg"/><Relationship Id="rId15" Type="http://schemas.openxmlformats.org/officeDocument/2006/relationships/image" Target="../media/image190.png"/><Relationship Id="rId23" Type="http://schemas.openxmlformats.org/officeDocument/2006/relationships/image" Target="../media/image193.png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161.png"/><Relationship Id="rId4" Type="http://schemas.openxmlformats.org/officeDocument/2006/relationships/image" Target="../media/image173.png"/><Relationship Id="rId9" Type="http://schemas.openxmlformats.org/officeDocument/2006/relationships/image" Target="../media/image133.png"/><Relationship Id="rId14" Type="http://schemas.openxmlformats.org/officeDocument/2006/relationships/image" Target="../media/image189.png"/><Relationship Id="rId22" Type="http://schemas.openxmlformats.org/officeDocument/2006/relationships/image" Target="../media/image10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95.png"/><Relationship Id="rId7" Type="http://schemas.openxmlformats.org/officeDocument/2006/relationships/image" Target="../media/image9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3.png"/><Relationship Id="rId5" Type="http://schemas.openxmlformats.org/officeDocument/2006/relationships/image" Target="../media/image194.pn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196.png"/><Relationship Id="rId7" Type="http://schemas.openxmlformats.org/officeDocument/2006/relationships/image" Target="../media/image200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9.jpeg"/><Relationship Id="rId11" Type="http://schemas.openxmlformats.org/officeDocument/2006/relationships/image" Target="../media/image204.png"/><Relationship Id="rId5" Type="http://schemas.openxmlformats.org/officeDocument/2006/relationships/image" Target="../media/image198.png"/><Relationship Id="rId10" Type="http://schemas.openxmlformats.org/officeDocument/2006/relationships/image" Target="../media/image203.png"/><Relationship Id="rId4" Type="http://schemas.openxmlformats.org/officeDocument/2006/relationships/image" Target="../media/image197.png"/><Relationship Id="rId9" Type="http://schemas.openxmlformats.org/officeDocument/2006/relationships/image" Target="../media/image20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3" Type="http://schemas.openxmlformats.org/officeDocument/2006/relationships/image" Target="../media/image206.png"/><Relationship Id="rId7" Type="http://schemas.openxmlformats.org/officeDocument/2006/relationships/image" Target="../media/image210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9.png"/><Relationship Id="rId5" Type="http://schemas.openxmlformats.org/officeDocument/2006/relationships/image" Target="../media/image208.png"/><Relationship Id="rId4" Type="http://schemas.openxmlformats.org/officeDocument/2006/relationships/image" Target="../media/image20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5.png"/><Relationship Id="rId4" Type="http://schemas.openxmlformats.org/officeDocument/2006/relationships/image" Target="../media/image21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9.png"/><Relationship Id="rId4" Type="http://schemas.openxmlformats.org/officeDocument/2006/relationships/image" Target="../media/image21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7" Type="http://schemas.openxmlformats.org/officeDocument/2006/relationships/image" Target="../media/image197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6.png"/><Relationship Id="rId5" Type="http://schemas.openxmlformats.org/officeDocument/2006/relationships/image" Target="../media/image223.png"/><Relationship Id="rId4" Type="http://schemas.openxmlformats.org/officeDocument/2006/relationships/image" Target="../media/image22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65.png"/><Relationship Id="rId3" Type="http://schemas.openxmlformats.org/officeDocument/2006/relationships/image" Target="../media/image224.png"/><Relationship Id="rId7" Type="http://schemas.openxmlformats.org/officeDocument/2006/relationships/image" Target="../media/image228.jpeg"/><Relationship Id="rId12" Type="http://schemas.openxmlformats.org/officeDocument/2006/relationships/image" Target="../media/image2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7.png"/><Relationship Id="rId11" Type="http://schemas.openxmlformats.org/officeDocument/2006/relationships/image" Target="../media/image232.jpeg"/><Relationship Id="rId5" Type="http://schemas.openxmlformats.org/officeDocument/2006/relationships/image" Target="../media/image226.png"/><Relationship Id="rId15" Type="http://schemas.openxmlformats.org/officeDocument/2006/relationships/image" Target="../media/image197.png"/><Relationship Id="rId10" Type="http://schemas.openxmlformats.org/officeDocument/2006/relationships/image" Target="../media/image231.png"/><Relationship Id="rId4" Type="http://schemas.openxmlformats.org/officeDocument/2006/relationships/image" Target="../media/image225.jpeg"/><Relationship Id="rId9" Type="http://schemas.openxmlformats.org/officeDocument/2006/relationships/image" Target="../media/image230.png"/><Relationship Id="rId14" Type="http://schemas.openxmlformats.org/officeDocument/2006/relationships/image" Target="../media/image19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13" Type="http://schemas.openxmlformats.org/officeDocument/2006/relationships/image" Target="../media/image243.png"/><Relationship Id="rId3" Type="http://schemas.openxmlformats.org/officeDocument/2006/relationships/image" Target="../media/image234.png"/><Relationship Id="rId7" Type="http://schemas.openxmlformats.org/officeDocument/2006/relationships/image" Target="../media/image238.png"/><Relationship Id="rId12" Type="http://schemas.openxmlformats.org/officeDocument/2006/relationships/image" Target="../media/image242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7.png"/><Relationship Id="rId11" Type="http://schemas.openxmlformats.org/officeDocument/2006/relationships/image" Target="../media/image101.png"/><Relationship Id="rId5" Type="http://schemas.openxmlformats.org/officeDocument/2006/relationships/image" Target="../media/image236.png"/><Relationship Id="rId10" Type="http://schemas.openxmlformats.org/officeDocument/2006/relationships/image" Target="../media/image241.png"/><Relationship Id="rId4" Type="http://schemas.openxmlformats.org/officeDocument/2006/relationships/image" Target="../media/image235.png"/><Relationship Id="rId9" Type="http://schemas.openxmlformats.org/officeDocument/2006/relationships/image" Target="../media/image240.png"/><Relationship Id="rId14" Type="http://schemas.openxmlformats.org/officeDocument/2006/relationships/image" Target="../media/image24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13" Type="http://schemas.openxmlformats.org/officeDocument/2006/relationships/image" Target="../media/image248.jpeg"/><Relationship Id="rId3" Type="http://schemas.openxmlformats.org/officeDocument/2006/relationships/image" Target="../media/image236.png"/><Relationship Id="rId7" Type="http://schemas.openxmlformats.org/officeDocument/2006/relationships/image" Target="../media/image239.png"/><Relationship Id="rId12" Type="http://schemas.openxmlformats.org/officeDocument/2006/relationships/image" Target="../media/image247.jpe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5.png"/><Relationship Id="rId11" Type="http://schemas.openxmlformats.org/officeDocument/2006/relationships/image" Target="../media/image243.png"/><Relationship Id="rId5" Type="http://schemas.openxmlformats.org/officeDocument/2006/relationships/image" Target="../media/image237.png"/><Relationship Id="rId15" Type="http://schemas.openxmlformats.org/officeDocument/2006/relationships/image" Target="../media/image244.png"/><Relationship Id="rId10" Type="http://schemas.openxmlformats.org/officeDocument/2006/relationships/image" Target="../media/image246.png"/><Relationship Id="rId4" Type="http://schemas.openxmlformats.org/officeDocument/2006/relationships/image" Target="../media/image132.png"/><Relationship Id="rId9" Type="http://schemas.openxmlformats.org/officeDocument/2006/relationships/image" Target="../media/image101.png"/><Relationship Id="rId14" Type="http://schemas.openxmlformats.org/officeDocument/2006/relationships/image" Target="../media/image24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241.png"/><Relationship Id="rId3" Type="http://schemas.openxmlformats.org/officeDocument/2006/relationships/image" Target="../media/image236.png"/><Relationship Id="rId7" Type="http://schemas.openxmlformats.org/officeDocument/2006/relationships/image" Target="../media/image250.png"/><Relationship Id="rId12" Type="http://schemas.openxmlformats.org/officeDocument/2006/relationships/image" Target="../media/image239.png"/><Relationship Id="rId17" Type="http://schemas.openxmlformats.org/officeDocument/2006/relationships/image" Target="../media/image244.png"/><Relationship Id="rId2" Type="http://schemas.openxmlformats.org/officeDocument/2006/relationships/image" Target="../media/image235.png"/><Relationship Id="rId16" Type="http://schemas.openxmlformats.org/officeDocument/2006/relationships/image" Target="../media/image25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2.png"/><Relationship Id="rId11" Type="http://schemas.openxmlformats.org/officeDocument/2006/relationships/image" Target="../media/image252.jpeg"/><Relationship Id="rId5" Type="http://schemas.openxmlformats.org/officeDocument/2006/relationships/image" Target="../media/image245.png"/><Relationship Id="rId15" Type="http://schemas.openxmlformats.org/officeDocument/2006/relationships/image" Target="../media/image253.jpeg"/><Relationship Id="rId10" Type="http://schemas.openxmlformats.org/officeDocument/2006/relationships/image" Target="../media/image246.png"/><Relationship Id="rId4" Type="http://schemas.openxmlformats.org/officeDocument/2006/relationships/image" Target="../media/image237.png"/><Relationship Id="rId9" Type="http://schemas.openxmlformats.org/officeDocument/2006/relationships/image" Target="../media/image251.png"/><Relationship Id="rId14" Type="http://schemas.openxmlformats.org/officeDocument/2006/relationships/image" Target="../media/image10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13" Type="http://schemas.openxmlformats.org/officeDocument/2006/relationships/image" Target="../media/image248.jpeg"/><Relationship Id="rId3" Type="http://schemas.openxmlformats.org/officeDocument/2006/relationships/image" Target="../media/image236.png"/><Relationship Id="rId7" Type="http://schemas.openxmlformats.org/officeDocument/2006/relationships/image" Target="../media/image256.png"/><Relationship Id="rId12" Type="http://schemas.openxmlformats.org/officeDocument/2006/relationships/image" Target="../media/image243.png"/><Relationship Id="rId17" Type="http://schemas.openxmlformats.org/officeDocument/2006/relationships/image" Target="../media/image244.png"/><Relationship Id="rId2" Type="http://schemas.openxmlformats.org/officeDocument/2006/relationships/image" Target="../media/image235.png"/><Relationship Id="rId16" Type="http://schemas.openxmlformats.org/officeDocument/2006/relationships/image" Target="../media/image259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5.png"/><Relationship Id="rId11" Type="http://schemas.openxmlformats.org/officeDocument/2006/relationships/image" Target="../media/image246.png"/><Relationship Id="rId5" Type="http://schemas.openxmlformats.org/officeDocument/2006/relationships/image" Target="../media/image132.png"/><Relationship Id="rId15" Type="http://schemas.openxmlformats.org/officeDocument/2006/relationships/image" Target="../media/image258.jpeg"/><Relationship Id="rId10" Type="http://schemas.openxmlformats.org/officeDocument/2006/relationships/image" Target="../media/image101.png"/><Relationship Id="rId4" Type="http://schemas.openxmlformats.org/officeDocument/2006/relationships/image" Target="../media/image245.png"/><Relationship Id="rId9" Type="http://schemas.openxmlformats.org/officeDocument/2006/relationships/image" Target="../media/image241.png"/><Relationship Id="rId14" Type="http://schemas.openxmlformats.org/officeDocument/2006/relationships/image" Target="../media/image25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3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262.png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3.png"/><Relationship Id="rId4" Type="http://schemas.openxmlformats.org/officeDocument/2006/relationships/image" Target="../media/image11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7" Type="http://schemas.openxmlformats.org/officeDocument/2006/relationships/image" Target="../media/image267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6.png"/><Relationship Id="rId5" Type="http://schemas.openxmlformats.org/officeDocument/2006/relationships/image" Target="../media/image265.png"/><Relationship Id="rId4" Type="http://schemas.openxmlformats.org/officeDocument/2006/relationships/image" Target="../media/image26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274.png"/><Relationship Id="rId3" Type="http://schemas.openxmlformats.org/officeDocument/2006/relationships/image" Target="../media/image100.png"/><Relationship Id="rId7" Type="http://schemas.openxmlformats.org/officeDocument/2006/relationships/image" Target="../media/image132.png"/><Relationship Id="rId12" Type="http://schemas.openxmlformats.org/officeDocument/2006/relationships/image" Target="../media/image273.jpe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9.png"/><Relationship Id="rId11" Type="http://schemas.openxmlformats.org/officeDocument/2006/relationships/image" Target="../media/image272.png"/><Relationship Id="rId5" Type="http://schemas.openxmlformats.org/officeDocument/2006/relationships/image" Target="../media/image268.jpeg"/><Relationship Id="rId15" Type="http://schemas.openxmlformats.org/officeDocument/2006/relationships/image" Target="../media/image275.png"/><Relationship Id="rId10" Type="http://schemas.openxmlformats.org/officeDocument/2006/relationships/image" Target="../media/image271.png"/><Relationship Id="rId4" Type="http://schemas.openxmlformats.org/officeDocument/2006/relationships/image" Target="../media/image101.png"/><Relationship Id="rId9" Type="http://schemas.openxmlformats.org/officeDocument/2006/relationships/image" Target="../media/image270.png"/><Relationship Id="rId14" Type="http://schemas.openxmlformats.org/officeDocument/2006/relationships/image" Target="../media/image13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9.png"/><Relationship Id="rId5" Type="http://schemas.openxmlformats.org/officeDocument/2006/relationships/image" Target="../media/image73.png"/><Relationship Id="rId4" Type="http://schemas.openxmlformats.org/officeDocument/2006/relationships/image" Target="../media/image27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_GCS1\Desktop\제목 없음-2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42908" y="1773336"/>
            <a:ext cx="3929058" cy="5084664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4180606" y="2928934"/>
            <a:ext cx="3916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Product &amp; System</a:t>
            </a:r>
          </a:p>
        </p:txBody>
      </p:sp>
      <p:pic>
        <p:nvPicPr>
          <p:cNvPr id="21" name="Picture 4" descr="D:\02. 업무\2014년\02. 전략과제\13. EM 동영상\작업파일\새 폴더\그림1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406" y="3778245"/>
            <a:ext cx="3079755" cy="3079755"/>
          </a:xfrm>
          <a:prstGeom prst="rect">
            <a:avLst/>
          </a:prstGeom>
          <a:noFill/>
        </p:spPr>
      </p:pic>
      <p:sp>
        <p:nvSpPr>
          <p:cNvPr id="22" name="대각선 방향의 모서리가 둥근 사각형 21"/>
          <p:cNvSpPr/>
          <p:nvPr/>
        </p:nvSpPr>
        <p:spPr>
          <a:xfrm>
            <a:off x="6183352" y="3571876"/>
            <a:ext cx="2485822" cy="714851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User Guide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4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25" name="줄무늬가 있는 오른쪽 화살표 2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pic>
        <p:nvPicPr>
          <p:cNvPr id="27" name="Picture 3" descr="C:\Users\VT_GCS1\Desktop\제목 없음-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45884" y="3571652"/>
            <a:ext cx="2412000" cy="7311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1"/>
          <p:cNvGrpSpPr/>
          <p:nvPr/>
        </p:nvGrpSpPr>
        <p:grpSpPr>
          <a:xfrm>
            <a:off x="785786" y="1571612"/>
            <a:ext cx="3714776" cy="2719406"/>
            <a:chOff x="785786" y="1571612"/>
            <a:chExt cx="3714776" cy="2719406"/>
          </a:xfrm>
        </p:grpSpPr>
        <p:sp>
          <p:nvSpPr>
            <p:cNvPr id="25" name="모서리가 둥근 직사각형 24"/>
            <p:cNvSpPr/>
            <p:nvPr/>
          </p:nvSpPr>
          <p:spPr bwMode="auto">
            <a:xfrm>
              <a:off x="785786" y="1790688"/>
              <a:ext cx="3714776" cy="2500330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28662" y="1571612"/>
              <a:ext cx="1908440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Exposure Switch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857224" y="2039020"/>
              <a:ext cx="357190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This switch is for image capturing. </a:t>
              </a:r>
            </a:p>
            <a:p>
              <a:pPr algn="just"/>
              <a:endParaRPr lang="en-US" altLang="ko-KR" sz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 exposure switch allows the operator to control image acquisition from outside of the X-Ray room. Press and hold the exposure switch down until the acquisition is complete. </a:t>
              </a:r>
            </a:p>
          </p:txBody>
        </p:sp>
        <p:pic>
          <p:nvPicPr>
            <p:cNvPr id="11266" name="Picture 2" descr="D:\02. 업무\2014년\02. 전략과제\13. EM 동영상\00. 디자이너 이력서\20140822_133147.jpg"/>
            <p:cNvPicPr>
              <a:picLocks noChangeAspect="1" noChangeArrowheads="1"/>
            </p:cNvPicPr>
            <p:nvPr/>
          </p:nvPicPr>
          <p:blipFill>
            <a:blip r:embed="rId2" cstate="screen">
              <a:lum bright="5000" contrast="40000"/>
            </a:blip>
            <a:srcRect/>
            <a:stretch>
              <a:fillRect/>
            </a:stretch>
          </p:blipFill>
          <p:spPr bwMode="auto">
            <a:xfrm>
              <a:off x="1098697" y="2862258"/>
              <a:ext cx="717076" cy="13573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</p:grpSp>
      <p:pic>
        <p:nvPicPr>
          <p:cNvPr id="11268" name="Picture 4" descr="D:\02. 업무\2014년\02. 전략과제\13. EM 동영상\dentist용\20140822_133641.png"/>
          <p:cNvPicPr>
            <a:picLocks noChangeAspect="1" noChangeArrowheads="1"/>
          </p:cNvPicPr>
          <p:nvPr/>
        </p:nvPicPr>
        <p:blipFill>
          <a:blip r:embed="rId3" cstate="screen">
            <a:lum bright="10000" contrast="30000"/>
          </a:blip>
          <a:srcRect/>
          <a:stretch>
            <a:fillRect/>
          </a:stretch>
        </p:blipFill>
        <p:spPr bwMode="auto">
          <a:xfrm>
            <a:off x="7143768" y="2428868"/>
            <a:ext cx="1922916" cy="4429132"/>
          </a:xfrm>
          <a:prstGeom prst="rect">
            <a:avLst/>
          </a:prstGeom>
          <a:noFill/>
        </p:spPr>
      </p:pic>
      <p:grpSp>
        <p:nvGrpSpPr>
          <p:cNvPr id="40" name="그룹 39"/>
          <p:cNvGrpSpPr/>
          <p:nvPr/>
        </p:nvGrpSpPr>
        <p:grpSpPr>
          <a:xfrm>
            <a:off x="4919776" y="3972527"/>
            <a:ext cx="3308488" cy="385167"/>
            <a:chOff x="4919776" y="3972527"/>
            <a:chExt cx="3308488" cy="385167"/>
          </a:xfrm>
        </p:grpSpPr>
        <p:cxnSp>
          <p:nvCxnSpPr>
            <p:cNvPr id="39" name="직선 연결선 38"/>
            <p:cNvCxnSpPr/>
            <p:nvPr/>
          </p:nvCxnSpPr>
          <p:spPr>
            <a:xfrm>
              <a:off x="6572264" y="4143380"/>
              <a:ext cx="1656000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919776" y="3972527"/>
              <a:ext cx="1704381" cy="385167"/>
            </a:xfrm>
            <a:prstGeom prst="roundRect">
              <a:avLst>
                <a:gd name="adj" fmla="val 35315"/>
              </a:avLst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Exposure Button</a:t>
              </a: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4857752" y="1972346"/>
            <a:ext cx="2776558" cy="950624"/>
            <a:chOff x="4857752" y="1972346"/>
            <a:chExt cx="2776558" cy="950624"/>
          </a:xfrm>
        </p:grpSpPr>
        <p:grpSp>
          <p:nvGrpSpPr>
            <p:cNvPr id="3" name="그룹 25"/>
            <p:cNvGrpSpPr/>
            <p:nvPr/>
          </p:nvGrpSpPr>
          <p:grpSpPr>
            <a:xfrm>
              <a:off x="6428402" y="2428397"/>
              <a:ext cx="1205908" cy="419575"/>
              <a:chOff x="6428402" y="2428397"/>
              <a:chExt cx="1205908" cy="419575"/>
            </a:xfrm>
          </p:grpSpPr>
          <p:cxnSp>
            <p:nvCxnSpPr>
              <p:cNvPr id="29" name="직선 연결선 28"/>
              <p:cNvCxnSpPr/>
              <p:nvPr/>
            </p:nvCxnSpPr>
            <p:spPr>
              <a:xfrm rot="16200000" flipH="1">
                <a:off x="7215206" y="2428868"/>
                <a:ext cx="419104" cy="419104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직선 연결선 31"/>
              <p:cNvCxnSpPr/>
              <p:nvPr/>
            </p:nvCxnSpPr>
            <p:spPr>
              <a:xfrm>
                <a:off x="6428402" y="2428397"/>
                <a:ext cx="792000" cy="1588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그룹 23"/>
            <p:cNvGrpSpPr/>
            <p:nvPr/>
          </p:nvGrpSpPr>
          <p:grpSpPr>
            <a:xfrm>
              <a:off x="4857752" y="1972346"/>
              <a:ext cx="2071702" cy="950624"/>
              <a:chOff x="4857752" y="1972346"/>
              <a:chExt cx="2071702" cy="950624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4857752" y="1972346"/>
                <a:ext cx="1566046" cy="654784"/>
              </a:xfrm>
              <a:prstGeom prst="roundRect">
                <a:avLst>
                  <a:gd name="adj" fmla="val 35315"/>
                </a:avLst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Exposure</a:t>
                </a:r>
              </a:p>
              <a:p>
                <a:r>
                  <a:rPr lang="en-US" altLang="ko-KR" sz="1400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Indicator Light</a:t>
                </a: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5000628" y="2553638"/>
                <a:ext cx="192882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Green : Ready</a:t>
                </a:r>
              </a:p>
              <a:p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Orange: X-ray 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그룹 22"/>
          <p:cNvGrpSpPr/>
          <p:nvPr/>
        </p:nvGrpSpPr>
        <p:grpSpPr>
          <a:xfrm>
            <a:off x="785786" y="4572008"/>
            <a:ext cx="4786346" cy="1928826"/>
            <a:chOff x="785786" y="4572008"/>
            <a:chExt cx="4786346" cy="1928826"/>
          </a:xfrm>
        </p:grpSpPr>
        <p:sp>
          <p:nvSpPr>
            <p:cNvPr id="44" name="직사각형 43"/>
            <p:cNvSpPr/>
            <p:nvPr/>
          </p:nvSpPr>
          <p:spPr bwMode="auto">
            <a:xfrm>
              <a:off x="785786" y="4572008"/>
              <a:ext cx="4786346" cy="1928826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 w="1905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928662" y="6060064"/>
              <a:ext cx="450059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If the exposure switch is pressed, the color of the exposure indicator light turns orange. It indicates that there is X-ray exposure. 	</a:t>
              </a:r>
            </a:p>
          </p:txBody>
        </p:sp>
        <p:grpSp>
          <p:nvGrpSpPr>
            <p:cNvPr id="6" name="그룹 39"/>
            <p:cNvGrpSpPr/>
            <p:nvPr/>
          </p:nvGrpSpPr>
          <p:grpSpPr>
            <a:xfrm>
              <a:off x="2928926" y="4643446"/>
              <a:ext cx="1857388" cy="1357322"/>
              <a:chOff x="1142976" y="4864903"/>
              <a:chExt cx="928694" cy="746527"/>
            </a:xfrm>
          </p:grpSpPr>
          <p:pic>
            <p:nvPicPr>
              <p:cNvPr id="37" name="Picture 2" descr="D:\02. 업무\2014년\02. 전략과제\13. EM 동영상\00. 디자이너 이력서\20140822_133147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lum bright="5000" contrast="40000"/>
              </a:blip>
              <a:srcRect/>
              <a:stretch>
                <a:fillRect/>
              </a:stretch>
            </p:blipFill>
            <p:spPr bwMode="auto">
              <a:xfrm>
                <a:off x="1142976" y="4864903"/>
                <a:ext cx="928694" cy="74652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  <p:sp>
            <p:nvSpPr>
              <p:cNvPr id="38" name="타원 37"/>
              <p:cNvSpPr/>
              <p:nvPr/>
            </p:nvSpPr>
            <p:spPr bwMode="auto">
              <a:xfrm>
                <a:off x="1336682" y="5077226"/>
                <a:ext cx="71438" cy="71438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" name="그룹 40"/>
            <p:cNvGrpSpPr/>
            <p:nvPr/>
          </p:nvGrpSpPr>
          <p:grpSpPr>
            <a:xfrm>
              <a:off x="928662" y="4643446"/>
              <a:ext cx="1857388" cy="1357322"/>
              <a:chOff x="1142976" y="4864903"/>
              <a:chExt cx="928694" cy="746527"/>
            </a:xfrm>
          </p:grpSpPr>
          <p:pic>
            <p:nvPicPr>
              <p:cNvPr id="42" name="Picture 2" descr="D:\02. 업무\2014년\02. 전략과제\13. EM 동영상\00. 디자이너 이력서\20140822_133147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lum bright="5000" contrast="40000"/>
              </a:blip>
              <a:srcRect/>
              <a:stretch>
                <a:fillRect/>
              </a:stretch>
            </p:blipFill>
            <p:spPr bwMode="auto">
              <a:xfrm>
                <a:off x="1142976" y="4864903"/>
                <a:ext cx="928694" cy="74652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  <p:sp>
            <p:nvSpPr>
              <p:cNvPr id="43" name="타원 42"/>
              <p:cNvSpPr/>
              <p:nvPr/>
            </p:nvSpPr>
            <p:spPr bwMode="auto">
              <a:xfrm>
                <a:off x="1336682" y="5077226"/>
                <a:ext cx="71438" cy="71438"/>
              </a:xfrm>
              <a:prstGeom prst="ellipse">
                <a:avLst/>
              </a:prstGeom>
              <a:solidFill>
                <a:srgbClr val="92D05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45" name="Picture 5" descr="D:\02. 업무\2014년\02. 전략과제\13. EM 동영상\dentist용\무제-13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429124" y="5643578"/>
              <a:ext cx="285752" cy="355303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33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36" name="줄무늬가 있는 오른쪽 화살표 3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9"/>
          <p:cNvGrpSpPr/>
          <p:nvPr/>
        </p:nvGrpSpPr>
        <p:grpSpPr>
          <a:xfrm>
            <a:off x="500034" y="5382116"/>
            <a:ext cx="1285884" cy="1094431"/>
            <a:chOff x="571472" y="4286256"/>
            <a:chExt cx="1638967" cy="1380183"/>
          </a:xfrm>
        </p:grpSpPr>
        <p:pic>
          <p:nvPicPr>
            <p:cNvPr id="57" name="Picture 12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71472" y="4286256"/>
              <a:ext cx="1638967" cy="13801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8" name="Picture 4" descr="C:\Users\a00291\Desktop\32-1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00100" y="4429132"/>
              <a:ext cx="714380" cy="103036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9" name="Picture 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0034" y="475755"/>
            <a:ext cx="1302893" cy="1094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8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00034" y="1702344"/>
            <a:ext cx="1299637" cy="1094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3" name="Picture 9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00034" y="2928934"/>
            <a:ext cx="1299637" cy="1094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4" name="Picture 1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00034" y="4155525"/>
            <a:ext cx="1299637" cy="1094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5" name="직선 연결선 64"/>
          <p:cNvCxnSpPr/>
          <p:nvPr/>
        </p:nvCxnSpPr>
        <p:spPr>
          <a:xfrm>
            <a:off x="1714480" y="928669"/>
            <a:ext cx="2000264" cy="1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/>
          <p:cNvCxnSpPr/>
          <p:nvPr/>
        </p:nvCxnSpPr>
        <p:spPr>
          <a:xfrm>
            <a:off x="1714480" y="2143116"/>
            <a:ext cx="2000264" cy="0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/>
          <p:cNvCxnSpPr>
            <a:endCxn id="76" idx="2"/>
          </p:cNvCxnSpPr>
          <p:nvPr/>
        </p:nvCxnSpPr>
        <p:spPr>
          <a:xfrm>
            <a:off x="1697546" y="3393281"/>
            <a:ext cx="2012433" cy="0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직선 연결선 67"/>
          <p:cNvCxnSpPr>
            <a:endCxn id="101" idx="2"/>
          </p:cNvCxnSpPr>
          <p:nvPr/>
        </p:nvCxnSpPr>
        <p:spPr>
          <a:xfrm>
            <a:off x="1672145" y="4625587"/>
            <a:ext cx="2029367" cy="0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연결선 68"/>
          <p:cNvCxnSpPr>
            <a:endCxn id="111" idx="2"/>
          </p:cNvCxnSpPr>
          <p:nvPr/>
        </p:nvCxnSpPr>
        <p:spPr>
          <a:xfrm>
            <a:off x="1714480" y="5857892"/>
            <a:ext cx="1987032" cy="0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61"/>
          <p:cNvGrpSpPr/>
          <p:nvPr/>
        </p:nvGrpSpPr>
        <p:grpSpPr>
          <a:xfrm>
            <a:off x="3706277" y="571480"/>
            <a:ext cx="4929222" cy="928694"/>
            <a:chOff x="3706277" y="500042"/>
            <a:chExt cx="4929222" cy="928694"/>
          </a:xfrm>
        </p:grpSpPr>
        <p:sp>
          <p:nvSpPr>
            <p:cNvPr id="71" name="대각선 방향의 모서리가 잘린 사각형 70"/>
            <p:cNvSpPr/>
            <p:nvPr/>
          </p:nvSpPr>
          <p:spPr bwMode="auto">
            <a:xfrm>
              <a:off x="3706277" y="500042"/>
              <a:ext cx="4929222" cy="928694"/>
            </a:xfrm>
            <a:prstGeom prst="snip2DiagRect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 w="1905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748612" y="542377"/>
              <a:ext cx="3031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Chin Support : Bite Block </a:t>
              </a: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3786182" y="908034"/>
              <a:ext cx="302103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Capture the basic PANO image.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4" name="Picture 5" descr="C:\Users\a00291\Desktop\a70cccb3_pano.jpg"/>
            <p:cNvPicPr>
              <a:picLocks noChangeAspect="1" noChangeArrowheads="1"/>
            </p:cNvPicPr>
            <p:nvPr/>
          </p:nvPicPr>
          <p:blipFill>
            <a:blip r:embed="rId8" cstate="screen">
              <a:lum bright="1000" contrast="20000"/>
            </a:blip>
            <a:srcRect/>
            <a:stretch>
              <a:fillRect/>
            </a:stretch>
          </p:blipFill>
          <p:spPr bwMode="auto">
            <a:xfrm>
              <a:off x="6925352" y="571480"/>
              <a:ext cx="1432862" cy="7858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" name="그룹 46"/>
          <p:cNvGrpSpPr/>
          <p:nvPr/>
        </p:nvGrpSpPr>
        <p:grpSpPr>
          <a:xfrm>
            <a:off x="3709979" y="3000372"/>
            <a:ext cx="4928400" cy="928694"/>
            <a:chOff x="3709979" y="3000372"/>
            <a:chExt cx="4928400" cy="928694"/>
          </a:xfrm>
        </p:grpSpPr>
        <p:sp>
          <p:nvSpPr>
            <p:cNvPr id="76" name="대각선 방향의 모서리가 잘린 사각형 75"/>
            <p:cNvSpPr/>
            <p:nvPr/>
          </p:nvSpPr>
          <p:spPr bwMode="auto">
            <a:xfrm>
              <a:off x="3709979" y="3000372"/>
              <a:ext cx="4928400" cy="928694"/>
            </a:xfrm>
            <a:prstGeom prst="snip2DiagRect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 w="1905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pic>
          <p:nvPicPr>
            <p:cNvPr id="77" name="Picture 6" descr="C:\Users\a00291\Desktop\713c0005_sinus.jpg"/>
            <p:cNvPicPr>
              <a:picLocks noChangeAspect="1" noChangeArrowheads="1"/>
            </p:cNvPicPr>
            <p:nvPr/>
          </p:nvPicPr>
          <p:blipFill>
            <a:blip r:embed="rId9" cstate="screen">
              <a:lum bright="-3000" contrast="20000"/>
            </a:blip>
            <a:srcRect/>
            <a:stretch>
              <a:fillRect/>
            </a:stretch>
          </p:blipFill>
          <p:spPr bwMode="auto">
            <a:xfrm>
              <a:off x="6929454" y="3071810"/>
              <a:ext cx="1428760" cy="80447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8" name="TextBox 77"/>
            <p:cNvSpPr txBox="1"/>
            <p:nvPr/>
          </p:nvSpPr>
          <p:spPr>
            <a:xfrm>
              <a:off x="3777715" y="3042707"/>
              <a:ext cx="24327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Chin support: Sinus </a:t>
              </a: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3794648" y="3439428"/>
              <a:ext cx="277761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Capture the sinus image.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그룹 45"/>
          <p:cNvGrpSpPr/>
          <p:nvPr/>
        </p:nvGrpSpPr>
        <p:grpSpPr>
          <a:xfrm>
            <a:off x="3697810" y="1785926"/>
            <a:ext cx="4928400" cy="928694"/>
            <a:chOff x="3697810" y="1714488"/>
            <a:chExt cx="4928400" cy="928694"/>
          </a:xfrm>
        </p:grpSpPr>
        <p:grpSp>
          <p:nvGrpSpPr>
            <p:cNvPr id="6" name="그룹 82"/>
            <p:cNvGrpSpPr/>
            <p:nvPr/>
          </p:nvGrpSpPr>
          <p:grpSpPr>
            <a:xfrm>
              <a:off x="3697810" y="1714488"/>
              <a:ext cx="4928400" cy="928694"/>
              <a:chOff x="3697810" y="500042"/>
              <a:chExt cx="4928400" cy="928694"/>
            </a:xfrm>
          </p:grpSpPr>
          <p:sp>
            <p:nvSpPr>
              <p:cNvPr id="83" name="대각선 방향의 모서리가 잘린 사각형 82"/>
              <p:cNvSpPr/>
              <p:nvPr/>
            </p:nvSpPr>
            <p:spPr bwMode="auto">
              <a:xfrm>
                <a:off x="3697810" y="500042"/>
                <a:ext cx="4928400" cy="928694"/>
              </a:xfrm>
              <a:prstGeom prst="snip2DiagRect">
                <a:avLst/>
              </a:prstGeom>
              <a:solidFill>
                <a:schemeClr val="accent1">
                  <a:lumMod val="60000"/>
                  <a:lumOff val="40000"/>
                  <a:alpha val="2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3764483" y="542377"/>
                <a:ext cx="31470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ea typeface="HY헤드라인M" pitchFamily="18" charset="-127"/>
                    <a:cs typeface="Arial" pitchFamily="34" charset="0"/>
                  </a:rPr>
                  <a:t>Chin support : Edentulous </a:t>
                </a:r>
              </a:p>
            </p:txBody>
          </p:sp>
          <p:sp>
            <p:nvSpPr>
              <p:cNvPr id="89" name="직사각형 88"/>
              <p:cNvSpPr/>
              <p:nvPr/>
            </p:nvSpPr>
            <p:spPr>
              <a:xfrm>
                <a:off x="3765545" y="924968"/>
                <a:ext cx="2958061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Chin support for edentulous patients.</a:t>
                </a:r>
                <a:endParaRPr lang="ko-KR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82" name="그림 81"/>
            <p:cNvPicPr>
              <a:picLocks noChangeAspect="1"/>
            </p:cNvPicPr>
            <p:nvPr/>
          </p:nvPicPr>
          <p:blipFill rotWithShape="1">
            <a:blip r:embed="rId10" cstate="screen">
              <a:lum bright="-2000" contrast="20000"/>
            </a:blip>
            <a:srcRect/>
            <a:stretch/>
          </p:blipFill>
          <p:spPr>
            <a:xfrm>
              <a:off x="6914262" y="1776401"/>
              <a:ext cx="1443952" cy="7858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7" name="그룹 104"/>
          <p:cNvGrpSpPr/>
          <p:nvPr/>
        </p:nvGrpSpPr>
        <p:grpSpPr>
          <a:xfrm>
            <a:off x="3701512" y="4214818"/>
            <a:ext cx="4928400" cy="928694"/>
            <a:chOff x="3701512" y="4214818"/>
            <a:chExt cx="4928400" cy="928694"/>
          </a:xfrm>
        </p:grpSpPr>
        <p:grpSp>
          <p:nvGrpSpPr>
            <p:cNvPr id="8" name="그룹 94"/>
            <p:cNvGrpSpPr/>
            <p:nvPr/>
          </p:nvGrpSpPr>
          <p:grpSpPr>
            <a:xfrm>
              <a:off x="3701512" y="4214818"/>
              <a:ext cx="4928400" cy="928694"/>
              <a:chOff x="3701512" y="500042"/>
              <a:chExt cx="4928400" cy="928694"/>
            </a:xfrm>
          </p:grpSpPr>
          <p:sp>
            <p:nvSpPr>
              <p:cNvPr id="101" name="대각선 방향의 모서리가 잘린 사각형 100"/>
              <p:cNvSpPr/>
              <p:nvPr/>
            </p:nvSpPr>
            <p:spPr bwMode="auto">
              <a:xfrm>
                <a:off x="3701512" y="500042"/>
                <a:ext cx="4928400" cy="928694"/>
              </a:xfrm>
              <a:prstGeom prst="snip2DiagRect">
                <a:avLst/>
              </a:prstGeom>
              <a:solidFill>
                <a:schemeClr val="accent1">
                  <a:lumMod val="60000"/>
                  <a:lumOff val="40000"/>
                  <a:alpha val="2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dirty="0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3832219" y="550844"/>
                <a:ext cx="23061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Chin support: TMJ </a:t>
                </a:r>
              </a:p>
            </p:txBody>
          </p:sp>
          <p:sp>
            <p:nvSpPr>
              <p:cNvPr id="107" name="직사각형 106"/>
              <p:cNvSpPr/>
              <p:nvPr/>
            </p:nvSpPr>
            <p:spPr>
              <a:xfrm>
                <a:off x="3849153" y="908034"/>
                <a:ext cx="3214710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Capture the TMJ Open/Close image.</a:t>
                </a:r>
                <a:endParaRPr lang="ko-KR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99" name="Picture 2" descr="C:\Users\a00291\Desktop\5a83a8e2_tmj.jpg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6929454" y="4286256"/>
              <a:ext cx="1428760" cy="7616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9" name="그룹 106"/>
          <p:cNvGrpSpPr/>
          <p:nvPr/>
        </p:nvGrpSpPr>
        <p:grpSpPr>
          <a:xfrm>
            <a:off x="3701512" y="5429264"/>
            <a:ext cx="4928400" cy="928694"/>
            <a:chOff x="3701512" y="5429264"/>
            <a:chExt cx="4928400" cy="928694"/>
          </a:xfrm>
        </p:grpSpPr>
        <p:grpSp>
          <p:nvGrpSpPr>
            <p:cNvPr id="10" name="그룹 100"/>
            <p:cNvGrpSpPr/>
            <p:nvPr/>
          </p:nvGrpSpPr>
          <p:grpSpPr>
            <a:xfrm>
              <a:off x="3701512" y="5429264"/>
              <a:ext cx="4928400" cy="928694"/>
              <a:chOff x="3701512" y="500042"/>
              <a:chExt cx="4928400" cy="928694"/>
            </a:xfrm>
          </p:grpSpPr>
          <p:sp>
            <p:nvSpPr>
              <p:cNvPr id="111" name="대각선 방향의 모서리가 잘린 사각형 110"/>
              <p:cNvSpPr/>
              <p:nvPr/>
            </p:nvSpPr>
            <p:spPr bwMode="auto">
              <a:xfrm>
                <a:off x="3701512" y="500042"/>
                <a:ext cx="4928400" cy="928694"/>
              </a:xfrm>
              <a:prstGeom prst="snip2DiagRect">
                <a:avLst/>
              </a:prstGeom>
              <a:solidFill>
                <a:schemeClr val="accent1">
                  <a:lumMod val="60000"/>
                  <a:lumOff val="40000"/>
                  <a:alpha val="2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3828517" y="500042"/>
                <a:ext cx="1595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err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Carpus</a:t>
                </a:r>
                <a:r>
                  <a:rPr lang="ko-KR" altLang="en-US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 </a:t>
                </a:r>
                <a:r>
                  <a:rPr lang="en-US" altLang="ko-KR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Plate</a:t>
                </a:r>
              </a:p>
            </p:txBody>
          </p:sp>
          <p:sp>
            <p:nvSpPr>
              <p:cNvPr id="113" name="직사각형 112"/>
              <p:cNvSpPr/>
              <p:nvPr/>
            </p:nvSpPr>
            <p:spPr>
              <a:xfrm>
                <a:off x="3849152" y="891100"/>
                <a:ext cx="3151739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Guide to capture the </a:t>
                </a:r>
                <a:r>
                  <a:rPr lang="en-US" altLang="ko-KR" sz="10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carpus</a:t>
                </a:r>
                <a:r>
                  <a:rPr lang="en-US" altLang="ko-K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in CEPH mode.</a:t>
                </a:r>
                <a:endParaRPr lang="ko-KR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10" name="Picture 2" descr="C:\Users\a00291\Desktop\16903318_111.jpg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6967024" y="5500702"/>
              <a:ext cx="758245" cy="7858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1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9" name="줄무늬가 있는 오른쪽 화살표 4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6286512" y="3143248"/>
            <a:ext cx="2674519" cy="489109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rgbClr val="006600">
                  <a:alpha val="78000"/>
                </a:srgbClr>
              </a:gs>
              <a:gs pos="50000">
                <a:srgbClr val="006600">
                  <a:alpha val="95000"/>
                </a:srgbClr>
              </a:gs>
              <a:gs pos="100000">
                <a:srgbClr val="006600">
                  <a:alpha val="63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+mj-ea"/>
                <a:ea typeface="+mj-ea"/>
                <a:cs typeface="Arial Unicode MS" pitchFamily="50" charset="-127"/>
              </a:rPr>
              <a:t>Patient Registration</a:t>
            </a:r>
            <a:endParaRPr lang="ko-KR" altLang="en-US" sz="2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3" name="그림 12" descr="home-150499_64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429652" y="71414"/>
            <a:ext cx="568800" cy="576000"/>
          </a:xfrm>
          <a:prstGeom prst="rect">
            <a:avLst/>
          </a:prstGeom>
        </p:spPr>
      </p:pic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6" name="줄무늬가 있는 오른쪽 화살표 1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12" name="Picture 7" descr="D:\10. EM 컨텐츠_스텝교육용\사진 자료\EasyDentV4\초기화면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0670" y="2058978"/>
            <a:ext cx="2938462" cy="2206625"/>
          </a:xfrm>
          <a:prstGeom prst="rect">
            <a:avLst/>
          </a:prstGeom>
          <a:noFill/>
        </p:spPr>
      </p:pic>
      <p:pic>
        <p:nvPicPr>
          <p:cNvPr id="15" name="그림 14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714488"/>
            <a:ext cx="7442601" cy="45960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28602" y="3130185"/>
            <a:ext cx="3090911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altLang="ko-KR" sz="3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8320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/>
          <p:cNvSpPr/>
          <p:nvPr/>
        </p:nvSpPr>
        <p:spPr>
          <a:xfrm>
            <a:off x="571472" y="1643050"/>
            <a:ext cx="724088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Execute the </a:t>
            </a:r>
            <a:r>
              <a:rPr lang="en-US" altLang="ko-KR" sz="1400" b="1" dirty="0" err="1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EasyDent</a:t>
            </a: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 V4 software by double clicking the </a:t>
            </a:r>
            <a:r>
              <a:rPr lang="en-US" altLang="ko-KR" sz="1400" b="1" dirty="0" err="1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EasyDent</a:t>
            </a: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 V4 icon.</a:t>
            </a:r>
          </a:p>
        </p:txBody>
      </p:sp>
      <p:grpSp>
        <p:nvGrpSpPr>
          <p:cNvPr id="2" name="그룹 33"/>
          <p:cNvGrpSpPr/>
          <p:nvPr/>
        </p:nvGrpSpPr>
        <p:grpSpPr>
          <a:xfrm>
            <a:off x="428596" y="357166"/>
            <a:ext cx="3643338" cy="730898"/>
            <a:chOff x="4714876" y="357166"/>
            <a:chExt cx="3643338" cy="730898"/>
          </a:xfrm>
        </p:grpSpPr>
        <p:sp>
          <p:nvSpPr>
            <p:cNvPr id="54" name="TextBox 53"/>
            <p:cNvSpPr txBox="1"/>
            <p:nvPr/>
          </p:nvSpPr>
          <p:spPr>
            <a:xfrm>
              <a:off x="4714876" y="357166"/>
              <a:ext cx="1785950" cy="462201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b="1" dirty="0" err="1" smtClean="0">
                  <a:solidFill>
                    <a:schemeClr val="bg1"/>
                  </a:solidFill>
                  <a:latin typeface="+mj-ea"/>
                  <a:ea typeface="+mj-ea"/>
                </a:rPr>
                <a:t>EasyDent</a:t>
              </a:r>
              <a:r>
                <a:rPr lang="en-US" altLang="ko-KR" b="1" dirty="0" smtClean="0">
                  <a:solidFill>
                    <a:schemeClr val="bg1"/>
                  </a:solidFill>
                  <a:latin typeface="+mj-ea"/>
                  <a:ea typeface="+mj-ea"/>
                </a:rPr>
                <a:t> V4</a:t>
              </a: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4857752" y="857232"/>
              <a:ext cx="350046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4" name="그룹 44"/>
          <p:cNvGrpSpPr/>
          <p:nvPr/>
        </p:nvGrpSpPr>
        <p:grpSpPr>
          <a:xfrm>
            <a:off x="661960" y="2214554"/>
            <a:ext cx="3286149" cy="2938300"/>
            <a:chOff x="792135" y="2273292"/>
            <a:chExt cx="3286149" cy="2938300"/>
          </a:xfrm>
        </p:grpSpPr>
        <p:pic>
          <p:nvPicPr>
            <p:cNvPr id="47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r="4473"/>
            <a:stretch>
              <a:fillRect/>
            </a:stretch>
          </p:blipFill>
          <p:spPr bwMode="auto">
            <a:xfrm>
              <a:off x="928662" y="2428868"/>
              <a:ext cx="3051196" cy="2071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8" name="그림 47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2135" y="2273292"/>
              <a:ext cx="3286149" cy="2938300"/>
            </a:xfrm>
            <a:prstGeom prst="rect">
              <a:avLst/>
            </a:prstGeom>
          </p:spPr>
        </p:pic>
      </p:grpSp>
      <p:cxnSp>
        <p:nvCxnSpPr>
          <p:cNvPr id="52" name="직선 연결선 51"/>
          <p:cNvCxnSpPr/>
          <p:nvPr/>
        </p:nvCxnSpPr>
        <p:spPr>
          <a:xfrm>
            <a:off x="857224" y="2693982"/>
            <a:ext cx="1285884" cy="500066"/>
          </a:xfrm>
          <a:prstGeom prst="line">
            <a:avLst/>
          </a:prstGeom>
          <a:ln>
            <a:solidFill>
              <a:srgbClr val="C00000">
                <a:alpha val="70000"/>
              </a:srgb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60"/>
          <p:cNvGrpSpPr/>
          <p:nvPr/>
        </p:nvGrpSpPr>
        <p:grpSpPr>
          <a:xfrm>
            <a:off x="2036808" y="2551106"/>
            <a:ext cx="2073600" cy="2073600"/>
            <a:chOff x="2036808" y="2786058"/>
            <a:chExt cx="2073600" cy="2073600"/>
          </a:xfrm>
        </p:grpSpPr>
        <p:pic>
          <p:nvPicPr>
            <p:cNvPr id="61" name="Picture 2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36808" y="2786058"/>
              <a:ext cx="2073600" cy="2073600"/>
            </a:xfrm>
            <a:prstGeom prst="ellipse">
              <a:avLst/>
            </a:prstGeom>
            <a:ln w="12700" cap="rnd">
              <a:solidFill>
                <a:schemeClr val="bg1"/>
              </a:solidFill>
            </a:ln>
            <a:effectLst/>
          </p:spPr>
        </p:pic>
        <p:sp>
          <p:nvSpPr>
            <p:cNvPr id="62" name="TextBox 1"/>
            <p:cNvSpPr txBox="1"/>
            <p:nvPr/>
          </p:nvSpPr>
          <p:spPr>
            <a:xfrm>
              <a:off x="2425681" y="3679890"/>
              <a:ext cx="92760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100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 Unicode MS" pitchFamily="50" charset="-127"/>
                </a:rPr>
                <a:t>EasyDent4</a:t>
              </a:r>
            </a:p>
            <a:p>
              <a:r>
                <a:rPr lang="en-US" altLang="ko-KR" sz="1100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 Unicode MS" pitchFamily="50" charset="-127"/>
                </a:rPr>
                <a:t>Viewer</a:t>
              </a:r>
              <a:endParaRPr lang="ko-KR" altLang="en-US" sz="110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 Unicode MS" pitchFamily="50" charset="-127"/>
              </a:endParaRPr>
            </a:p>
          </p:txBody>
        </p:sp>
      </p:grpSp>
      <p:pic>
        <p:nvPicPr>
          <p:cNvPr id="64" name="그림 63" descr="ic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2198" y="2945676"/>
            <a:ext cx="571504" cy="521424"/>
          </a:xfrm>
          <a:prstGeom prst="rect">
            <a:avLst/>
          </a:prstGeom>
        </p:spPr>
      </p:pic>
      <p:grpSp>
        <p:nvGrpSpPr>
          <p:cNvPr id="6" name="그룹 40"/>
          <p:cNvGrpSpPr/>
          <p:nvPr/>
        </p:nvGrpSpPr>
        <p:grpSpPr>
          <a:xfrm>
            <a:off x="2411760" y="3225990"/>
            <a:ext cx="1437445" cy="993032"/>
            <a:chOff x="2408581" y="3876870"/>
            <a:chExt cx="1437445" cy="993032"/>
          </a:xfrm>
        </p:grpSpPr>
        <p:sp>
          <p:nvSpPr>
            <p:cNvPr id="66" name="TextBox 40"/>
            <p:cNvSpPr txBox="1"/>
            <p:nvPr/>
          </p:nvSpPr>
          <p:spPr>
            <a:xfrm>
              <a:off x="2408581" y="4500570"/>
              <a:ext cx="14374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 smtClean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rPr>
                <a:t>Click x 2!!</a:t>
              </a:r>
              <a:endParaRPr lang="ko-KR" altLang="en-US" dirty="0">
                <a:solidFill>
                  <a:srgbClr val="C00000"/>
                </a:solidFill>
                <a:latin typeface="Arial Black" pitchFamily="34" charset="0"/>
                <a:ea typeface="HY헤드라인M" pitchFamily="18" charset="-127"/>
              </a:endParaRPr>
            </a:p>
          </p:txBody>
        </p:sp>
        <p:grpSp>
          <p:nvGrpSpPr>
            <p:cNvPr id="7" name="그룹 43"/>
            <p:cNvGrpSpPr/>
            <p:nvPr/>
          </p:nvGrpSpPr>
          <p:grpSpPr>
            <a:xfrm>
              <a:off x="2996096" y="3876870"/>
              <a:ext cx="639748" cy="639748"/>
              <a:chOff x="4356597" y="3448242"/>
              <a:chExt cx="639748" cy="639748"/>
            </a:xfrm>
          </p:grpSpPr>
          <p:grpSp>
            <p:nvGrpSpPr>
              <p:cNvPr id="8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70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2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7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9" name="타원 68"/>
              <p:cNvSpPr/>
              <p:nvPr/>
            </p:nvSpPr>
            <p:spPr bwMode="auto">
              <a:xfrm>
                <a:off x="4670597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9" name="그룹 28"/>
          <p:cNvGrpSpPr/>
          <p:nvPr/>
        </p:nvGrpSpPr>
        <p:grpSpPr>
          <a:xfrm>
            <a:off x="4357686" y="2214554"/>
            <a:ext cx="4071967" cy="2938300"/>
            <a:chOff x="4357686" y="2214554"/>
            <a:chExt cx="4071967" cy="2938300"/>
          </a:xfrm>
        </p:grpSpPr>
        <p:pic>
          <p:nvPicPr>
            <p:cNvPr id="44" name="그림 43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3504" y="2214554"/>
              <a:ext cx="3286149" cy="2938300"/>
            </a:xfrm>
            <a:prstGeom prst="rect">
              <a:avLst/>
            </a:prstGeom>
          </p:spPr>
        </p:pic>
        <p:sp>
          <p:nvSpPr>
            <p:cNvPr id="49" name="갈매기형 수장 48"/>
            <p:cNvSpPr/>
            <p:nvPr/>
          </p:nvSpPr>
          <p:spPr bwMode="auto">
            <a:xfrm>
              <a:off x="4357686" y="3357562"/>
              <a:ext cx="357190" cy="500066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3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286380" y="2357430"/>
              <a:ext cx="3000396" cy="2000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2375603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직사각형 122"/>
          <p:cNvSpPr/>
          <p:nvPr/>
        </p:nvSpPr>
        <p:spPr>
          <a:xfrm>
            <a:off x="777240" y="2143116"/>
            <a:ext cx="335758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add patient icon. A window for registering a new patient  will appear.</a:t>
            </a:r>
            <a:endParaRPr lang="en-US" altLang="ko-KR" sz="105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" name="그룹 29"/>
          <p:cNvGrpSpPr/>
          <p:nvPr/>
        </p:nvGrpSpPr>
        <p:grpSpPr>
          <a:xfrm>
            <a:off x="428596" y="357166"/>
            <a:ext cx="3643338" cy="730898"/>
            <a:chOff x="834554" y="642918"/>
            <a:chExt cx="3643338" cy="730898"/>
          </a:xfrm>
        </p:grpSpPr>
        <p:grpSp>
          <p:nvGrpSpPr>
            <p:cNvPr id="3" name="그룹 33"/>
            <p:cNvGrpSpPr/>
            <p:nvPr/>
          </p:nvGrpSpPr>
          <p:grpSpPr>
            <a:xfrm>
              <a:off x="834554" y="642918"/>
              <a:ext cx="3643338" cy="730898"/>
              <a:chOff x="4714876" y="357166"/>
              <a:chExt cx="3643338" cy="730898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4714876" y="357166"/>
                <a:ext cx="3497237" cy="462201"/>
              </a:xfrm>
              <a:prstGeom prst="roundRect">
                <a:avLst>
                  <a:gd name="adj" fmla="val 35315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ko-KR" altLang="en-US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      </a:t>
                </a:r>
                <a:r>
                  <a:rPr lang="en-US" altLang="ko-KR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New Patient Registration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4857752" y="857232"/>
                <a:ext cx="3500462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pic>
          <p:nvPicPr>
            <p:cNvPr id="4098" name="Picture 2" descr="D:\02. 업무\2014년\02. 전략과제\13. EM 동영상\dentist용\ezdent icon.png"/>
            <p:cNvPicPr>
              <a:picLocks noChangeAspect="1" noChangeArrowheads="1"/>
            </p:cNvPicPr>
            <p:nvPr/>
          </p:nvPicPr>
          <p:blipFill>
            <a:blip r:embed="rId2" cstate="screen"/>
            <a:srcRect b="-3214"/>
            <a:stretch>
              <a:fillRect/>
            </a:stretch>
          </p:blipFill>
          <p:spPr bwMode="auto">
            <a:xfrm>
              <a:off x="957220" y="690503"/>
              <a:ext cx="380329" cy="393713"/>
            </a:xfrm>
            <a:prstGeom prst="rect">
              <a:avLst/>
            </a:prstGeom>
            <a:noFill/>
          </p:spPr>
        </p:pic>
      </p:grpSp>
      <p:grpSp>
        <p:nvGrpSpPr>
          <p:cNvPr id="4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5" name="줄무늬가 있는 오른쪽 화살표 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122346"/>
            <a:ext cx="1990725" cy="428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" name="그룹 65"/>
          <p:cNvGrpSpPr/>
          <p:nvPr/>
        </p:nvGrpSpPr>
        <p:grpSpPr>
          <a:xfrm>
            <a:off x="1264715" y="1428736"/>
            <a:ext cx="1292817" cy="558536"/>
            <a:chOff x="6357950" y="3143248"/>
            <a:chExt cx="1485571" cy="639748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7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5" name="타원 6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3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69" name="아래쪽 화살표 68"/>
          <p:cNvSpPr/>
          <p:nvPr/>
        </p:nvSpPr>
        <p:spPr bwMode="auto">
          <a:xfrm>
            <a:off x="2214546" y="2701388"/>
            <a:ext cx="357190" cy="285752"/>
          </a:xfrm>
          <a:prstGeom prst="downArrow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41"/>
          <p:cNvGrpSpPr/>
          <p:nvPr/>
        </p:nvGrpSpPr>
        <p:grpSpPr>
          <a:xfrm>
            <a:off x="571660" y="3041540"/>
            <a:ext cx="3712308" cy="3443817"/>
            <a:chOff x="571660" y="3041540"/>
            <a:chExt cx="3712308" cy="3443817"/>
          </a:xfrm>
        </p:grpSpPr>
        <p:sp>
          <p:nvSpPr>
            <p:cNvPr id="122" name="직사각형 121"/>
            <p:cNvSpPr/>
            <p:nvPr/>
          </p:nvSpPr>
          <p:spPr>
            <a:xfrm>
              <a:off x="743056" y="5908276"/>
              <a:ext cx="3357586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Fill in patient information in the blanks and then click the “Add” button to complete patient registration. </a:t>
              </a:r>
            </a:p>
          </p:txBody>
        </p:sp>
        <p:sp>
          <p:nvSpPr>
            <p:cNvPr id="57" name="모서리가 둥근 직사각형 56"/>
            <p:cNvSpPr/>
            <p:nvPr/>
          </p:nvSpPr>
          <p:spPr bwMode="auto">
            <a:xfrm>
              <a:off x="571660" y="3041540"/>
              <a:ext cx="3712308" cy="3375551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2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4414" y="3143249"/>
              <a:ext cx="2485498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39"/>
          <p:cNvGrpSpPr/>
          <p:nvPr/>
        </p:nvGrpSpPr>
        <p:grpSpPr>
          <a:xfrm>
            <a:off x="4752976" y="1014396"/>
            <a:ext cx="7358114" cy="5286413"/>
            <a:chOff x="4752976" y="1014396"/>
            <a:chExt cx="7358114" cy="5286413"/>
          </a:xfrm>
        </p:grpSpPr>
        <p:grpSp>
          <p:nvGrpSpPr>
            <p:cNvPr id="11" name="그룹 49"/>
            <p:cNvGrpSpPr/>
            <p:nvPr/>
          </p:nvGrpSpPr>
          <p:grpSpPr>
            <a:xfrm>
              <a:off x="4752976" y="1014396"/>
              <a:ext cx="7358114" cy="5286413"/>
              <a:chOff x="4597400" y="1908163"/>
              <a:chExt cx="7358114" cy="5286413"/>
            </a:xfrm>
          </p:grpSpPr>
          <p:pic>
            <p:nvPicPr>
              <p:cNvPr id="51" name="그림 50" descr="Monitor Frame.png"/>
              <p:cNvPicPr>
                <a:picLocks noChangeAspect="1"/>
              </p:cNvPicPr>
              <p:nvPr/>
            </p:nvPicPr>
            <p:blipFill>
              <a:blip r:embed="rId7" cstate="print"/>
              <a:srcRect b="21657"/>
              <a:stretch>
                <a:fillRect/>
              </a:stretch>
            </p:blipFill>
            <p:spPr>
              <a:xfrm>
                <a:off x="4597400" y="1908163"/>
                <a:ext cx="7358114" cy="5154371"/>
              </a:xfrm>
              <a:prstGeom prst="rect">
                <a:avLst/>
              </a:prstGeom>
            </p:spPr>
          </p:pic>
          <p:pic>
            <p:nvPicPr>
              <p:cNvPr id="52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/>
              <a:stretch>
                <a:fillRect/>
              </a:stretch>
            </p:blipFill>
            <p:spPr bwMode="auto">
              <a:xfrm>
                <a:off x="7735411" y="6689474"/>
                <a:ext cx="1082093" cy="505102"/>
              </a:xfrm>
              <a:prstGeom prst="rect">
                <a:avLst/>
              </a:prstGeom>
              <a:noFill/>
            </p:spPr>
          </p:pic>
        </p:grpSp>
        <p:pic>
          <p:nvPicPr>
            <p:cNvPr id="73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 r="27319" b="31413"/>
            <a:stretch>
              <a:fillRect/>
            </a:stretch>
          </p:blipFill>
          <p:spPr bwMode="auto">
            <a:xfrm>
              <a:off x="5072066" y="1376348"/>
              <a:ext cx="6715172" cy="4481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2" name="그룹 40"/>
          <p:cNvGrpSpPr/>
          <p:nvPr/>
        </p:nvGrpSpPr>
        <p:grpSpPr>
          <a:xfrm>
            <a:off x="571660" y="1052736"/>
            <a:ext cx="4648308" cy="1584540"/>
            <a:chOff x="571660" y="1052736"/>
            <a:chExt cx="4648308" cy="1584540"/>
          </a:xfrm>
        </p:grpSpPr>
        <p:sp>
          <p:nvSpPr>
            <p:cNvPr id="58" name="모서리가 둥근 직사각형 57"/>
            <p:cNvSpPr/>
            <p:nvPr/>
          </p:nvSpPr>
          <p:spPr bwMode="auto">
            <a:xfrm>
              <a:off x="571660" y="1052736"/>
              <a:ext cx="3712308" cy="1584540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5" name="직선 연결선 74"/>
            <p:cNvCxnSpPr/>
            <p:nvPr/>
          </p:nvCxnSpPr>
          <p:spPr>
            <a:xfrm>
              <a:off x="4283968" y="1979602"/>
              <a:ext cx="93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그룹 66"/>
          <p:cNvGrpSpPr/>
          <p:nvPr/>
        </p:nvGrpSpPr>
        <p:grpSpPr>
          <a:xfrm>
            <a:off x="2951252" y="5406778"/>
            <a:ext cx="1263558" cy="558536"/>
            <a:chOff x="6357950" y="3143248"/>
            <a:chExt cx="1451949" cy="639748"/>
          </a:xfrm>
        </p:grpSpPr>
        <p:grpSp>
          <p:nvGrpSpPr>
            <p:cNvPr id="14" name="그룹 33"/>
            <p:cNvGrpSpPr/>
            <p:nvPr/>
          </p:nvGrpSpPr>
          <p:grpSpPr>
            <a:xfrm>
              <a:off x="6357950" y="3143248"/>
              <a:ext cx="1451949" cy="639748"/>
              <a:chOff x="2428860" y="2428868"/>
              <a:chExt cx="1451949" cy="639748"/>
            </a:xfrm>
          </p:grpSpPr>
          <p:grpSp>
            <p:nvGrpSpPr>
              <p:cNvPr id="1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2" name="타원 8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0" name="TextBox 40"/>
              <p:cNvSpPr txBox="1"/>
              <p:nvPr/>
            </p:nvSpPr>
            <p:spPr>
              <a:xfrm>
                <a:off x="2905029" y="2694809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>
              <a:off x="6483790" y="335050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427701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1" y="1466852"/>
            <a:ext cx="4347168" cy="4248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3" name="그룹 81"/>
          <p:cNvGrpSpPr/>
          <p:nvPr/>
        </p:nvGrpSpPr>
        <p:grpSpPr>
          <a:xfrm>
            <a:off x="283832" y="857232"/>
            <a:ext cx="2106928" cy="4422607"/>
            <a:chOff x="283832" y="857232"/>
            <a:chExt cx="2106928" cy="4422607"/>
          </a:xfrm>
        </p:grpSpPr>
        <p:sp>
          <p:nvSpPr>
            <p:cNvPr id="11" name="TextBox 10"/>
            <p:cNvSpPr txBox="1"/>
            <p:nvPr/>
          </p:nvSpPr>
          <p:spPr>
            <a:xfrm>
              <a:off x="290483" y="3942059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Gender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88595" y="4249780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gender of patient.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5720" y="3000372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Date of Birth</a:t>
              </a: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283832" y="3308093"/>
              <a:ext cx="210692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date of birth of patient. 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Change the notation order from Settings.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5717" y="857232"/>
              <a:ext cx="1313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Chart No.*</a:t>
              </a: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06302" y="1164953"/>
              <a:ext cx="2013020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the chart no. of the doctor. 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 date registers automatically and you are able to cancel the set date from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85717" y="208220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SSN</a:t>
              </a: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306302" y="2389929"/>
              <a:ext cx="201302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Social Security Number.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90483" y="4572008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E-mail</a:t>
              </a: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288595" y="4879729"/>
              <a:ext cx="196405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information of the patient in each section. </a:t>
              </a:r>
            </a:p>
          </p:txBody>
        </p:sp>
      </p:grpSp>
      <p:grpSp>
        <p:nvGrpSpPr>
          <p:cNvPr id="6" name="그룹 84"/>
          <p:cNvGrpSpPr/>
          <p:nvPr/>
        </p:nvGrpSpPr>
        <p:grpSpPr>
          <a:xfrm>
            <a:off x="6848460" y="825139"/>
            <a:ext cx="2295540" cy="4661389"/>
            <a:chOff x="6848460" y="825139"/>
            <a:chExt cx="2295540" cy="4661389"/>
          </a:xfrm>
        </p:grpSpPr>
        <p:sp>
          <p:nvSpPr>
            <p:cNvPr id="7" name="TextBox 6"/>
            <p:cNvSpPr txBox="1"/>
            <p:nvPr/>
          </p:nvSpPr>
          <p:spPr>
            <a:xfrm>
              <a:off x="6858016" y="825139"/>
              <a:ext cx="14670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First Name*</a:t>
              </a: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6894228" y="1104884"/>
              <a:ext cx="224977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first name of patient.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change the notation order in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858016" y="1959394"/>
              <a:ext cx="1441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Last Name*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894228" y="2239139"/>
              <a:ext cx="224977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last name of patient.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change the notation order in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858016" y="4226679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Address</a:t>
              </a: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6894228" y="4506424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Enter address information.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858016" y="3306738"/>
              <a:ext cx="12875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Treatment</a:t>
              </a: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6894228" y="3586483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Select the state of treatment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848460" y="4960562"/>
              <a:ext cx="14243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Tel / Mobile</a:t>
              </a: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6884672" y="5240307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Enter telephone information.</a:t>
              </a:r>
            </a:p>
          </p:txBody>
        </p:sp>
      </p:grpSp>
      <p:grpSp>
        <p:nvGrpSpPr>
          <p:cNvPr id="9" name="그룹 82"/>
          <p:cNvGrpSpPr/>
          <p:nvPr/>
        </p:nvGrpSpPr>
        <p:grpSpPr>
          <a:xfrm>
            <a:off x="971600" y="989578"/>
            <a:ext cx="3149428" cy="3634818"/>
            <a:chOff x="971600" y="989578"/>
            <a:chExt cx="3149428" cy="3634818"/>
          </a:xfrm>
        </p:grpSpPr>
        <p:grpSp>
          <p:nvGrpSpPr>
            <p:cNvPr id="10" name="그룹 73"/>
            <p:cNvGrpSpPr/>
            <p:nvPr/>
          </p:nvGrpSpPr>
          <p:grpSpPr>
            <a:xfrm>
              <a:off x="1678854" y="989578"/>
              <a:ext cx="2442174" cy="1044000"/>
              <a:chOff x="1678854" y="989578"/>
              <a:chExt cx="2442174" cy="1044000"/>
            </a:xfrm>
          </p:grpSpPr>
          <p:cxnSp>
            <p:nvCxnSpPr>
              <p:cNvPr id="17" name="직선 연결선 16"/>
              <p:cNvCxnSpPr/>
              <p:nvPr/>
            </p:nvCxnSpPr>
            <p:spPr>
              <a:xfrm rot="16200000" flipV="1">
                <a:off x="3149029" y="1061578"/>
                <a:ext cx="1044000" cy="89999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/>
              <p:cNvCxnSpPr/>
              <p:nvPr/>
            </p:nvCxnSpPr>
            <p:spPr>
              <a:xfrm>
                <a:off x="1678854" y="1000109"/>
                <a:ext cx="1548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직선 연결선 21"/>
            <p:cNvCxnSpPr/>
            <p:nvPr/>
          </p:nvCxnSpPr>
          <p:spPr>
            <a:xfrm>
              <a:off x="1823575" y="3190873"/>
              <a:ext cx="972000" cy="345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그룹 74"/>
            <p:cNvGrpSpPr/>
            <p:nvPr/>
          </p:nvGrpSpPr>
          <p:grpSpPr>
            <a:xfrm>
              <a:off x="971600" y="2260947"/>
              <a:ext cx="2743145" cy="615600"/>
              <a:chOff x="971600" y="2260947"/>
              <a:chExt cx="2743145" cy="615600"/>
            </a:xfrm>
          </p:grpSpPr>
          <p:cxnSp>
            <p:nvCxnSpPr>
              <p:cNvPr id="33" name="직선 연결선 32"/>
              <p:cNvCxnSpPr/>
              <p:nvPr/>
            </p:nvCxnSpPr>
            <p:spPr>
              <a:xfrm rot="10800000">
                <a:off x="3013602" y="2264547"/>
                <a:ext cx="701143" cy="612000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직선 연결선 33"/>
              <p:cNvCxnSpPr/>
              <p:nvPr/>
            </p:nvCxnSpPr>
            <p:spPr>
              <a:xfrm flipV="1">
                <a:off x="971600" y="2260947"/>
                <a:ext cx="2036098" cy="15925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그룹 76"/>
            <p:cNvGrpSpPr/>
            <p:nvPr/>
          </p:nvGrpSpPr>
          <p:grpSpPr>
            <a:xfrm>
              <a:off x="1285852" y="3500784"/>
              <a:ext cx="1514930" cy="642942"/>
              <a:chOff x="1285852" y="3500784"/>
              <a:chExt cx="1514930" cy="642942"/>
            </a:xfrm>
          </p:grpSpPr>
          <p:cxnSp>
            <p:nvCxnSpPr>
              <p:cNvPr id="39" name="직선 연결선 38"/>
              <p:cNvCxnSpPr/>
              <p:nvPr/>
            </p:nvCxnSpPr>
            <p:spPr>
              <a:xfrm rot="5400000" flipH="1" flipV="1">
                <a:off x="2222085" y="3564683"/>
                <a:ext cx="642596" cy="51479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직선 연결선 39"/>
              <p:cNvCxnSpPr/>
              <p:nvPr/>
            </p:nvCxnSpPr>
            <p:spPr>
              <a:xfrm>
                <a:off x="1285852" y="4143380"/>
                <a:ext cx="1008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그룹 77"/>
            <p:cNvGrpSpPr/>
            <p:nvPr/>
          </p:nvGrpSpPr>
          <p:grpSpPr>
            <a:xfrm>
              <a:off x="1171551" y="4348169"/>
              <a:ext cx="2257441" cy="276227"/>
              <a:chOff x="1171551" y="4348169"/>
              <a:chExt cx="2257441" cy="276227"/>
            </a:xfrm>
          </p:grpSpPr>
          <p:cxnSp>
            <p:nvCxnSpPr>
              <p:cNvPr id="56" name="직선 연결선 55"/>
              <p:cNvCxnSpPr/>
              <p:nvPr/>
            </p:nvCxnSpPr>
            <p:spPr>
              <a:xfrm flipV="1">
                <a:off x="2867013" y="4348169"/>
                <a:ext cx="561979" cy="275881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/>
              <p:cNvCxnSpPr/>
              <p:nvPr/>
            </p:nvCxnSpPr>
            <p:spPr>
              <a:xfrm>
                <a:off x="1171551" y="4624050"/>
                <a:ext cx="1692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그룹 83"/>
          <p:cNvGrpSpPr/>
          <p:nvPr/>
        </p:nvGrpSpPr>
        <p:grpSpPr>
          <a:xfrm>
            <a:off x="3428198" y="1000108"/>
            <a:ext cx="3456794" cy="4153275"/>
            <a:chOff x="3428198" y="1000108"/>
            <a:chExt cx="3456794" cy="4153275"/>
          </a:xfrm>
        </p:grpSpPr>
        <p:grpSp>
          <p:nvGrpSpPr>
            <p:cNvPr id="24" name="그룹 72"/>
            <p:cNvGrpSpPr/>
            <p:nvPr/>
          </p:nvGrpSpPr>
          <p:grpSpPr>
            <a:xfrm>
              <a:off x="4357676" y="1000108"/>
              <a:ext cx="2516449" cy="1357357"/>
              <a:chOff x="4357676" y="1000108"/>
              <a:chExt cx="2516449" cy="1357357"/>
            </a:xfrm>
          </p:grpSpPr>
          <p:cxnSp>
            <p:nvCxnSpPr>
              <p:cNvPr id="4" name="직선 연결선 3"/>
              <p:cNvCxnSpPr/>
              <p:nvPr/>
            </p:nvCxnSpPr>
            <p:spPr>
              <a:xfrm rot="5400000" flipH="1" flipV="1">
                <a:off x="3893312" y="1464472"/>
                <a:ext cx="1357357" cy="42862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직선 연결선 4"/>
              <p:cNvCxnSpPr/>
              <p:nvPr/>
            </p:nvCxnSpPr>
            <p:spPr>
              <a:xfrm>
                <a:off x="4786125" y="1000108"/>
                <a:ext cx="2088000" cy="369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그룹 75"/>
            <p:cNvGrpSpPr/>
            <p:nvPr/>
          </p:nvGrpSpPr>
          <p:grpSpPr>
            <a:xfrm>
              <a:off x="4357685" y="2143120"/>
              <a:ext cx="2516437" cy="428627"/>
              <a:chOff x="4357685" y="2143120"/>
              <a:chExt cx="2516437" cy="428627"/>
            </a:xfrm>
          </p:grpSpPr>
          <p:cxnSp>
            <p:nvCxnSpPr>
              <p:cNvPr id="27" name="직선 연결선 26"/>
              <p:cNvCxnSpPr/>
              <p:nvPr/>
            </p:nvCxnSpPr>
            <p:spPr>
              <a:xfrm rot="5400000" flipH="1" flipV="1">
                <a:off x="4357686" y="2143119"/>
                <a:ext cx="428627" cy="42862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직선 연결선 27"/>
              <p:cNvCxnSpPr/>
              <p:nvPr/>
            </p:nvCxnSpPr>
            <p:spPr>
              <a:xfrm>
                <a:off x="4786122" y="2143120"/>
                <a:ext cx="2088000" cy="369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7" name="직선 연결선 46"/>
            <p:cNvCxnSpPr/>
            <p:nvPr/>
          </p:nvCxnSpPr>
          <p:spPr>
            <a:xfrm>
              <a:off x="5572132" y="3500438"/>
              <a:ext cx="1296000" cy="1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그룹 78"/>
            <p:cNvGrpSpPr/>
            <p:nvPr/>
          </p:nvGrpSpPr>
          <p:grpSpPr>
            <a:xfrm>
              <a:off x="3428198" y="4644240"/>
              <a:ext cx="3456794" cy="509143"/>
              <a:chOff x="3428198" y="4644240"/>
              <a:chExt cx="3456794" cy="509143"/>
            </a:xfrm>
          </p:grpSpPr>
          <p:cxnSp>
            <p:nvCxnSpPr>
              <p:cNvPr id="62" name="직선 연결선 61"/>
              <p:cNvCxnSpPr/>
              <p:nvPr/>
            </p:nvCxnSpPr>
            <p:spPr>
              <a:xfrm rot="5400000" flipH="1" flipV="1">
                <a:off x="3176992" y="4895446"/>
                <a:ext cx="504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직선 연결선 62"/>
              <p:cNvCxnSpPr/>
              <p:nvPr/>
            </p:nvCxnSpPr>
            <p:spPr>
              <a:xfrm>
                <a:off x="3428992" y="5153037"/>
                <a:ext cx="3456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직선 연결선 63"/>
              <p:cNvCxnSpPr/>
              <p:nvPr/>
            </p:nvCxnSpPr>
            <p:spPr>
              <a:xfrm rot="5400000" flipH="1" flipV="1">
                <a:off x="4749422" y="4895446"/>
                <a:ext cx="504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그룹 79"/>
            <p:cNvGrpSpPr/>
            <p:nvPr/>
          </p:nvGrpSpPr>
          <p:grpSpPr>
            <a:xfrm>
              <a:off x="5900747" y="3786190"/>
              <a:ext cx="957269" cy="625155"/>
              <a:chOff x="5900747" y="3786190"/>
              <a:chExt cx="957269" cy="625155"/>
            </a:xfrm>
          </p:grpSpPr>
          <p:cxnSp>
            <p:nvCxnSpPr>
              <p:cNvPr id="41" name="직선 연결선 40"/>
              <p:cNvCxnSpPr/>
              <p:nvPr/>
            </p:nvCxnSpPr>
            <p:spPr>
              <a:xfrm flipV="1">
                <a:off x="5900747" y="3786190"/>
                <a:ext cx="381600" cy="34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/>
              <p:cNvCxnSpPr/>
              <p:nvPr/>
            </p:nvCxnSpPr>
            <p:spPr>
              <a:xfrm rot="5400000" flipH="1" flipV="1">
                <a:off x="6144430" y="3928272"/>
                <a:ext cx="285752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7"/>
              <p:cNvCxnSpPr/>
              <p:nvPr/>
            </p:nvCxnSpPr>
            <p:spPr>
              <a:xfrm flipV="1">
                <a:off x="5900747" y="4071942"/>
                <a:ext cx="381600" cy="34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68"/>
              <p:cNvCxnSpPr>
                <a:endCxn id="44" idx="1"/>
              </p:cNvCxnSpPr>
              <p:nvPr/>
            </p:nvCxnSpPr>
            <p:spPr>
              <a:xfrm>
                <a:off x="6286512" y="4083803"/>
                <a:ext cx="571504" cy="32754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87" name="줄무늬가 있는 오른쪽 화살표 8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47"/>
          <p:cNvGrpSpPr/>
          <p:nvPr/>
        </p:nvGrpSpPr>
        <p:grpSpPr>
          <a:xfrm>
            <a:off x="4756154" y="1003186"/>
            <a:ext cx="7159241" cy="5184000"/>
            <a:chOff x="4752977" y="1014395"/>
            <a:chExt cx="7358116" cy="5286419"/>
          </a:xfrm>
        </p:grpSpPr>
        <p:pic>
          <p:nvPicPr>
            <p:cNvPr id="149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r="63359" b="55694"/>
            <a:stretch>
              <a:fillRect/>
            </a:stretch>
          </p:blipFill>
          <p:spPr bwMode="auto">
            <a:xfrm>
              <a:off x="5071841" y="1371586"/>
              <a:ext cx="6700883" cy="4557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56"/>
            <p:cNvGrpSpPr/>
            <p:nvPr/>
          </p:nvGrpSpPr>
          <p:grpSpPr>
            <a:xfrm>
              <a:off x="4752977" y="1014395"/>
              <a:ext cx="7358116" cy="5286419"/>
              <a:chOff x="4597401" y="1908162"/>
              <a:chExt cx="7358116" cy="5286419"/>
            </a:xfrm>
          </p:grpSpPr>
          <p:pic>
            <p:nvPicPr>
              <p:cNvPr id="151" name="그림 150" descr="Monitor Frame.png"/>
              <p:cNvPicPr>
                <a:picLocks noChangeAspect="1"/>
              </p:cNvPicPr>
              <p:nvPr/>
            </p:nvPicPr>
            <p:blipFill>
              <a:blip r:embed="rId3" cstate="print"/>
              <a:srcRect b="20849"/>
              <a:stretch>
                <a:fillRect/>
              </a:stretch>
            </p:blipFill>
            <p:spPr>
              <a:xfrm>
                <a:off x="4597401" y="1908162"/>
                <a:ext cx="7358116" cy="5207517"/>
              </a:xfrm>
              <a:prstGeom prst="rect">
                <a:avLst/>
              </a:prstGeom>
            </p:spPr>
          </p:pic>
          <p:pic>
            <p:nvPicPr>
              <p:cNvPr id="152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7735408" y="6689479"/>
                <a:ext cx="1082094" cy="505102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15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142984"/>
            <a:ext cx="3396569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그룹 153"/>
          <p:cNvGrpSpPr/>
          <p:nvPr/>
        </p:nvGrpSpPr>
        <p:grpSpPr>
          <a:xfrm>
            <a:off x="571660" y="4000504"/>
            <a:ext cx="2500142" cy="2416587"/>
            <a:chOff x="571660" y="4000504"/>
            <a:chExt cx="2500142" cy="2416587"/>
          </a:xfrm>
        </p:grpSpPr>
        <p:pic>
          <p:nvPicPr>
            <p:cNvPr id="155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14350" y="4128866"/>
              <a:ext cx="2188450" cy="2143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6" name="모서리가 둥근 직사각형 155"/>
            <p:cNvSpPr/>
            <p:nvPr/>
          </p:nvSpPr>
          <p:spPr bwMode="auto">
            <a:xfrm>
              <a:off x="571660" y="4000504"/>
              <a:ext cx="2500142" cy="2416587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157"/>
          <p:cNvGrpSpPr/>
          <p:nvPr/>
        </p:nvGrpSpPr>
        <p:grpSpPr>
          <a:xfrm>
            <a:off x="571660" y="1052736"/>
            <a:ext cx="5764308" cy="2519140"/>
            <a:chOff x="571660" y="1052736"/>
            <a:chExt cx="5764308" cy="2519140"/>
          </a:xfrm>
        </p:grpSpPr>
        <p:sp>
          <p:nvSpPr>
            <p:cNvPr id="159" name="모서리가 둥근 직사각형 158"/>
            <p:cNvSpPr/>
            <p:nvPr/>
          </p:nvSpPr>
          <p:spPr bwMode="auto">
            <a:xfrm>
              <a:off x="571660" y="1052736"/>
              <a:ext cx="3712308" cy="2519140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60" name="직선 연결선 159"/>
            <p:cNvCxnSpPr/>
            <p:nvPr/>
          </p:nvCxnSpPr>
          <p:spPr>
            <a:xfrm>
              <a:off x="4283968" y="1970756"/>
              <a:ext cx="2052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65"/>
          <p:cNvGrpSpPr/>
          <p:nvPr/>
        </p:nvGrpSpPr>
        <p:grpSpPr>
          <a:xfrm>
            <a:off x="3143240" y="3000372"/>
            <a:ext cx="1292817" cy="558536"/>
            <a:chOff x="6357950" y="3143248"/>
            <a:chExt cx="1485571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6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6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7" name="타원 16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6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63" name="TextBox 16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sp>
        <p:nvSpPr>
          <p:cNvPr id="170" name="아래쪽 화살표 169"/>
          <p:cNvSpPr/>
          <p:nvPr/>
        </p:nvSpPr>
        <p:spPr bwMode="auto">
          <a:xfrm>
            <a:off x="2214546" y="3643314"/>
            <a:ext cx="357190" cy="285752"/>
          </a:xfrm>
          <a:prstGeom prst="downArrow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65"/>
          <p:cNvGrpSpPr/>
          <p:nvPr/>
        </p:nvGrpSpPr>
        <p:grpSpPr>
          <a:xfrm>
            <a:off x="6951549" y="1984180"/>
            <a:ext cx="1292817" cy="558536"/>
            <a:chOff x="6357950" y="3143248"/>
            <a:chExt cx="1485571" cy="639748"/>
          </a:xfrm>
        </p:grpSpPr>
        <p:grpSp>
          <p:nvGrpSpPr>
            <p:cNvPr id="11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7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77" name="타원 17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73" name="TextBox 172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180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47" y="1142984"/>
            <a:ext cx="3396570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그룹 66"/>
          <p:cNvGrpSpPr/>
          <p:nvPr/>
        </p:nvGrpSpPr>
        <p:grpSpPr>
          <a:xfrm>
            <a:off x="1357290" y="1643050"/>
            <a:ext cx="1263558" cy="558536"/>
            <a:chOff x="6357950" y="3143248"/>
            <a:chExt cx="1451949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51949" cy="639748"/>
              <a:chOff x="2428860" y="2428868"/>
              <a:chExt cx="1451949" cy="639748"/>
            </a:xfrm>
          </p:grpSpPr>
          <p:grpSp>
            <p:nvGrpSpPr>
              <p:cNvPr id="1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8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87" name="타원 18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85" name="TextBox 40"/>
              <p:cNvSpPr txBox="1"/>
              <p:nvPr/>
            </p:nvSpPr>
            <p:spPr>
              <a:xfrm>
                <a:off x="2905029" y="2694809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83" name="TextBox 182"/>
            <p:cNvSpPr txBox="1"/>
            <p:nvPr/>
          </p:nvSpPr>
          <p:spPr>
            <a:xfrm>
              <a:off x="6483790" y="3350502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pic>
        <p:nvPicPr>
          <p:cNvPr id="190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7" y="1142984"/>
            <a:ext cx="3396570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65"/>
          <p:cNvGrpSpPr/>
          <p:nvPr/>
        </p:nvGrpSpPr>
        <p:grpSpPr>
          <a:xfrm>
            <a:off x="2143108" y="3071810"/>
            <a:ext cx="1292817" cy="558536"/>
            <a:chOff x="6357950" y="3143248"/>
            <a:chExt cx="1485571" cy="639748"/>
          </a:xfrm>
        </p:grpSpPr>
        <p:grpSp>
          <p:nvGrpSpPr>
            <p:cNvPr id="19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9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9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97" name="타원 19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9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93" name="TextBox 19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grpSp>
        <p:nvGrpSpPr>
          <p:cNvPr id="22" name="그룹 65"/>
          <p:cNvGrpSpPr/>
          <p:nvPr/>
        </p:nvGrpSpPr>
        <p:grpSpPr>
          <a:xfrm>
            <a:off x="2214546" y="6143644"/>
            <a:ext cx="1292817" cy="558536"/>
            <a:chOff x="6357950" y="3143248"/>
            <a:chExt cx="1485571" cy="639748"/>
          </a:xfrm>
        </p:grpSpPr>
        <p:grpSp>
          <p:nvGrpSpPr>
            <p:cNvPr id="23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0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0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06" name="타원 20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04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02" name="TextBox 20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  <p:pic>
        <p:nvPicPr>
          <p:cNvPr id="209" name="그림 208" descr="patient icon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sp>
        <p:nvSpPr>
          <p:cNvPr id="122" name="직사각형 121"/>
          <p:cNvSpPr/>
          <p:nvPr/>
        </p:nvSpPr>
        <p:spPr>
          <a:xfrm>
            <a:off x="3058420" y="6072206"/>
            <a:ext cx="350046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After updating patient info., click the “Modify” button to complete the modification.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5031" y="357166"/>
            <a:ext cx="254552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+mj-ea"/>
                <a:ea typeface="+mj-ea"/>
              </a:rPr>
              <a:t>     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Update Patient Info.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10" name="그림 209" descr="patient icon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26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70" name="줄무늬가 있는 오른쪽 화살표 6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24186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0"/>
                            </p:stCondLst>
                            <p:childTnLst>
                              <p:par>
                                <p:cTn id="5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500"/>
                            </p:stCondLst>
                            <p:childTnLst>
                              <p:par>
                                <p:cTn id="6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5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8500"/>
                            </p:stCondLst>
                            <p:childTnLst>
                              <p:par>
                                <p:cTn id="8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9500"/>
                            </p:stCondLst>
                            <p:childTnLst>
                              <p:par>
                                <p:cTn id="8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000"/>
                            </p:stCondLst>
                            <p:childTnLst>
                              <p:par>
                                <p:cTn id="9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2000"/>
                            </p:stCondLst>
                            <p:childTnLst>
                              <p:par>
                                <p:cTn id="9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/>
      <p:bldP spid="1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7"/>
          <p:cNvGrpSpPr/>
          <p:nvPr/>
        </p:nvGrpSpPr>
        <p:grpSpPr>
          <a:xfrm>
            <a:off x="488634" y="319596"/>
            <a:ext cx="2511730" cy="458910"/>
            <a:chOff x="857224" y="1536386"/>
            <a:chExt cx="2511730" cy="458910"/>
          </a:xfrm>
        </p:grpSpPr>
        <p:pic>
          <p:nvPicPr>
            <p:cNvPr id="54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56" name="TextBox 55"/>
            <p:cNvSpPr txBox="1"/>
            <p:nvPr/>
          </p:nvSpPr>
          <p:spPr>
            <a:xfrm>
              <a:off x="857224" y="1571612"/>
              <a:ext cx="2511730" cy="423684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Patient Search(1/2)</a:t>
              </a:r>
            </a:p>
          </p:txBody>
        </p:sp>
      </p:grp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42" name="그림 41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330464"/>
            <a:ext cx="341314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그룹 43"/>
          <p:cNvGrpSpPr/>
          <p:nvPr/>
        </p:nvGrpSpPr>
        <p:grpSpPr>
          <a:xfrm>
            <a:off x="4756154" y="1003186"/>
            <a:ext cx="7159241" cy="5106627"/>
            <a:chOff x="4756154" y="1003186"/>
            <a:chExt cx="7159241" cy="5106627"/>
          </a:xfrm>
        </p:grpSpPr>
        <p:pic>
          <p:nvPicPr>
            <p:cNvPr id="67" name="그림 66" descr="Monitor Frame.png"/>
            <p:cNvPicPr>
              <a:picLocks noChangeAspect="1"/>
            </p:cNvPicPr>
            <p:nvPr/>
          </p:nvPicPr>
          <p:blipFill>
            <a:blip r:embed="rId5" cstate="print"/>
            <a:srcRect b="20849"/>
            <a:stretch>
              <a:fillRect/>
            </a:stretch>
          </p:blipFill>
          <p:spPr>
            <a:xfrm>
              <a:off x="4756154" y="1003186"/>
              <a:ext cx="7159241" cy="5106627"/>
            </a:xfrm>
            <a:prstGeom prst="rect">
              <a:avLst/>
            </a:prstGeom>
          </p:spPr>
        </p:pic>
        <p:pic>
          <p:nvPicPr>
            <p:cNvPr id="68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 r="60539" b="52083"/>
            <a:stretch>
              <a:fillRect/>
            </a:stretch>
          </p:blipFill>
          <p:spPr bwMode="auto">
            <a:xfrm>
              <a:off x="5067304" y="1281100"/>
              <a:ext cx="6552000" cy="4475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9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809347" y="5691870"/>
            <a:ext cx="1052847" cy="495316"/>
          </a:xfrm>
          <a:prstGeom prst="rect">
            <a:avLst/>
          </a:prstGeom>
          <a:noFill/>
        </p:spPr>
      </p:pic>
      <p:grpSp>
        <p:nvGrpSpPr>
          <p:cNvPr id="5" name="그룹 104"/>
          <p:cNvGrpSpPr/>
          <p:nvPr/>
        </p:nvGrpSpPr>
        <p:grpSpPr>
          <a:xfrm>
            <a:off x="571660" y="1052736"/>
            <a:ext cx="5296308" cy="4090776"/>
            <a:chOff x="571660" y="1052736"/>
            <a:chExt cx="5296308" cy="4090776"/>
          </a:xfrm>
        </p:grpSpPr>
        <p:sp>
          <p:nvSpPr>
            <p:cNvPr id="72" name="모서리가 둥근 직사각형 71"/>
            <p:cNvSpPr/>
            <p:nvPr/>
          </p:nvSpPr>
          <p:spPr bwMode="auto">
            <a:xfrm>
              <a:off x="571660" y="1052736"/>
              <a:ext cx="3712308" cy="3662148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3" name="직선 연결선 72"/>
            <p:cNvCxnSpPr/>
            <p:nvPr/>
          </p:nvCxnSpPr>
          <p:spPr>
            <a:xfrm>
              <a:off x="4283968" y="3429000"/>
              <a:ext cx="1584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직선 연결선 75"/>
            <p:cNvCxnSpPr/>
            <p:nvPr/>
          </p:nvCxnSpPr>
          <p:spPr>
            <a:xfrm rot="5400000">
              <a:off x="5001422" y="4285462"/>
              <a:ext cx="1714512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65"/>
          <p:cNvGrpSpPr/>
          <p:nvPr/>
        </p:nvGrpSpPr>
        <p:grpSpPr>
          <a:xfrm>
            <a:off x="6357950" y="5585108"/>
            <a:ext cx="1292817" cy="558536"/>
            <a:chOff x="6357950" y="3143248"/>
            <a:chExt cx="1485571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2" name="타원 9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0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6" name="TextBox 85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10" name="그룹 65"/>
          <p:cNvGrpSpPr/>
          <p:nvPr/>
        </p:nvGrpSpPr>
        <p:grpSpPr>
          <a:xfrm>
            <a:off x="2714612" y="2071678"/>
            <a:ext cx="1292817" cy="558536"/>
            <a:chOff x="6357950" y="3143248"/>
            <a:chExt cx="1485571" cy="639748"/>
          </a:xfrm>
        </p:grpSpPr>
        <p:grpSp>
          <p:nvGrpSpPr>
            <p:cNvPr id="11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01" name="타원 10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9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grpSp>
        <p:nvGrpSpPr>
          <p:cNvPr id="14" name="그룹 65"/>
          <p:cNvGrpSpPr/>
          <p:nvPr/>
        </p:nvGrpSpPr>
        <p:grpSpPr>
          <a:xfrm>
            <a:off x="3500430" y="3286124"/>
            <a:ext cx="1292817" cy="558536"/>
            <a:chOff x="6357950" y="3143248"/>
            <a:chExt cx="1485571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1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1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0" name="타원 10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8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06" name="TextBox 105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pic>
        <p:nvPicPr>
          <p:cNvPr id="113" name="Picture 7"/>
          <p:cNvPicPr>
            <a:picLocks noChangeAspect="1" noChangeArrowheads="1"/>
          </p:cNvPicPr>
          <p:nvPr/>
        </p:nvPicPr>
        <p:blipFill>
          <a:blip r:embed="rId10" cstate="print"/>
          <a:srcRect r="60538" b="52083"/>
          <a:stretch>
            <a:fillRect/>
          </a:stretch>
        </p:blipFill>
        <p:spPr bwMode="auto">
          <a:xfrm>
            <a:off x="5067304" y="1285860"/>
            <a:ext cx="6552000" cy="447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4" name="Picture 8"/>
          <p:cNvPicPr>
            <a:picLocks noChangeAspect="1" noChangeArrowheads="1"/>
          </p:cNvPicPr>
          <p:nvPr/>
        </p:nvPicPr>
        <p:blipFill>
          <a:blip r:embed="rId11" cstate="print"/>
          <a:srcRect r="60539" b="52083"/>
          <a:stretch>
            <a:fillRect/>
          </a:stretch>
        </p:blipFill>
        <p:spPr bwMode="auto">
          <a:xfrm>
            <a:off x="5067304" y="1281098"/>
            <a:ext cx="6552000" cy="447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그룹 65"/>
          <p:cNvGrpSpPr/>
          <p:nvPr/>
        </p:nvGrpSpPr>
        <p:grpSpPr>
          <a:xfrm>
            <a:off x="1142976" y="1571612"/>
            <a:ext cx="1292817" cy="558536"/>
            <a:chOff x="6357950" y="3143248"/>
            <a:chExt cx="1485571" cy="639748"/>
          </a:xfrm>
        </p:grpSpPr>
        <p:grpSp>
          <p:nvGrpSpPr>
            <p:cNvPr id="19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2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22" name="타원 12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9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17" name="TextBox 11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22" name="그룹 65"/>
          <p:cNvGrpSpPr/>
          <p:nvPr/>
        </p:nvGrpSpPr>
        <p:grpSpPr>
          <a:xfrm>
            <a:off x="7572396" y="4052892"/>
            <a:ext cx="1292817" cy="558536"/>
            <a:chOff x="6357950" y="3143248"/>
            <a:chExt cx="1485571" cy="639748"/>
          </a:xfrm>
        </p:grpSpPr>
        <p:grpSp>
          <p:nvGrpSpPr>
            <p:cNvPr id="23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3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32" name="타원 13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30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8" name="TextBox 127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839311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500"/>
                            </p:stCondLst>
                            <p:childTnLst>
                              <p:par>
                                <p:cTn id="6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0"/>
                            </p:stCondLst>
                            <p:childTnLst>
                              <p:par>
                                <p:cTn id="8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7"/>
          <p:cNvGrpSpPr/>
          <p:nvPr/>
        </p:nvGrpSpPr>
        <p:grpSpPr>
          <a:xfrm>
            <a:off x="488634" y="319596"/>
            <a:ext cx="2511730" cy="458910"/>
            <a:chOff x="857224" y="1536386"/>
            <a:chExt cx="2511730" cy="458910"/>
          </a:xfrm>
        </p:grpSpPr>
        <p:pic>
          <p:nvPicPr>
            <p:cNvPr id="54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56" name="TextBox 55"/>
            <p:cNvSpPr txBox="1"/>
            <p:nvPr/>
          </p:nvSpPr>
          <p:spPr>
            <a:xfrm>
              <a:off x="857224" y="1571612"/>
              <a:ext cx="2511730" cy="423684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Patient Search(2/2)</a:t>
              </a:r>
            </a:p>
          </p:txBody>
        </p:sp>
      </p:grp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42" name="그림 41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4" name="그룹 39"/>
          <p:cNvGrpSpPr/>
          <p:nvPr/>
        </p:nvGrpSpPr>
        <p:grpSpPr>
          <a:xfrm>
            <a:off x="4756154" y="1003186"/>
            <a:ext cx="7159241" cy="5184000"/>
            <a:chOff x="4756154" y="1003186"/>
            <a:chExt cx="7159241" cy="5184000"/>
          </a:xfrm>
        </p:grpSpPr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3125"/>
            <a:stretch>
              <a:fillRect/>
            </a:stretch>
          </p:blipFill>
          <p:spPr bwMode="auto">
            <a:xfrm>
              <a:off x="5072066" y="1357298"/>
              <a:ext cx="6643734" cy="4408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5" name="그룹 56"/>
            <p:cNvGrpSpPr/>
            <p:nvPr/>
          </p:nvGrpSpPr>
          <p:grpSpPr>
            <a:xfrm>
              <a:off x="4756154" y="1003186"/>
              <a:ext cx="7159241" cy="5184000"/>
              <a:chOff x="4597401" y="1908162"/>
              <a:chExt cx="7358116" cy="5286419"/>
            </a:xfrm>
          </p:grpSpPr>
          <p:pic>
            <p:nvPicPr>
              <p:cNvPr id="45" name="그림 44" descr="Monitor Frame.png"/>
              <p:cNvPicPr>
                <a:picLocks noChangeAspect="1"/>
              </p:cNvPicPr>
              <p:nvPr/>
            </p:nvPicPr>
            <p:blipFill>
              <a:blip r:embed="rId5" cstate="print"/>
              <a:srcRect b="20849"/>
              <a:stretch>
                <a:fillRect/>
              </a:stretch>
            </p:blipFill>
            <p:spPr>
              <a:xfrm>
                <a:off x="4597401" y="1908162"/>
                <a:ext cx="7358116" cy="5207517"/>
              </a:xfrm>
              <a:prstGeom prst="rect">
                <a:avLst/>
              </a:prstGeom>
            </p:spPr>
          </p:pic>
          <p:pic>
            <p:nvPicPr>
              <p:cNvPr id="46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7735408" y="6689479"/>
                <a:ext cx="1082094" cy="505102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6" name="그룹 104"/>
          <p:cNvGrpSpPr/>
          <p:nvPr/>
        </p:nvGrpSpPr>
        <p:grpSpPr>
          <a:xfrm>
            <a:off x="571660" y="1052736"/>
            <a:ext cx="5728308" cy="3035504"/>
            <a:chOff x="571660" y="1052736"/>
            <a:chExt cx="5728308" cy="3035504"/>
          </a:xfrm>
        </p:grpSpPr>
        <p:sp>
          <p:nvSpPr>
            <p:cNvPr id="51" name="모서리가 둥근 직사각형 50"/>
            <p:cNvSpPr/>
            <p:nvPr/>
          </p:nvSpPr>
          <p:spPr bwMode="auto">
            <a:xfrm>
              <a:off x="571660" y="1052736"/>
              <a:ext cx="3712308" cy="1947636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2" name="직선 연결선 51"/>
            <p:cNvCxnSpPr/>
            <p:nvPr/>
          </p:nvCxnSpPr>
          <p:spPr>
            <a:xfrm>
              <a:off x="4283968" y="2000240"/>
              <a:ext cx="201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/>
            <p:cNvCxnSpPr/>
            <p:nvPr/>
          </p:nvCxnSpPr>
          <p:spPr>
            <a:xfrm rot="5400000">
              <a:off x="5249338" y="3043446"/>
              <a:ext cx="2088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 rot="5400000">
              <a:off x="5118992" y="2945826"/>
              <a:ext cx="1908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9"/>
            <p:cNvCxnSpPr/>
            <p:nvPr/>
          </p:nvCxnSpPr>
          <p:spPr>
            <a:xfrm rot="5400000">
              <a:off x="5001422" y="2856702"/>
              <a:ext cx="1714512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65"/>
          <p:cNvGrpSpPr/>
          <p:nvPr/>
        </p:nvGrpSpPr>
        <p:grpSpPr>
          <a:xfrm>
            <a:off x="6357950" y="3714749"/>
            <a:ext cx="2368403" cy="588468"/>
            <a:chOff x="6357950" y="3143248"/>
            <a:chExt cx="2721523" cy="674033"/>
          </a:xfrm>
        </p:grpSpPr>
        <p:grpSp>
          <p:nvGrpSpPr>
            <p:cNvPr id="8" name="그룹 33"/>
            <p:cNvGrpSpPr/>
            <p:nvPr/>
          </p:nvGrpSpPr>
          <p:grpSpPr>
            <a:xfrm>
              <a:off x="6357950" y="3143248"/>
              <a:ext cx="2721523" cy="674033"/>
              <a:chOff x="2428860" y="2428868"/>
              <a:chExt cx="2721523" cy="674033"/>
            </a:xfrm>
          </p:grpSpPr>
          <p:grpSp>
            <p:nvGrpSpPr>
              <p:cNvPr id="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3" name="타원 7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TextBox 40"/>
              <p:cNvSpPr txBox="1"/>
              <p:nvPr/>
            </p:nvSpPr>
            <p:spPr>
              <a:xfrm>
                <a:off x="2938651" y="2679867"/>
                <a:ext cx="2211732" cy="4230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Double 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76" name="그림 75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11" name="그룹 76"/>
          <p:cNvGrpSpPr/>
          <p:nvPr/>
        </p:nvGrpSpPr>
        <p:grpSpPr>
          <a:xfrm>
            <a:off x="714348" y="1214422"/>
            <a:ext cx="3429024" cy="1535908"/>
            <a:chOff x="714348" y="1214422"/>
            <a:chExt cx="3429024" cy="1535908"/>
          </a:xfrm>
        </p:grpSpPr>
        <p:pic>
          <p:nvPicPr>
            <p:cNvPr id="78" name="그림 77" descr="On-ScreenKeyboardPortable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4348" y="1785926"/>
              <a:ext cx="3428992" cy="964404"/>
            </a:xfrm>
            <a:prstGeom prst="rect">
              <a:avLst/>
            </a:prstGeom>
          </p:spPr>
        </p:pic>
        <p:sp>
          <p:nvSpPr>
            <p:cNvPr id="79" name="직사각형 78"/>
            <p:cNvSpPr/>
            <p:nvPr/>
          </p:nvSpPr>
          <p:spPr>
            <a:xfrm>
              <a:off x="714348" y="1214422"/>
              <a:ext cx="342902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 smtClean="0">
                  <a:latin typeface="Arial" pitchFamily="34" charset="0"/>
                  <a:cs typeface="Arial" pitchFamily="34" charset="0"/>
                </a:rPr>
                <a:t>Double-click on Chart No., First Name or Last Name to display virtual keyboard.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39311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02. 업무\2014년\02. 전략과제\13. EM 동영상\dentist용\SW_PC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2060325"/>
            <a:ext cx="7429520" cy="4583385"/>
          </a:xfrm>
          <a:prstGeom prst="rect">
            <a:avLst/>
          </a:prstGeom>
          <a:noFill/>
        </p:spPr>
      </p:pic>
      <p:sp>
        <p:nvSpPr>
          <p:cNvPr id="10" name="대각선 방향의 모서리가 둥근 사각형 9"/>
          <p:cNvSpPr/>
          <p:nvPr/>
        </p:nvSpPr>
        <p:spPr>
          <a:xfrm>
            <a:off x="3643306" y="3778100"/>
            <a:ext cx="4918432" cy="639604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How To Capture the Image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 descr="C:\Users\VT_GCS1\Desktop\제목 없음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071810"/>
            <a:ext cx="2357454" cy="714604"/>
          </a:xfrm>
          <a:prstGeom prst="rect">
            <a:avLst/>
          </a:prstGeom>
          <a:noFill/>
        </p:spPr>
      </p:pic>
      <p:pic>
        <p:nvPicPr>
          <p:cNvPr id="7171" name="Picture 3" descr="C:\Users\VT_GCS1\Desktop\촬영소프트웨어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285992"/>
            <a:ext cx="2922554" cy="2332054"/>
          </a:xfrm>
          <a:prstGeom prst="rect">
            <a:avLst/>
          </a:prstGeom>
          <a:noFill/>
        </p:spPr>
      </p:pic>
      <p:grpSp>
        <p:nvGrpSpPr>
          <p:cNvPr id="14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15" name="줄무늬가 있는 오른쪽 화살표 1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6228903" y="3000372"/>
            <a:ext cx="2747060" cy="865346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72000" rIns="72000">
            <a:spAutoFit/>
          </a:bodyPr>
          <a:lstStyle/>
          <a:p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Basic Info</a:t>
            </a:r>
            <a:endParaRPr lang="ko-KR" alt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VT_GCS1\Desktop\imagecut_03_new_CG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285916" y="1785926"/>
            <a:ext cx="6445230" cy="4623148"/>
          </a:xfrm>
          <a:prstGeom prst="rect">
            <a:avLst/>
          </a:prstGeom>
          <a:noFill/>
        </p:spPr>
      </p:pic>
      <p:pic>
        <p:nvPicPr>
          <p:cNvPr id="3075" name="Picture 3" descr="C:\Users\VT_GCS1\Desktop\제목 없음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000372"/>
            <a:ext cx="2357454" cy="714604"/>
          </a:xfrm>
          <a:prstGeom prst="rect">
            <a:avLst/>
          </a:prstGeom>
          <a:noFill/>
        </p:spPr>
      </p:pic>
      <p:grpSp>
        <p:nvGrpSpPr>
          <p:cNvPr id="12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13" name="줄무늬가 있는 오른쪽 화살표 1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1"/>
          <p:cNvPicPr>
            <a:picLocks noChangeAspect="1" noChangeArrowheads="1"/>
          </p:cNvPicPr>
          <p:nvPr/>
        </p:nvPicPr>
        <p:blipFill>
          <a:blip r:embed="rId2" cstate="print"/>
          <a:srcRect r="7961"/>
          <a:stretch>
            <a:fillRect/>
          </a:stretch>
        </p:blipFill>
        <p:spPr bwMode="auto">
          <a:xfrm>
            <a:off x="785786" y="2285992"/>
            <a:ext cx="3357586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그림 59" descr="Monitor Fram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143116"/>
            <a:ext cx="3643338" cy="3010516"/>
          </a:xfrm>
          <a:prstGeom prst="rect">
            <a:avLst/>
          </a:prstGeom>
        </p:spPr>
      </p:pic>
      <p:pic>
        <p:nvPicPr>
          <p:cNvPr id="30" name="Picture 2"/>
          <p:cNvPicPr preferRelativeResize="0">
            <a:picLocks noChangeAspect="1" noChangeArrowheads="1"/>
          </p:cNvPicPr>
          <p:nvPr/>
        </p:nvPicPr>
        <p:blipFill>
          <a:blip r:embed="rId4" cstate="print"/>
          <a:srcRect l="48172" t="24336" b="18857"/>
          <a:stretch>
            <a:fillRect/>
          </a:stretch>
        </p:blipFill>
        <p:spPr bwMode="auto">
          <a:xfrm>
            <a:off x="539552" y="3933056"/>
            <a:ext cx="1368152" cy="1403981"/>
          </a:xfrm>
          <a:prstGeom prst="ellipse">
            <a:avLst/>
          </a:prstGeom>
          <a:ln w="19050" cap="rnd">
            <a:solidFill>
              <a:schemeClr val="accent6">
                <a:lumMod val="75000"/>
              </a:schemeClr>
            </a:solidFill>
          </a:ln>
          <a:effectLst/>
        </p:spPr>
      </p:pic>
      <p:grpSp>
        <p:nvGrpSpPr>
          <p:cNvPr id="45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6" name="줄무늬가 있는 오른쪽 화살표 4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285720" y="357166"/>
            <a:ext cx="4071966" cy="427517"/>
            <a:chOff x="428596" y="785794"/>
            <a:chExt cx="4071966" cy="427517"/>
          </a:xfrm>
        </p:grpSpPr>
        <p:grpSp>
          <p:nvGrpSpPr>
            <p:cNvPr id="43" name="그룹 37"/>
            <p:cNvGrpSpPr/>
            <p:nvPr/>
          </p:nvGrpSpPr>
          <p:grpSpPr>
            <a:xfrm>
              <a:off x="428596" y="785794"/>
              <a:ext cx="4071966" cy="427517"/>
              <a:chOff x="857224" y="1536386"/>
              <a:chExt cx="5526240" cy="427517"/>
            </a:xfrm>
          </p:grpSpPr>
          <p:pic>
            <p:nvPicPr>
              <p:cNvPr id="53" name="Picture 8" descr="G:\08_Document\09_Ewoosoft_CI\EZDenti.png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893909" y="1536386"/>
                <a:ext cx="1071570" cy="427517"/>
              </a:xfrm>
              <a:prstGeom prst="rect">
                <a:avLst/>
              </a:prstGeom>
              <a:noFill/>
            </p:spPr>
          </p:pic>
          <p:sp>
            <p:nvSpPr>
              <p:cNvPr id="55" name="TextBox 54"/>
              <p:cNvSpPr txBox="1"/>
              <p:nvPr/>
            </p:nvSpPr>
            <p:spPr>
              <a:xfrm>
                <a:off x="857224" y="1571612"/>
                <a:ext cx="5526240" cy="381119"/>
              </a:xfrm>
              <a:prstGeom prst="roundRect">
                <a:avLst>
                  <a:gd name="adj" fmla="val 19760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ko-KR" altLang="en-US" sz="16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     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Execute Capture Software (PANO)</a:t>
                </a:r>
              </a:p>
            </p:txBody>
          </p:sp>
        </p:grpSp>
        <p:pic>
          <p:nvPicPr>
            <p:cNvPr id="48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6445" y="854858"/>
              <a:ext cx="357190" cy="3365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sp>
        <p:nvSpPr>
          <p:cNvPr id="57" name="직사각형 56"/>
          <p:cNvSpPr/>
          <p:nvPr/>
        </p:nvSpPr>
        <p:spPr>
          <a:xfrm>
            <a:off x="857224" y="5715016"/>
            <a:ext cx="37860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Select the patient and then click Dental CT, </a:t>
            </a:r>
          </a:p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then the capture software will execute. </a:t>
            </a:r>
          </a:p>
        </p:txBody>
      </p:sp>
      <p:sp>
        <p:nvSpPr>
          <p:cNvPr id="61" name="갈매기형 수장 60"/>
          <p:cNvSpPr/>
          <p:nvPr/>
        </p:nvSpPr>
        <p:spPr bwMode="auto">
          <a:xfrm>
            <a:off x="4500562" y="3286124"/>
            <a:ext cx="357190" cy="500066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62" name="타원 61"/>
          <p:cNvSpPr/>
          <p:nvPr/>
        </p:nvSpPr>
        <p:spPr bwMode="auto">
          <a:xfrm>
            <a:off x="1047598" y="2357430"/>
            <a:ext cx="500066" cy="500066"/>
          </a:xfrm>
          <a:prstGeom prst="ellipse">
            <a:avLst/>
          </a:prstGeom>
          <a:solidFill>
            <a:schemeClr val="accent6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63" name="그림 62" descr="Monitor Fram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2143116"/>
            <a:ext cx="3643338" cy="3010516"/>
          </a:xfrm>
          <a:prstGeom prst="rect">
            <a:avLst/>
          </a:prstGeom>
        </p:spPr>
      </p:pic>
      <p:cxnSp>
        <p:nvCxnSpPr>
          <p:cNvPr id="65" name="직선 연결선 64"/>
          <p:cNvCxnSpPr/>
          <p:nvPr/>
        </p:nvCxnSpPr>
        <p:spPr>
          <a:xfrm flipH="1">
            <a:off x="1187624" y="2636914"/>
            <a:ext cx="116660" cy="129215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그룹 65"/>
          <p:cNvGrpSpPr/>
          <p:nvPr/>
        </p:nvGrpSpPr>
        <p:grpSpPr>
          <a:xfrm>
            <a:off x="1000100" y="4749627"/>
            <a:ext cx="849172" cy="822513"/>
            <a:chOff x="6275861" y="3143248"/>
            <a:chExt cx="975780" cy="942108"/>
          </a:xfrm>
        </p:grpSpPr>
        <p:grpSp>
          <p:nvGrpSpPr>
            <p:cNvPr id="68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7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6" name="타원 7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2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6484412" y="3340621"/>
              <a:ext cx="477447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142372" y="2301726"/>
            <a:ext cx="334865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747826"/>
            <a:ext cx="5692715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9" name="그룹 68"/>
          <p:cNvGrpSpPr/>
          <p:nvPr/>
        </p:nvGrpSpPr>
        <p:grpSpPr>
          <a:xfrm>
            <a:off x="1142976" y="962008"/>
            <a:ext cx="6643734" cy="4608974"/>
            <a:chOff x="1142976" y="962008"/>
            <a:chExt cx="6643734" cy="4608974"/>
          </a:xfrm>
        </p:grpSpPr>
        <p:cxnSp>
          <p:nvCxnSpPr>
            <p:cNvPr id="124" name="직선 연결선 123"/>
            <p:cNvCxnSpPr/>
            <p:nvPr/>
          </p:nvCxnSpPr>
          <p:spPr>
            <a:xfrm flipV="1">
              <a:off x="7286644" y="3391717"/>
              <a:ext cx="393006" cy="27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직사각형 129"/>
            <p:cNvSpPr/>
            <p:nvPr/>
          </p:nvSpPr>
          <p:spPr bwMode="auto">
            <a:xfrm>
              <a:off x="6450190" y="2390767"/>
              <a:ext cx="1008000" cy="2272953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n w="3175">
                  <a:solidFill>
                    <a:schemeClr val="tx1"/>
                  </a:solidFill>
                </a:ln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31" name="직사각형 130"/>
            <p:cNvSpPr/>
            <p:nvPr/>
          </p:nvSpPr>
          <p:spPr bwMode="auto">
            <a:xfrm>
              <a:off x="6450190" y="2105017"/>
              <a:ext cx="1008000" cy="214314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n w="3175">
                  <a:solidFill>
                    <a:schemeClr val="tx1"/>
                  </a:solidFill>
                </a:ln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cxnSp>
          <p:nvCxnSpPr>
            <p:cNvPr id="134" name="직선 연결선 133"/>
            <p:cNvCxnSpPr/>
            <p:nvPr/>
          </p:nvCxnSpPr>
          <p:spPr>
            <a:xfrm flipV="1">
              <a:off x="7292767" y="2223512"/>
              <a:ext cx="393006" cy="27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직선 연결선 144"/>
            <p:cNvCxnSpPr/>
            <p:nvPr/>
          </p:nvCxnSpPr>
          <p:spPr>
            <a:xfrm rot="5400000" flipH="1" flipV="1">
              <a:off x="7254323" y="1715533"/>
              <a:ext cx="357218" cy="13605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직선 연결선 146"/>
            <p:cNvCxnSpPr/>
            <p:nvPr/>
          </p:nvCxnSpPr>
          <p:spPr>
            <a:xfrm flipV="1">
              <a:off x="7500958" y="1604950"/>
              <a:ext cx="285752" cy="2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직선 연결선 149"/>
            <p:cNvCxnSpPr/>
            <p:nvPr/>
          </p:nvCxnSpPr>
          <p:spPr>
            <a:xfrm rot="5400000" flipH="1" flipV="1">
              <a:off x="6948504" y="1481124"/>
              <a:ext cx="676280" cy="28575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직선 연결선 150"/>
            <p:cNvCxnSpPr/>
            <p:nvPr/>
          </p:nvCxnSpPr>
          <p:spPr>
            <a:xfrm flipV="1">
              <a:off x="7429780" y="1285312"/>
              <a:ext cx="285752" cy="2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직선 연결선 152"/>
            <p:cNvCxnSpPr/>
            <p:nvPr/>
          </p:nvCxnSpPr>
          <p:spPr>
            <a:xfrm rot="16200000" flipV="1">
              <a:off x="6332391" y="1560535"/>
              <a:ext cx="792000" cy="1285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직선 연결선 154"/>
            <p:cNvCxnSpPr/>
            <p:nvPr/>
          </p:nvCxnSpPr>
          <p:spPr>
            <a:xfrm rot="16200000" flipV="1">
              <a:off x="6191176" y="1628848"/>
              <a:ext cx="506918" cy="173370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직선 연결선 160"/>
            <p:cNvCxnSpPr/>
            <p:nvPr/>
          </p:nvCxnSpPr>
          <p:spPr>
            <a:xfrm flipV="1">
              <a:off x="6072198" y="1462074"/>
              <a:ext cx="285752" cy="2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직선 연결선 162"/>
            <p:cNvCxnSpPr/>
            <p:nvPr/>
          </p:nvCxnSpPr>
          <p:spPr>
            <a:xfrm rot="16200000" flipV="1">
              <a:off x="3792198" y="1456058"/>
              <a:ext cx="1000954" cy="1285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직선 연결선 169"/>
            <p:cNvCxnSpPr/>
            <p:nvPr/>
          </p:nvCxnSpPr>
          <p:spPr>
            <a:xfrm rot="16200000" flipV="1">
              <a:off x="3236093" y="2364586"/>
              <a:ext cx="338168" cy="247655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직선 연결선 176"/>
            <p:cNvCxnSpPr/>
            <p:nvPr/>
          </p:nvCxnSpPr>
          <p:spPr>
            <a:xfrm rot="10800000">
              <a:off x="1142976" y="3390900"/>
              <a:ext cx="500066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직선 연결선 177"/>
            <p:cNvCxnSpPr/>
            <p:nvPr/>
          </p:nvCxnSpPr>
          <p:spPr>
            <a:xfrm rot="16200000" flipV="1">
              <a:off x="1643042" y="3390900"/>
              <a:ext cx="428628" cy="42862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직선 연결선 178"/>
            <p:cNvCxnSpPr/>
            <p:nvPr/>
          </p:nvCxnSpPr>
          <p:spPr>
            <a:xfrm rot="10800000">
              <a:off x="1571604" y="2319330"/>
              <a:ext cx="1714512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직선 연결선 179"/>
            <p:cNvCxnSpPr/>
            <p:nvPr/>
          </p:nvCxnSpPr>
          <p:spPr>
            <a:xfrm rot="10800000">
              <a:off x="1388232" y="4605346"/>
              <a:ext cx="612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직선 연결선 180"/>
            <p:cNvCxnSpPr/>
            <p:nvPr/>
          </p:nvCxnSpPr>
          <p:spPr>
            <a:xfrm rot="10800000">
              <a:off x="2000232" y="4605346"/>
              <a:ext cx="214314" cy="142876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직사각형 181"/>
            <p:cNvSpPr/>
            <p:nvPr/>
          </p:nvSpPr>
          <p:spPr bwMode="auto">
            <a:xfrm>
              <a:off x="1919427" y="4995590"/>
              <a:ext cx="1473663" cy="377626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n w="6350">
                  <a:solidFill>
                    <a:schemeClr val="tx1"/>
                  </a:solidFill>
                </a:ln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cxnSp>
          <p:nvCxnSpPr>
            <p:cNvPr id="183" name="직선 연결선 182"/>
            <p:cNvCxnSpPr/>
            <p:nvPr/>
          </p:nvCxnSpPr>
          <p:spPr>
            <a:xfrm rot="5400000">
              <a:off x="2486987" y="5390188"/>
              <a:ext cx="360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직사각형 186"/>
            <p:cNvSpPr/>
            <p:nvPr/>
          </p:nvSpPr>
          <p:spPr bwMode="auto">
            <a:xfrm>
              <a:off x="3500430" y="4995590"/>
              <a:ext cx="2007674" cy="360040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n w="6350">
                  <a:solidFill>
                    <a:schemeClr val="tx1"/>
                  </a:solidFill>
                </a:ln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cxnSp>
          <p:nvCxnSpPr>
            <p:cNvPr id="188" name="직선 연결선 187"/>
            <p:cNvCxnSpPr/>
            <p:nvPr/>
          </p:nvCxnSpPr>
          <p:spPr>
            <a:xfrm rot="5400000">
              <a:off x="4321356" y="5356056"/>
              <a:ext cx="360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직선 연결선 191"/>
            <p:cNvCxnSpPr/>
            <p:nvPr/>
          </p:nvCxnSpPr>
          <p:spPr>
            <a:xfrm rot="5400000">
              <a:off x="5729636" y="5090784"/>
              <a:ext cx="828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직선 연결선 195"/>
            <p:cNvCxnSpPr/>
            <p:nvPr/>
          </p:nvCxnSpPr>
          <p:spPr>
            <a:xfrm rot="16200000" flipV="1">
              <a:off x="1613339" y="1634653"/>
              <a:ext cx="643764" cy="1285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그룹 70"/>
          <p:cNvGrpSpPr/>
          <p:nvPr/>
        </p:nvGrpSpPr>
        <p:grpSpPr>
          <a:xfrm>
            <a:off x="113169" y="327272"/>
            <a:ext cx="9179861" cy="6230428"/>
            <a:chOff x="113169" y="327272"/>
            <a:chExt cx="9179861" cy="6230428"/>
          </a:xfrm>
        </p:grpSpPr>
        <p:sp>
          <p:nvSpPr>
            <p:cNvPr id="126" name="TextBox 125"/>
            <p:cNvSpPr txBox="1"/>
            <p:nvPr/>
          </p:nvSpPr>
          <p:spPr>
            <a:xfrm>
              <a:off x="7715273" y="3242718"/>
              <a:ext cx="86113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Capture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Mode</a:t>
              </a:r>
            </a:p>
          </p:txBody>
        </p:sp>
        <p:sp>
          <p:nvSpPr>
            <p:cNvPr id="127" name="직사각형 126"/>
            <p:cNvSpPr/>
            <p:nvPr/>
          </p:nvSpPr>
          <p:spPr>
            <a:xfrm>
              <a:off x="7743723" y="3717032"/>
              <a:ext cx="1543183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Select the 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capture mode of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PANO image.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21396" y="2074513"/>
              <a:ext cx="9092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Select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Modality</a:t>
              </a:r>
            </a:p>
          </p:txBody>
        </p:sp>
        <p:sp>
          <p:nvSpPr>
            <p:cNvPr id="141" name="직사각형 140"/>
            <p:cNvSpPr/>
            <p:nvPr/>
          </p:nvSpPr>
          <p:spPr>
            <a:xfrm>
              <a:off x="7749847" y="2564904"/>
              <a:ext cx="154318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Select between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PANO and CEPH.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7735316" y="1424756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Close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7720284" y="1103526"/>
              <a:ext cx="8899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Settings</a:t>
              </a: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6072199" y="327272"/>
              <a:ext cx="21723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Image Recon in Manual</a:t>
              </a:r>
            </a:p>
          </p:txBody>
        </p:sp>
        <p:sp>
          <p:nvSpPr>
            <p:cNvPr id="160" name="직사각형 159"/>
            <p:cNvSpPr/>
            <p:nvPr/>
          </p:nvSpPr>
          <p:spPr>
            <a:xfrm>
              <a:off x="6100649" y="599872"/>
              <a:ext cx="2900507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Reconstruct the image manually by clicking this button if an error occurs during the automatic image reconstruction.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4929190" y="1104884"/>
              <a:ext cx="10005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Phantom 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Capture</a:t>
              </a: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3286117" y="386152"/>
              <a:ext cx="13372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Mode Display</a:t>
              </a:r>
            </a:p>
          </p:txBody>
        </p:sp>
        <p:sp>
          <p:nvSpPr>
            <p:cNvPr id="166" name="직사각형 165"/>
            <p:cNvSpPr/>
            <p:nvPr/>
          </p:nvSpPr>
          <p:spPr>
            <a:xfrm>
              <a:off x="3314568" y="692696"/>
              <a:ext cx="247187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Display the selected capture mode.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142844" y="3248024"/>
              <a:ext cx="7809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Patient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Info. </a:t>
              </a:r>
            </a:p>
          </p:txBody>
        </p:sp>
        <p:sp>
          <p:nvSpPr>
            <p:cNvPr id="169" name="직사각형 168"/>
            <p:cNvSpPr/>
            <p:nvPr/>
          </p:nvSpPr>
          <p:spPr>
            <a:xfrm>
              <a:off x="142844" y="3728889"/>
              <a:ext cx="1490793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Display the chart no., name, gender, age and birthday of the patient.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35314" y="1881649"/>
              <a:ext cx="145745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Capture Status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&amp; Image</a:t>
              </a:r>
            </a:p>
          </p:txBody>
        </p:sp>
        <p:sp>
          <p:nvSpPr>
            <p:cNvPr id="173" name="직사각형 172"/>
            <p:cNvSpPr/>
            <p:nvPr/>
          </p:nvSpPr>
          <p:spPr>
            <a:xfrm>
              <a:off x="142844" y="2348880"/>
              <a:ext cx="140030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Display the capture status in real time and view the image in advance.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113169" y="4462470"/>
              <a:ext cx="10788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DAP Value</a:t>
              </a:r>
            </a:p>
          </p:txBody>
        </p:sp>
        <p:sp>
          <p:nvSpPr>
            <p:cNvPr id="176" name="직사각형 175"/>
            <p:cNvSpPr/>
            <p:nvPr/>
          </p:nvSpPr>
          <p:spPr>
            <a:xfrm>
              <a:off x="131120" y="4736235"/>
              <a:ext cx="140030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Display the DAP </a:t>
              </a:r>
            </a:p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value. 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1500166" y="5447370"/>
              <a:ext cx="15146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Tube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Voltage/Current</a:t>
              </a:r>
            </a:p>
          </p:txBody>
        </p:sp>
        <p:sp>
          <p:nvSpPr>
            <p:cNvPr id="186" name="직사각형 185"/>
            <p:cNvSpPr/>
            <p:nvPr/>
          </p:nvSpPr>
          <p:spPr>
            <a:xfrm>
              <a:off x="1528619" y="5912444"/>
              <a:ext cx="204324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Display the basic value of patients tube voltage and current. Finely adjust when needed.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3582903" y="5553067"/>
              <a:ext cx="17152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Gender, Child and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Bone Density</a:t>
              </a:r>
            </a:p>
          </p:txBody>
        </p:sp>
        <p:sp>
          <p:nvSpPr>
            <p:cNvPr id="191" name="직사각형 190"/>
            <p:cNvSpPr/>
            <p:nvPr/>
          </p:nvSpPr>
          <p:spPr>
            <a:xfrm>
              <a:off x="3611355" y="6003702"/>
              <a:ext cx="2175091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Display the information on the registered patient automatically. Edit when necessary.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94" name="TextBox 193"/>
            <p:cNvSpPr txBox="1"/>
            <p:nvPr/>
          </p:nvSpPr>
          <p:spPr>
            <a:xfrm>
              <a:off x="5786445" y="5534040"/>
              <a:ext cx="18036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Guidance Message</a:t>
              </a:r>
            </a:p>
          </p:txBody>
        </p:sp>
        <p:sp>
          <p:nvSpPr>
            <p:cNvPr id="195" name="직사각형 194"/>
            <p:cNvSpPr/>
            <p:nvPr/>
          </p:nvSpPr>
          <p:spPr>
            <a:xfrm>
              <a:off x="5886337" y="5774290"/>
              <a:ext cx="161462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Display the various directions and guidance through voice over messages.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500034" y="747694"/>
              <a:ext cx="14991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X-ray Exposure</a:t>
              </a:r>
            </a:p>
          </p:txBody>
        </p:sp>
        <p:sp>
          <p:nvSpPr>
            <p:cNvPr id="199" name="직사각형 198"/>
            <p:cNvSpPr/>
            <p:nvPr/>
          </p:nvSpPr>
          <p:spPr>
            <a:xfrm>
              <a:off x="528484" y="980728"/>
              <a:ext cx="204325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The color of the sign turns yellow when there is X-ray exposure.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68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74" name="줄무늬가 있는 오른쪽 화살표 7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Vatech\Desktop\image - Copy.png"/>
          <p:cNvPicPr>
            <a:picLocks noChangeAspect="1" noChangeArrowheads="1"/>
          </p:cNvPicPr>
          <p:nvPr/>
        </p:nvPicPr>
        <p:blipFill>
          <a:blip r:embed="rId2" cstate="print"/>
          <a:srcRect b="13793"/>
          <a:stretch>
            <a:fillRect/>
          </a:stretch>
        </p:blipFill>
        <p:spPr bwMode="auto">
          <a:xfrm>
            <a:off x="827584" y="1340768"/>
            <a:ext cx="1832478" cy="3600400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5557630"/>
            <a:ext cx="1834642" cy="66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714536" y="246040"/>
            <a:ext cx="473445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1/7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57224" y="722450"/>
            <a:ext cx="4857784" cy="525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buttons in the following order. 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 • PANO → HD(Optional) → Normal → Standard.</a:t>
            </a:r>
          </a:p>
        </p:txBody>
      </p:sp>
      <p:grpSp>
        <p:nvGrpSpPr>
          <p:cNvPr id="2" name="그룹 33"/>
          <p:cNvGrpSpPr/>
          <p:nvPr/>
        </p:nvGrpSpPr>
        <p:grpSpPr>
          <a:xfrm>
            <a:off x="1714481" y="4057432"/>
            <a:ext cx="779509" cy="682630"/>
            <a:chOff x="2397441" y="2428868"/>
            <a:chExt cx="1046116" cy="1000132"/>
          </a:xfrm>
        </p:grpSpPr>
        <p:grpSp>
          <p:nvGrpSpPr>
            <p:cNvPr id="3" name="그룹 67"/>
            <p:cNvGrpSpPr/>
            <p:nvPr/>
          </p:nvGrpSpPr>
          <p:grpSpPr>
            <a:xfrm>
              <a:off x="2428861" y="2428868"/>
              <a:ext cx="639747" cy="639748"/>
              <a:chOff x="4356598" y="3448242"/>
              <a:chExt cx="639747" cy="639748"/>
            </a:xfrm>
          </p:grpSpPr>
          <p:grpSp>
            <p:nvGrpSpPr>
              <p:cNvPr id="4" name="그룹 50"/>
              <p:cNvGrpSpPr/>
              <p:nvPr/>
            </p:nvGrpSpPr>
            <p:grpSpPr>
              <a:xfrm>
                <a:off x="4356598" y="3448242"/>
                <a:ext cx="639747" cy="639748"/>
                <a:chOff x="5429257" y="3214686"/>
                <a:chExt cx="639747" cy="639748"/>
              </a:xfrm>
            </p:grpSpPr>
            <p:pic>
              <p:nvPicPr>
                <p:cNvPr id="77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8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5429257" y="3214686"/>
                  <a:ext cx="159318" cy="257695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6" name="타원 75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2" name="TextBox 40"/>
            <p:cNvSpPr txBox="1"/>
            <p:nvPr/>
          </p:nvSpPr>
          <p:spPr>
            <a:xfrm>
              <a:off x="2397441" y="2978071"/>
              <a:ext cx="1046116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</a:t>
              </a:r>
              <a:r>
                <a:rPr lang="en-US" altLang="ko-KR" sz="14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!!</a:t>
              </a:r>
              <a:endParaRPr lang="ko-KR" alt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5" name="직사각형 94"/>
          <p:cNvSpPr/>
          <p:nvPr/>
        </p:nvSpPr>
        <p:spPr>
          <a:xfrm>
            <a:off x="791908" y="5117122"/>
            <a:ext cx="485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 ‘CONFIRM’, then the device 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automatically turns to patient positioning mode.</a:t>
            </a:r>
          </a:p>
        </p:txBody>
      </p:sp>
      <p:grpSp>
        <p:nvGrpSpPr>
          <p:cNvPr id="5" name="그룹 33"/>
          <p:cNvGrpSpPr/>
          <p:nvPr/>
        </p:nvGrpSpPr>
        <p:grpSpPr>
          <a:xfrm>
            <a:off x="1457598" y="6057696"/>
            <a:ext cx="798745" cy="682630"/>
            <a:chOff x="2397441" y="2428868"/>
            <a:chExt cx="1052417" cy="1000132"/>
          </a:xfrm>
        </p:grpSpPr>
        <p:grpSp>
          <p:nvGrpSpPr>
            <p:cNvPr id="6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7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101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02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100" name="타원 99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8" name="TextBox 40"/>
            <p:cNvSpPr txBox="1"/>
            <p:nvPr/>
          </p:nvSpPr>
          <p:spPr>
            <a:xfrm>
              <a:off x="2397441" y="2978071"/>
              <a:ext cx="1052417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grpSp>
        <p:nvGrpSpPr>
          <p:cNvPr id="55" name="그룹 54"/>
          <p:cNvGrpSpPr/>
          <p:nvPr/>
        </p:nvGrpSpPr>
        <p:grpSpPr>
          <a:xfrm>
            <a:off x="1000100" y="1484784"/>
            <a:ext cx="7215238" cy="4248472"/>
            <a:chOff x="1000100" y="1484784"/>
            <a:chExt cx="7215238" cy="4248472"/>
          </a:xfrm>
        </p:grpSpPr>
        <p:sp>
          <p:nvSpPr>
            <p:cNvPr id="89" name="직사각형 88"/>
            <p:cNvSpPr/>
            <p:nvPr/>
          </p:nvSpPr>
          <p:spPr bwMode="auto">
            <a:xfrm>
              <a:off x="4000496" y="2564904"/>
              <a:ext cx="4214842" cy="1330818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직사각형 92"/>
            <p:cNvSpPr/>
            <p:nvPr/>
          </p:nvSpPr>
          <p:spPr>
            <a:xfrm>
              <a:off x="4776967" y="2636342"/>
              <a:ext cx="289710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If the patient is under the age of 14, child arch is selected automatically. </a:t>
              </a:r>
            </a:p>
          </p:txBody>
        </p:sp>
        <p:sp>
          <p:nvSpPr>
            <p:cNvPr id="94" name="직사각형 93"/>
            <p:cNvSpPr/>
            <p:nvPr/>
          </p:nvSpPr>
          <p:spPr>
            <a:xfrm>
              <a:off x="4776967" y="3195704"/>
              <a:ext cx="28971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This mode minimizes teeth overlapping in the image. </a:t>
              </a:r>
            </a:p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This arch is selected when capturing in the Bitewing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mode. </a:t>
              </a:r>
            </a:p>
          </p:txBody>
        </p:sp>
        <p:grpSp>
          <p:nvGrpSpPr>
            <p:cNvPr id="8" name="그룹 51"/>
            <p:cNvGrpSpPr/>
            <p:nvPr/>
          </p:nvGrpSpPr>
          <p:grpSpPr>
            <a:xfrm>
              <a:off x="4000496" y="4018744"/>
              <a:ext cx="4214842" cy="1714512"/>
              <a:chOff x="4000496" y="3747502"/>
              <a:chExt cx="4214842" cy="1714512"/>
            </a:xfrm>
          </p:grpSpPr>
          <p:sp>
            <p:nvSpPr>
              <p:cNvPr id="104" name="직사각형 103"/>
              <p:cNvSpPr/>
              <p:nvPr/>
            </p:nvSpPr>
            <p:spPr bwMode="auto">
              <a:xfrm>
                <a:off x="4000496" y="3747502"/>
                <a:ext cx="4214842" cy="1714512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106" name="Picture 3" descr="D:\02. 업무\2014년\02. 전략과제\13. EM 동영상\dentist용\모드아이콘01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4348161" y="4953082"/>
                <a:ext cx="749398" cy="480356"/>
              </a:xfrm>
              <a:prstGeom prst="rect">
                <a:avLst/>
              </a:prstGeom>
              <a:noFill/>
            </p:spPr>
          </p:pic>
          <p:pic>
            <p:nvPicPr>
              <p:cNvPr id="107" name="Picture 3" descr="D:\02. 업무\2014년\02. 전략과제\13. EM 동영상\dentist용\모드아이콘01.png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5711833" y="4953082"/>
                <a:ext cx="744066" cy="478425"/>
              </a:xfrm>
              <a:prstGeom prst="rect">
                <a:avLst/>
              </a:prstGeom>
              <a:noFill/>
            </p:spPr>
          </p:pic>
          <p:pic>
            <p:nvPicPr>
              <p:cNvPr id="108" name="Picture 3" descr="D:\02. 업무\2014년\02. 전략과제\13. EM 동영상\dentist용\모드아이콘01.png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 b="-6070"/>
              <a:stretch>
                <a:fillRect/>
              </a:stretch>
            </p:blipFill>
            <p:spPr bwMode="auto">
              <a:xfrm>
                <a:off x="7065980" y="4953082"/>
                <a:ext cx="744066" cy="478425"/>
              </a:xfrm>
              <a:prstGeom prst="rect">
                <a:avLst/>
              </a:prstGeom>
              <a:noFill/>
            </p:spPr>
          </p:pic>
          <p:sp>
            <p:nvSpPr>
              <p:cNvPr id="124" name="직사각형 123"/>
              <p:cNvSpPr/>
              <p:nvPr/>
            </p:nvSpPr>
            <p:spPr>
              <a:xfrm>
                <a:off x="4000496" y="3818940"/>
                <a:ext cx="4143404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The image is captured in the same order for the Right, Front, Left modes.</a:t>
                </a:r>
              </a:p>
            </p:txBody>
          </p:sp>
          <p:pic>
            <p:nvPicPr>
              <p:cNvPr id="6148" name="Picture 4"/>
              <p:cNvPicPr>
                <a:picLocks noChangeAspect="1" noChangeArrowheads="1"/>
              </p:cNvPicPr>
              <p:nvPr/>
            </p:nvPicPr>
            <p:blipFill>
              <a:blip r:embed="rId9" cstate="screen"/>
              <a:srcRect/>
              <a:stretch>
                <a:fillRect/>
              </a:stretch>
            </p:blipFill>
            <p:spPr bwMode="auto">
              <a:xfrm>
                <a:off x="4143372" y="4069298"/>
                <a:ext cx="1175529" cy="79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149" name="Picture 5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5502192" y="4069298"/>
                <a:ext cx="1172532" cy="79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150" name="Picture 6"/>
              <p:cNvPicPr>
                <a:picLocks noChangeAspect="1" noChangeArrowheads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 bwMode="auto">
              <a:xfrm>
                <a:off x="6858016" y="4069298"/>
                <a:ext cx="1172532" cy="79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50" name="직사각형 49"/>
            <p:cNvSpPr/>
            <p:nvPr/>
          </p:nvSpPr>
          <p:spPr bwMode="auto">
            <a:xfrm>
              <a:off x="4000496" y="1484784"/>
              <a:ext cx="4214842" cy="288032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4162423" y="1542814"/>
              <a:ext cx="125123" cy="1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6" name="직사각형 55"/>
            <p:cNvSpPr/>
            <p:nvPr/>
          </p:nvSpPr>
          <p:spPr>
            <a:xfrm>
              <a:off x="4357686" y="1504714"/>
              <a:ext cx="3000396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- AF function applied in PANO mode. </a:t>
              </a: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1000100" y="1557102"/>
              <a:ext cx="3012459" cy="2748982"/>
              <a:chOff x="1000100" y="1557102"/>
              <a:chExt cx="3012459" cy="2748982"/>
            </a:xfrm>
          </p:grpSpPr>
          <p:cxnSp>
            <p:nvCxnSpPr>
              <p:cNvPr id="88" name="직선 연결선 87"/>
              <p:cNvCxnSpPr/>
              <p:nvPr/>
            </p:nvCxnSpPr>
            <p:spPr>
              <a:xfrm>
                <a:off x="2155171" y="2681244"/>
                <a:ext cx="1857388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직선 연결선 102"/>
              <p:cNvCxnSpPr/>
              <p:nvPr/>
            </p:nvCxnSpPr>
            <p:spPr>
              <a:xfrm>
                <a:off x="2143108" y="4304496"/>
                <a:ext cx="1857388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직선 연결선 47"/>
              <p:cNvCxnSpPr/>
              <p:nvPr/>
            </p:nvCxnSpPr>
            <p:spPr>
              <a:xfrm>
                <a:off x="1000100" y="1557102"/>
                <a:ext cx="3000396" cy="2565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/>
              <p:cNvCxnSpPr/>
              <p:nvPr/>
            </p:nvCxnSpPr>
            <p:spPr>
              <a:xfrm>
                <a:off x="2143108" y="2242394"/>
                <a:ext cx="1857388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직사각형 57"/>
            <p:cNvSpPr/>
            <p:nvPr/>
          </p:nvSpPr>
          <p:spPr bwMode="auto">
            <a:xfrm>
              <a:off x="4000496" y="2132856"/>
              <a:ext cx="4214842" cy="3600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4033834" y="2143552"/>
              <a:ext cx="41815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UHD : High resolution image 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HD : High Definition Image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Normal : Normal Image</a:t>
              </a:r>
            </a:p>
          </p:txBody>
        </p:sp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143372" y="2645980"/>
              <a:ext cx="537404" cy="502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" name="Picture 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143372" y="3315426"/>
              <a:ext cx="537224" cy="502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2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63" name="줄무늬가 있는 오른쪽 화살표 6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18975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9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73445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2/7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971599" y="851368"/>
            <a:ext cx="637205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③ When the device stops moving, put the Chin Support w/ Bite Block on the Chinrest.  </a:t>
            </a:r>
          </a:p>
        </p:txBody>
      </p:sp>
      <p:sp>
        <p:nvSpPr>
          <p:cNvPr id="50" name="직사각형 49"/>
          <p:cNvSpPr/>
          <p:nvPr/>
        </p:nvSpPr>
        <p:spPr>
          <a:xfrm>
            <a:off x="971600" y="2693542"/>
            <a:ext cx="62436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④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For safety, the patient (especially child or pregnant woman) should wear the lead apron.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971599" y="4278491"/>
            <a:ext cx="9952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⑤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atient should take off all jewelry and metallic objects such as hair pins, spectacles, dentures and orthodontic appliances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and place them on the accessory rack. </a:t>
            </a:r>
          </a:p>
          <a:p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1522455" y="2914409"/>
            <a:ext cx="4788442" cy="1378118"/>
            <a:chOff x="1522455" y="2914409"/>
            <a:chExt cx="4788442" cy="1378118"/>
          </a:xfrm>
        </p:grpSpPr>
        <p:pic>
          <p:nvPicPr>
            <p:cNvPr id="27" name="그림 26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-7417"/>
            <a:stretch/>
          </p:blipFill>
          <p:spPr>
            <a:xfrm>
              <a:off x="3839747" y="2914409"/>
              <a:ext cx="817794" cy="1378118"/>
            </a:xfrm>
            <a:prstGeom prst="rect">
              <a:avLst/>
            </a:prstGeom>
          </p:spPr>
        </p:pic>
        <p:pic>
          <p:nvPicPr>
            <p:cNvPr id="28" name="그림 2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2455" y="2970829"/>
              <a:ext cx="1347742" cy="1249689"/>
            </a:xfrm>
            <a:prstGeom prst="rect">
              <a:avLst/>
            </a:prstGeom>
          </p:spPr>
        </p:pic>
        <p:sp>
          <p:nvSpPr>
            <p:cNvPr id="73" name="갈매기형 수장 72"/>
            <p:cNvSpPr/>
            <p:nvPr/>
          </p:nvSpPr>
          <p:spPr bwMode="auto">
            <a:xfrm>
              <a:off x="3186313" y="3512462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4" name="직선 연결선 73"/>
            <p:cNvCxnSpPr/>
            <p:nvPr/>
          </p:nvCxnSpPr>
          <p:spPr>
            <a:xfrm flipV="1">
              <a:off x="4331048" y="3212406"/>
              <a:ext cx="240952" cy="206955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5134869" y="3070783"/>
              <a:ext cx="1176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Lead Apron</a:t>
              </a:r>
            </a:p>
          </p:txBody>
        </p:sp>
        <p:cxnSp>
          <p:nvCxnSpPr>
            <p:cNvPr id="78" name="직선 연결선 77"/>
            <p:cNvCxnSpPr/>
            <p:nvPr/>
          </p:nvCxnSpPr>
          <p:spPr>
            <a:xfrm flipV="1">
              <a:off x="4572000" y="3218417"/>
              <a:ext cx="576000" cy="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그룹 32"/>
          <p:cNvGrpSpPr/>
          <p:nvPr/>
        </p:nvGrpSpPr>
        <p:grpSpPr>
          <a:xfrm>
            <a:off x="1333406" y="4763759"/>
            <a:ext cx="4030682" cy="1451323"/>
            <a:chOff x="1333406" y="4763759"/>
            <a:chExt cx="4030682" cy="1451323"/>
          </a:xfrm>
        </p:grpSpPr>
        <p:pic>
          <p:nvPicPr>
            <p:cNvPr id="79" name="그림 7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406" y="4765377"/>
              <a:ext cx="1651940" cy="1449705"/>
            </a:xfrm>
            <a:prstGeom prst="rect">
              <a:avLst/>
            </a:prstGeom>
          </p:spPr>
        </p:pic>
        <p:sp>
          <p:nvSpPr>
            <p:cNvPr id="81" name="갈매기형 수장 80"/>
            <p:cNvSpPr/>
            <p:nvPr/>
          </p:nvSpPr>
          <p:spPr bwMode="auto">
            <a:xfrm>
              <a:off x="3167920" y="5424273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0" name="그림 7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7962" y="4763759"/>
              <a:ext cx="1596126" cy="1446294"/>
            </a:xfrm>
            <a:prstGeom prst="rect">
              <a:avLst/>
            </a:prstGeom>
          </p:spPr>
        </p:pic>
      </p:grpSp>
      <p:grpSp>
        <p:nvGrpSpPr>
          <p:cNvPr id="29" name="그룹 28"/>
          <p:cNvGrpSpPr/>
          <p:nvPr/>
        </p:nvGrpSpPr>
        <p:grpSpPr>
          <a:xfrm>
            <a:off x="1331640" y="1142984"/>
            <a:ext cx="3026046" cy="1585100"/>
            <a:chOff x="1331640" y="1142984"/>
            <a:chExt cx="3026046" cy="1585100"/>
          </a:xfrm>
        </p:grpSpPr>
        <p:pic>
          <p:nvPicPr>
            <p:cNvPr id="12291" name="Picture 3" descr="C:\Users\VT_GCS1\Desktop\제목 없음-1000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2643174" y="1142984"/>
              <a:ext cx="1714512" cy="1423668"/>
            </a:xfrm>
            <a:prstGeom prst="rect">
              <a:avLst/>
            </a:prstGeom>
            <a:noFill/>
          </p:spPr>
        </p:pic>
        <p:pic>
          <p:nvPicPr>
            <p:cNvPr id="12" name="Picture 7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1331640" y="1260539"/>
              <a:ext cx="1152128" cy="96778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accent6">
                  <a:lumMod val="75000"/>
                </a:schemeClr>
              </a:solidFill>
            </a:ln>
            <a:effectLst/>
          </p:spPr>
        </p:pic>
        <p:cxnSp>
          <p:nvCxnSpPr>
            <p:cNvPr id="14" name="직선 연결선 13"/>
            <p:cNvCxnSpPr/>
            <p:nvPr/>
          </p:nvCxnSpPr>
          <p:spPr>
            <a:xfrm flipH="1">
              <a:off x="2483920" y="1571612"/>
              <a:ext cx="1368000" cy="0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347253" y="2204864"/>
              <a:ext cx="138614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Chin Support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w/ Bite Block </a:t>
              </a:r>
            </a:p>
          </p:txBody>
        </p:sp>
      </p:grpSp>
      <p:grpSp>
        <p:nvGrpSpPr>
          <p:cNvPr id="31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32" name="줄무늬가 있는 오른쪽 화살표 3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0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73445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3/7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971599" y="1075403"/>
            <a:ext cx="73151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⑥ Bring the patient to the device. Put a hygiene cover on the bite stick. </a:t>
            </a:r>
          </a:p>
        </p:txBody>
      </p:sp>
      <p:grpSp>
        <p:nvGrpSpPr>
          <p:cNvPr id="27" name="그룹 26"/>
          <p:cNvGrpSpPr/>
          <p:nvPr/>
        </p:nvGrpSpPr>
        <p:grpSpPr>
          <a:xfrm>
            <a:off x="6000760" y="714356"/>
            <a:ext cx="2461447" cy="1481084"/>
            <a:chOff x="5621432" y="714356"/>
            <a:chExt cx="2461447" cy="1481084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1432" y="714356"/>
              <a:ext cx="1085374" cy="1481084"/>
            </a:xfrm>
            <a:prstGeom prst="rect">
              <a:avLst/>
            </a:prstGeom>
          </p:spPr>
        </p:pic>
        <p:cxnSp>
          <p:nvCxnSpPr>
            <p:cNvPr id="40" name="직선 연결선 39"/>
            <p:cNvCxnSpPr/>
            <p:nvPr/>
          </p:nvCxnSpPr>
          <p:spPr>
            <a:xfrm>
              <a:off x="6287141" y="973841"/>
              <a:ext cx="386669" cy="0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6643702" y="812407"/>
              <a:ext cx="14391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Hygiene Cover</a:t>
              </a:r>
            </a:p>
          </p:txBody>
        </p:sp>
      </p:grpSp>
      <p:sp>
        <p:nvSpPr>
          <p:cNvPr id="42" name="직사각형 41"/>
          <p:cNvSpPr/>
          <p:nvPr/>
        </p:nvSpPr>
        <p:spPr>
          <a:xfrm>
            <a:off x="971600" y="3071810"/>
            <a:ext cx="731517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⑧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Bring the patient to the device. </a:t>
            </a:r>
          </a:p>
        </p:txBody>
      </p:sp>
      <p:grpSp>
        <p:nvGrpSpPr>
          <p:cNvPr id="37" name="그룹 36"/>
          <p:cNvGrpSpPr/>
          <p:nvPr/>
        </p:nvGrpSpPr>
        <p:grpSpPr>
          <a:xfrm>
            <a:off x="1220352" y="3822175"/>
            <a:ext cx="3617788" cy="1353678"/>
            <a:chOff x="1220352" y="3786190"/>
            <a:chExt cx="3617788" cy="1353678"/>
          </a:xfrm>
        </p:grpSpPr>
        <p:sp>
          <p:nvSpPr>
            <p:cNvPr id="6" name="직사각형 5"/>
            <p:cNvSpPr/>
            <p:nvPr/>
          </p:nvSpPr>
          <p:spPr>
            <a:xfrm>
              <a:off x="1354951" y="4047261"/>
              <a:ext cx="3483189" cy="10926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Grab the handle tightly with two hands.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Chest leans against the device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Move half a step forward..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Make sure the left and right shoulders remain level and  the patient maintains this position. </a:t>
              </a: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220352" y="3786190"/>
              <a:ext cx="328021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Patient is to be positioned with the following procedures:</a:t>
              </a:r>
              <a:endParaRPr lang="en-US" altLang="ko-K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직사각형 20"/>
          <p:cNvSpPr/>
          <p:nvPr/>
        </p:nvSpPr>
        <p:spPr>
          <a:xfrm>
            <a:off x="971600" y="1643050"/>
            <a:ext cx="73151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⑦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Adjust the temple supports so that they fit snugly on both sides of the patient’s head 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using the temple support wheel.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grpSp>
        <p:nvGrpSpPr>
          <p:cNvPr id="28" name="그룹 27"/>
          <p:cNvGrpSpPr/>
          <p:nvPr/>
        </p:nvGrpSpPr>
        <p:grpSpPr>
          <a:xfrm>
            <a:off x="1175634" y="2000240"/>
            <a:ext cx="2967738" cy="1127070"/>
            <a:chOff x="1175634" y="2000240"/>
            <a:chExt cx="2967738" cy="1127070"/>
          </a:xfrm>
        </p:grpSpPr>
        <p:pic>
          <p:nvPicPr>
            <p:cNvPr id="22" name="Picture 2" descr="C:\Users\VT_GCS1\Desktop\제목 없음-100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786050" y="2000240"/>
              <a:ext cx="1357322" cy="1127070"/>
            </a:xfrm>
            <a:prstGeom prst="rect">
              <a:avLst/>
            </a:prstGeom>
            <a:noFill/>
          </p:spPr>
        </p:pic>
        <p:cxnSp>
          <p:nvCxnSpPr>
            <p:cNvPr id="23" name="직선 연결선 22"/>
            <p:cNvCxnSpPr/>
            <p:nvPr/>
          </p:nvCxnSpPr>
          <p:spPr>
            <a:xfrm rot="10800000">
              <a:off x="2652139" y="2598639"/>
              <a:ext cx="500066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1175634" y="2437833"/>
              <a:ext cx="16119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Temple Support 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Wheel</a:t>
              </a: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5286380" y="3286123"/>
            <a:ext cx="2914499" cy="2908301"/>
            <a:chOff x="5286380" y="3286123"/>
            <a:chExt cx="2914499" cy="2908301"/>
          </a:xfrm>
        </p:grpSpPr>
        <p:grpSp>
          <p:nvGrpSpPr>
            <p:cNvPr id="2" name="그룹 60"/>
            <p:cNvGrpSpPr/>
            <p:nvPr/>
          </p:nvGrpSpPr>
          <p:grpSpPr>
            <a:xfrm>
              <a:off x="5286380" y="3664025"/>
              <a:ext cx="1515915" cy="1945179"/>
              <a:chOff x="4207935" y="4426969"/>
              <a:chExt cx="1326972" cy="1671975"/>
            </a:xfrm>
          </p:grpSpPr>
          <p:pic>
            <p:nvPicPr>
              <p:cNvPr id="69" name="Picture 4" descr="D:\02. 업무\2014년\02. 전략과제\13. EM 동영상\00. 디자이너 이력서\20140822_132905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lum bright="10000" contrast="30000"/>
              </a:blip>
              <a:stretch>
                <a:fillRect/>
              </a:stretch>
            </p:blipFill>
            <p:spPr bwMode="auto">
              <a:xfrm>
                <a:off x="4207935" y="4426969"/>
                <a:ext cx="956878" cy="1671975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p:spPr>
          </p:pic>
          <p:grpSp>
            <p:nvGrpSpPr>
              <p:cNvPr id="3" name="그룹 39"/>
              <p:cNvGrpSpPr/>
              <p:nvPr/>
            </p:nvGrpSpPr>
            <p:grpSpPr>
              <a:xfrm>
                <a:off x="5301599" y="4583724"/>
                <a:ext cx="233308" cy="1338685"/>
                <a:chOff x="1012094" y="4440848"/>
                <a:chExt cx="233308" cy="1338685"/>
              </a:xfrm>
            </p:grpSpPr>
            <p:sp>
              <p:nvSpPr>
                <p:cNvPr id="67" name="줄무늬가 있는 오른쪽 화살표 66"/>
                <p:cNvSpPr/>
                <p:nvPr/>
              </p:nvSpPr>
              <p:spPr bwMode="auto">
                <a:xfrm rot="16200000">
                  <a:off x="923485" y="4529457"/>
                  <a:ext cx="388308" cy="211089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8" name="줄무늬가 있는 오른쪽 화살표 67"/>
                <p:cNvSpPr/>
                <p:nvPr/>
              </p:nvSpPr>
              <p:spPr bwMode="auto">
                <a:xfrm rot="5400000">
                  <a:off x="945703" y="5479834"/>
                  <a:ext cx="388309" cy="211089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pic>
          <p:nvPicPr>
            <p:cNvPr id="13314" name="Picture 2" descr="C:\Users\VT_GCS1\Desktop\제목 없음-10000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6643702" y="3286123"/>
              <a:ext cx="1557177" cy="2908301"/>
            </a:xfrm>
            <a:prstGeom prst="rect">
              <a:avLst/>
            </a:prstGeom>
            <a:noFill/>
          </p:spPr>
        </p:pic>
      </p:grpSp>
      <p:sp>
        <p:nvSpPr>
          <p:cNvPr id="35" name="직사각형 34"/>
          <p:cNvSpPr/>
          <p:nvPr/>
        </p:nvSpPr>
        <p:spPr>
          <a:xfrm>
            <a:off x="971600" y="3327732"/>
            <a:ext cx="73151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⑨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Adjust the column height by pressing the column up/down switch (or button) 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so that the patient ‘s chin reaches the chin rest. </a:t>
            </a:r>
          </a:p>
        </p:txBody>
      </p:sp>
      <p:grpSp>
        <p:nvGrpSpPr>
          <p:cNvPr id="29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31" name="줄무늬가 있는 오른쪽 화살표 3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87329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2" grpId="0"/>
      <p:bldP spid="21" grpId="1"/>
      <p:bldP spid="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73445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4/7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967151" y="2769540"/>
            <a:ext cx="569308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⑨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Patient needs to be positioned correctly by checking the Mid-</a:t>
            </a: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plane laser beam,  </a:t>
            </a:r>
          </a:p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Frankfurt plane laser beam and the Canine laser beam .</a:t>
            </a:r>
          </a:p>
          <a:p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" name="그룹 51"/>
          <p:cNvGrpSpPr/>
          <p:nvPr/>
        </p:nvGrpSpPr>
        <p:grpSpPr>
          <a:xfrm>
            <a:off x="493912" y="3296501"/>
            <a:ext cx="7757145" cy="2561603"/>
            <a:chOff x="493912" y="3296501"/>
            <a:chExt cx="7757145" cy="2561603"/>
          </a:xfrm>
        </p:grpSpPr>
        <p:grpSp>
          <p:nvGrpSpPr>
            <p:cNvPr id="3" name="그룹 40"/>
            <p:cNvGrpSpPr/>
            <p:nvPr/>
          </p:nvGrpSpPr>
          <p:grpSpPr>
            <a:xfrm>
              <a:off x="5089996" y="3881346"/>
              <a:ext cx="1571636" cy="1976546"/>
              <a:chOff x="4580824" y="4643446"/>
              <a:chExt cx="1571636" cy="1976546"/>
            </a:xfrm>
          </p:grpSpPr>
          <p:grpSp>
            <p:nvGrpSpPr>
              <p:cNvPr id="4" name="그룹 29"/>
              <p:cNvGrpSpPr/>
              <p:nvPr/>
            </p:nvGrpSpPr>
            <p:grpSpPr>
              <a:xfrm>
                <a:off x="4631851" y="4643446"/>
                <a:ext cx="1469582" cy="1285884"/>
                <a:chOff x="5357818" y="2857496"/>
                <a:chExt cx="1714512" cy="1500198"/>
              </a:xfrm>
            </p:grpSpPr>
            <p:pic>
              <p:nvPicPr>
                <p:cNvPr id="10242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>
                  <a:off x="5357818" y="2857496"/>
                  <a:ext cx="1714512" cy="15001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6" name="줄무늬가 있는 오른쪽 화살표 25"/>
                <p:cNvSpPr/>
                <p:nvPr/>
              </p:nvSpPr>
              <p:spPr bwMode="auto">
                <a:xfrm rot="5400000">
                  <a:off x="5814886" y="3540783"/>
                  <a:ext cx="275537" cy="158988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" name="줄무늬가 있는 오른쪽 화살표 26"/>
                <p:cNvSpPr/>
                <p:nvPr/>
              </p:nvSpPr>
              <p:spPr bwMode="auto">
                <a:xfrm rot="16200000">
                  <a:off x="5814886" y="3115690"/>
                  <a:ext cx="275537" cy="158988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58" name="TextBox 57"/>
              <p:cNvSpPr txBox="1"/>
              <p:nvPr/>
            </p:nvSpPr>
            <p:spPr>
              <a:xfrm>
                <a:off x="4580824" y="5973661"/>
                <a:ext cx="15716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Frankfurt Plane</a:t>
                </a:r>
              </a:p>
              <a:p>
                <a:pPr algn="ctr"/>
                <a:r>
                  <a:rPr lang="en-US" altLang="ko-KR" sz="12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Laser Beam</a:t>
                </a:r>
              </a:p>
              <a:p>
                <a:pPr algn="ctr"/>
                <a:r>
                  <a:rPr lang="en-US" altLang="ko-KR" sz="12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Adjusting Lever</a:t>
                </a:r>
              </a:p>
            </p:txBody>
          </p:sp>
        </p:grpSp>
        <p:grpSp>
          <p:nvGrpSpPr>
            <p:cNvPr id="6" name="그룹 41"/>
            <p:cNvGrpSpPr/>
            <p:nvPr/>
          </p:nvGrpSpPr>
          <p:grpSpPr>
            <a:xfrm>
              <a:off x="6679421" y="3881346"/>
              <a:ext cx="1571636" cy="1976758"/>
              <a:chOff x="6393669" y="4643446"/>
              <a:chExt cx="1571636" cy="1976758"/>
            </a:xfrm>
          </p:grpSpPr>
          <p:grpSp>
            <p:nvGrpSpPr>
              <p:cNvPr id="7" name="그룹 30"/>
              <p:cNvGrpSpPr/>
              <p:nvPr/>
            </p:nvGrpSpPr>
            <p:grpSpPr>
              <a:xfrm>
                <a:off x="6475312" y="4643446"/>
                <a:ext cx="1408350" cy="1285884"/>
                <a:chOff x="5429255" y="4643446"/>
                <a:chExt cx="1643075" cy="1500198"/>
              </a:xfrm>
            </p:grpSpPr>
            <p:pic>
              <p:nvPicPr>
                <p:cNvPr id="10243" name="Picture 3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>
                  <a:off x="5429255" y="4643446"/>
                  <a:ext cx="1643075" cy="15001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77" name="줄무늬가 있는 오른쪽 화살표 76"/>
                <p:cNvSpPr/>
                <p:nvPr/>
              </p:nvSpPr>
              <p:spPr bwMode="auto">
                <a:xfrm rot="10800000">
                  <a:off x="5757740" y="5262863"/>
                  <a:ext cx="275537" cy="158988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2" name="줄무늬가 있는 오른쪽 화살표 31"/>
                <p:cNvSpPr/>
                <p:nvPr/>
              </p:nvSpPr>
              <p:spPr bwMode="auto">
                <a:xfrm>
                  <a:off x="6402493" y="5262863"/>
                  <a:ext cx="275537" cy="158988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6" name="TextBox 75"/>
              <p:cNvSpPr txBox="1"/>
              <p:nvPr/>
            </p:nvSpPr>
            <p:spPr>
              <a:xfrm>
                <a:off x="6393669" y="5973873"/>
                <a:ext cx="15716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Canine Laser Beam</a:t>
                </a:r>
              </a:p>
              <a:p>
                <a:pPr algn="ctr"/>
                <a:r>
                  <a:rPr lang="en-US" altLang="ko-KR" sz="12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Adjusting Lever</a:t>
                </a:r>
              </a:p>
            </p:txBody>
          </p:sp>
        </p:grpSp>
        <p:pic>
          <p:nvPicPr>
            <p:cNvPr id="14338" name="Picture 2" descr="C:\Users\VT_GCS1\Desktop\제목 없음-200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285852" y="3296501"/>
              <a:ext cx="1956128" cy="2000264"/>
            </a:xfrm>
            <a:prstGeom prst="rect">
              <a:avLst/>
            </a:prstGeom>
            <a:noFill/>
          </p:spPr>
        </p:pic>
        <p:grpSp>
          <p:nvGrpSpPr>
            <p:cNvPr id="8" name="그룹 39"/>
            <p:cNvGrpSpPr/>
            <p:nvPr/>
          </p:nvGrpSpPr>
          <p:grpSpPr>
            <a:xfrm>
              <a:off x="3500430" y="3881346"/>
              <a:ext cx="1571636" cy="1791880"/>
              <a:chOff x="2857488" y="4643446"/>
              <a:chExt cx="1571636" cy="1791880"/>
            </a:xfrm>
          </p:grpSpPr>
          <p:pic>
            <p:nvPicPr>
              <p:cNvPr id="10244" name="Picture 4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2914475" y="4643446"/>
                <a:ext cx="1457662" cy="12858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39" name="TextBox 38"/>
              <p:cNvSpPr txBox="1"/>
              <p:nvPr/>
            </p:nvSpPr>
            <p:spPr>
              <a:xfrm>
                <a:off x="2857488" y="5973661"/>
                <a:ext cx="15716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Mid-</a:t>
                </a:r>
                <a:r>
                  <a:rPr lang="en-US" altLang="ko-KR" sz="1200" b="1" dirty="0" err="1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sagittal</a:t>
                </a:r>
                <a:r>
                  <a:rPr lang="en-US" altLang="ko-KR" sz="12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Plane </a:t>
                </a:r>
              </a:p>
              <a:p>
                <a:pPr algn="ctr"/>
                <a:r>
                  <a:rPr lang="en-US" altLang="ko-KR" sz="12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Laser Beam</a:t>
                </a:r>
              </a:p>
            </p:txBody>
          </p:sp>
        </p:grpSp>
        <p:cxnSp>
          <p:nvCxnSpPr>
            <p:cNvPr id="43" name="직선 연결선 42"/>
            <p:cNvCxnSpPr/>
            <p:nvPr/>
          </p:nvCxnSpPr>
          <p:spPr>
            <a:xfrm rot="5400000">
              <a:off x="1501483" y="4839925"/>
              <a:ext cx="1188000" cy="33337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직사각형 45"/>
            <p:cNvSpPr/>
            <p:nvPr/>
          </p:nvSpPr>
          <p:spPr>
            <a:xfrm>
              <a:off x="500034" y="5484184"/>
              <a:ext cx="11734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Mid-</a:t>
              </a:r>
              <a:r>
                <a:rPr lang="en-US" altLang="ko-KR" sz="900" dirty="0" err="1" smtClean="0">
                  <a:latin typeface="Arial" pitchFamily="34" charset="0"/>
                  <a:cs typeface="Arial" pitchFamily="34" charset="0"/>
                </a:rPr>
                <a:t>sagittal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Plane </a:t>
              </a:r>
            </a:p>
            <a:p>
              <a:pPr algn="ctr"/>
              <a:r>
                <a:rPr lang="en-US" altLang="ko-KR" sz="900" dirty="0" err="1" smtClean="0">
                  <a:latin typeface="Arial" pitchFamily="34" charset="0"/>
                  <a:cs typeface="Arial" pitchFamily="34" charset="0"/>
                </a:rPr>
                <a:t>Lase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Beam</a:t>
              </a:r>
            </a:p>
          </p:txBody>
        </p:sp>
        <p:cxnSp>
          <p:nvCxnSpPr>
            <p:cNvPr id="47" name="직선 연결선 46"/>
            <p:cNvCxnSpPr/>
            <p:nvPr/>
          </p:nvCxnSpPr>
          <p:spPr>
            <a:xfrm rot="10800000">
              <a:off x="1609556" y="5603245"/>
              <a:ext cx="32400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직사각형 61"/>
            <p:cNvSpPr/>
            <p:nvPr/>
          </p:nvSpPr>
          <p:spPr>
            <a:xfrm>
              <a:off x="493912" y="3429000"/>
              <a:ext cx="105238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Frankfurt Plane</a:t>
              </a:r>
            </a:p>
            <a:p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Laser Beam</a:t>
              </a:r>
            </a:p>
          </p:txBody>
        </p:sp>
        <p:cxnSp>
          <p:nvCxnSpPr>
            <p:cNvPr id="63" name="직선 연결선 62"/>
            <p:cNvCxnSpPr/>
            <p:nvPr/>
          </p:nvCxnSpPr>
          <p:spPr>
            <a:xfrm rot="10800000">
              <a:off x="1428728" y="3698234"/>
              <a:ext cx="496734" cy="28575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직사각형 66"/>
            <p:cNvSpPr/>
            <p:nvPr/>
          </p:nvSpPr>
          <p:spPr>
            <a:xfrm>
              <a:off x="2928926" y="3341044"/>
              <a:ext cx="92869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Canine Laser Beam</a:t>
              </a:r>
            </a:p>
          </p:txBody>
        </p:sp>
        <p:cxnSp>
          <p:nvCxnSpPr>
            <p:cNvPr id="68" name="직선 연결선 67"/>
            <p:cNvCxnSpPr/>
            <p:nvPr/>
          </p:nvCxnSpPr>
          <p:spPr>
            <a:xfrm>
              <a:off x="2428860" y="4269738"/>
              <a:ext cx="503398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직선 연결선 69"/>
            <p:cNvCxnSpPr>
              <a:stCxn id="67" idx="2"/>
            </p:cNvCxnSpPr>
            <p:nvPr/>
          </p:nvCxnSpPr>
          <p:spPr>
            <a:xfrm rot="5400000">
              <a:off x="2881423" y="3757890"/>
              <a:ext cx="559364" cy="464337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직사각형 37"/>
          <p:cNvSpPr/>
          <p:nvPr/>
        </p:nvSpPr>
        <p:spPr>
          <a:xfrm>
            <a:off x="971600" y="1119932"/>
            <a:ext cx="42587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⑧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Check if the patient has bit the groove correctly with his/her upper and 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 lower  incisors.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" name="그룹 50"/>
          <p:cNvGrpSpPr/>
          <p:nvPr/>
        </p:nvGrpSpPr>
        <p:grpSpPr>
          <a:xfrm>
            <a:off x="4961350" y="860160"/>
            <a:ext cx="3067034" cy="1857388"/>
            <a:chOff x="4961350" y="860160"/>
            <a:chExt cx="3067034" cy="1857388"/>
          </a:xfrm>
        </p:grpSpPr>
        <p:grpSp>
          <p:nvGrpSpPr>
            <p:cNvPr id="2" name="그룹 9"/>
            <p:cNvGrpSpPr/>
            <p:nvPr/>
          </p:nvGrpSpPr>
          <p:grpSpPr>
            <a:xfrm>
              <a:off x="4961350" y="1115359"/>
              <a:ext cx="1454470" cy="1282081"/>
              <a:chOff x="3007356" y="2921656"/>
              <a:chExt cx="1924684" cy="1515456"/>
            </a:xfrm>
          </p:grpSpPr>
          <p:pic>
            <p:nvPicPr>
              <p:cNvPr id="5" name="그림 4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007356" y="3162601"/>
                <a:ext cx="1924684" cy="1274511"/>
              </a:xfrm>
              <a:prstGeom prst="rect">
                <a:avLst/>
              </a:prstGeom>
            </p:spPr>
          </p:pic>
          <p:sp>
            <p:nvSpPr>
              <p:cNvPr id="33" name="줄무늬가 있는 오른쪽 화살표 32"/>
              <p:cNvSpPr/>
              <p:nvPr/>
            </p:nvSpPr>
            <p:spPr bwMode="auto">
              <a:xfrm rot="6667219">
                <a:off x="4206596" y="2979308"/>
                <a:ext cx="325692" cy="210387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0241" name="Picture 1" descr="C:\Users\VT_GCS1\Desktop\제목 없음-2001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6211978" y="860160"/>
              <a:ext cx="1816406" cy="1857388"/>
            </a:xfrm>
            <a:prstGeom prst="rect">
              <a:avLst/>
            </a:prstGeom>
            <a:noFill/>
          </p:spPr>
        </p:pic>
        <p:grpSp>
          <p:nvGrpSpPr>
            <p:cNvPr id="48" name="그룹 47"/>
            <p:cNvGrpSpPr/>
            <p:nvPr/>
          </p:nvGrpSpPr>
          <p:grpSpPr>
            <a:xfrm>
              <a:off x="6171879" y="1484781"/>
              <a:ext cx="932124" cy="304736"/>
              <a:chOff x="6171879" y="1484781"/>
              <a:chExt cx="932124" cy="304736"/>
            </a:xfrm>
          </p:grpSpPr>
          <p:cxnSp>
            <p:nvCxnSpPr>
              <p:cNvPr id="42" name="직선 연결선 41"/>
              <p:cNvCxnSpPr/>
              <p:nvPr/>
            </p:nvCxnSpPr>
            <p:spPr>
              <a:xfrm>
                <a:off x="6171879" y="1484781"/>
                <a:ext cx="503398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/>
              <p:cNvCxnSpPr/>
              <p:nvPr/>
            </p:nvCxnSpPr>
            <p:spPr>
              <a:xfrm flipH="1" flipV="1">
                <a:off x="6671956" y="1484784"/>
                <a:ext cx="432047" cy="304733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1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5" name="줄무늬가 있는 오른쪽 화살표 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96909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73445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5/7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971600" y="926138"/>
            <a:ext cx="57435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⑩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Position patient’s head with the temple support wheel so his/her head does not move..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967151" y="3185407"/>
            <a:ext cx="51050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⑪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Check the Mid-</a:t>
            </a: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plane laser beam, Frankfurt plane laser beam 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and Canine laser beam again.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1220352" y="3214686"/>
            <a:ext cx="6573805" cy="1828619"/>
            <a:chOff x="1220352" y="3214686"/>
            <a:chExt cx="6573805" cy="1828619"/>
          </a:xfrm>
        </p:grpSpPr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15008" y="3214686"/>
              <a:ext cx="2079149" cy="1828619"/>
            </a:xfrm>
            <a:prstGeom prst="rect">
              <a:avLst/>
            </a:prstGeom>
          </p:spPr>
        </p:pic>
        <p:grpSp>
          <p:nvGrpSpPr>
            <p:cNvPr id="24" name="그룹 23"/>
            <p:cNvGrpSpPr/>
            <p:nvPr/>
          </p:nvGrpSpPr>
          <p:grpSpPr>
            <a:xfrm>
              <a:off x="1220352" y="3660976"/>
              <a:ext cx="3994590" cy="1057225"/>
              <a:chOff x="1220352" y="3660976"/>
              <a:chExt cx="3994590" cy="1057225"/>
            </a:xfrm>
          </p:grpSpPr>
          <p:sp>
            <p:nvSpPr>
              <p:cNvPr id="19" name="직사각형 18"/>
              <p:cNvSpPr/>
              <p:nvPr/>
            </p:nvSpPr>
            <p:spPr>
              <a:xfrm>
                <a:off x="1331640" y="3856427"/>
                <a:ext cx="3883302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Close eyes and remain still until the scanning is completed.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Keep tongue pressed against  the palate and breathe through the nose.</a:t>
                </a: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Image capturing will begin. </a:t>
                </a:r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1220352" y="3660976"/>
                <a:ext cx="378027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Notify the following instructions to the patient. </a:t>
                </a:r>
              </a:p>
            </p:txBody>
          </p:sp>
        </p:grpSp>
      </p:grpSp>
      <p:grpSp>
        <p:nvGrpSpPr>
          <p:cNvPr id="23" name="그룹 22"/>
          <p:cNvGrpSpPr/>
          <p:nvPr/>
        </p:nvGrpSpPr>
        <p:grpSpPr>
          <a:xfrm>
            <a:off x="1162981" y="1357298"/>
            <a:ext cx="5102112" cy="1571637"/>
            <a:chOff x="1162981" y="1357298"/>
            <a:chExt cx="5102112" cy="1571637"/>
          </a:xfrm>
        </p:grpSpPr>
        <p:pic>
          <p:nvPicPr>
            <p:cNvPr id="63489" name="Picture 1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786050" y="1357298"/>
              <a:ext cx="1563140" cy="1543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5" name="직선 연결선 24"/>
            <p:cNvCxnSpPr/>
            <p:nvPr/>
          </p:nvCxnSpPr>
          <p:spPr>
            <a:xfrm rot="16200000" flipV="1">
              <a:off x="2660247" y="1840291"/>
              <a:ext cx="738646" cy="344163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1162981" y="1491209"/>
              <a:ext cx="14101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Temple Support </a:t>
              </a:r>
            </a:p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Wheel</a:t>
              </a: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2428860" y="1643050"/>
              <a:ext cx="432000" cy="2981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3490" name="Picture 2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714876" y="1357299"/>
              <a:ext cx="1550217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" name="그룹 20"/>
            <p:cNvGrpSpPr/>
            <p:nvPr/>
          </p:nvGrpSpPr>
          <p:grpSpPr>
            <a:xfrm>
              <a:off x="3071802" y="2178976"/>
              <a:ext cx="303683" cy="388306"/>
              <a:chOff x="2214546" y="5185944"/>
              <a:chExt cx="303683" cy="388306"/>
            </a:xfrm>
          </p:grpSpPr>
          <p:sp>
            <p:nvSpPr>
              <p:cNvPr id="17" name="위로 구부러진 화살표 16"/>
              <p:cNvSpPr/>
              <p:nvPr/>
            </p:nvSpPr>
            <p:spPr bwMode="auto">
              <a:xfrm>
                <a:off x="2232477" y="5402369"/>
                <a:ext cx="285752" cy="171881"/>
              </a:xfrm>
              <a:prstGeom prst="curvedUpArrow">
                <a:avLst/>
              </a:prstGeom>
              <a:solidFill>
                <a:schemeClr val="accent6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위로 구부러진 화살표 17"/>
              <p:cNvSpPr/>
              <p:nvPr/>
            </p:nvSpPr>
            <p:spPr bwMode="auto">
              <a:xfrm rot="10800000">
                <a:off x="2214546" y="5185944"/>
                <a:ext cx="285752" cy="171881"/>
              </a:xfrm>
              <a:prstGeom prst="curvedUpArrow">
                <a:avLst/>
              </a:prstGeom>
              <a:solidFill>
                <a:schemeClr val="accent6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2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28" name="줄무늬가 있는 오른쪽 화살표 2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033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 cstate="print"/>
          <a:srcRect/>
          <a:stretch/>
        </p:blipFill>
        <p:spPr>
          <a:xfrm>
            <a:off x="1243984" y="1176126"/>
            <a:ext cx="1764184" cy="623701"/>
          </a:xfrm>
          <a:prstGeom prst="rect">
            <a:avLst/>
          </a:prstGeom>
        </p:spPr>
      </p:pic>
      <p:sp>
        <p:nvSpPr>
          <p:cNvPr id="37" name="직사각형 36"/>
          <p:cNvSpPr/>
          <p:nvPr/>
        </p:nvSpPr>
        <p:spPr>
          <a:xfrm>
            <a:off x="970441" y="888966"/>
            <a:ext cx="378602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⑪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Ready button from the capture software.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970440" y="2267107"/>
            <a:ext cx="8173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⑫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Follow the instructions from the Guidance Message window, then proceed image capturing by pressing the X-ray exposure switch. </a:t>
            </a:r>
          </a:p>
          <a:p>
            <a:pPr algn="just">
              <a:lnSpc>
                <a:spcPct val="150000"/>
              </a:lnSpc>
            </a:pPr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33"/>
          <p:cNvGrpSpPr/>
          <p:nvPr/>
        </p:nvGrpSpPr>
        <p:grpSpPr>
          <a:xfrm>
            <a:off x="2770662" y="1665409"/>
            <a:ext cx="779509" cy="682630"/>
            <a:chOff x="2397441" y="2428868"/>
            <a:chExt cx="1011391" cy="1000132"/>
          </a:xfrm>
        </p:grpSpPr>
        <p:grpSp>
          <p:nvGrpSpPr>
            <p:cNvPr id="3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4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46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48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45" name="타원 44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2397441" y="2978071"/>
              <a:ext cx="1011391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</a:t>
              </a:r>
              <a:r>
                <a:rPr lang="en-US" altLang="ko-KR" sz="14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!!</a:t>
              </a:r>
              <a:endParaRPr lang="ko-KR" alt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714536" y="246040"/>
            <a:ext cx="4734453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6/7</a:t>
            </a:r>
          </a:p>
        </p:txBody>
      </p:sp>
      <p:grpSp>
        <p:nvGrpSpPr>
          <p:cNvPr id="56" name="그룹 55"/>
          <p:cNvGrpSpPr/>
          <p:nvPr/>
        </p:nvGrpSpPr>
        <p:grpSpPr>
          <a:xfrm>
            <a:off x="1085075" y="2513083"/>
            <a:ext cx="7242894" cy="1980981"/>
            <a:chOff x="1085075" y="2513083"/>
            <a:chExt cx="7242894" cy="1980981"/>
          </a:xfrm>
        </p:grpSpPr>
        <p:sp>
          <p:nvSpPr>
            <p:cNvPr id="59" name="갈매기형 수장 58"/>
            <p:cNvSpPr/>
            <p:nvPr/>
          </p:nvSpPr>
          <p:spPr bwMode="auto">
            <a:xfrm>
              <a:off x="3388456" y="332417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5864444" y="3322479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그룹 21"/>
            <p:cNvGrpSpPr/>
            <p:nvPr/>
          </p:nvGrpSpPr>
          <p:grpSpPr>
            <a:xfrm>
              <a:off x="1085075" y="2513083"/>
              <a:ext cx="2258480" cy="1854306"/>
              <a:chOff x="1085075" y="2513083"/>
              <a:chExt cx="2258480" cy="1854306"/>
            </a:xfrm>
          </p:grpSpPr>
          <p:grpSp>
            <p:nvGrpSpPr>
              <p:cNvPr id="6" name="그룹 20"/>
              <p:cNvGrpSpPr/>
              <p:nvPr/>
            </p:nvGrpSpPr>
            <p:grpSpPr>
              <a:xfrm>
                <a:off x="1085075" y="2513083"/>
                <a:ext cx="2258480" cy="1854306"/>
                <a:chOff x="1085075" y="2513083"/>
                <a:chExt cx="2258480" cy="1854306"/>
              </a:xfrm>
            </p:grpSpPr>
            <p:grpSp>
              <p:nvGrpSpPr>
                <p:cNvPr id="8" name="그룹 15"/>
                <p:cNvGrpSpPr/>
                <p:nvPr/>
              </p:nvGrpSpPr>
              <p:grpSpPr>
                <a:xfrm>
                  <a:off x="1085075" y="2513083"/>
                  <a:ext cx="2258480" cy="1854306"/>
                  <a:chOff x="2809988" y="3922132"/>
                  <a:chExt cx="4066268" cy="3107268"/>
                </a:xfrm>
              </p:grpSpPr>
              <p:grpSp>
                <p:nvGrpSpPr>
                  <p:cNvPr id="9" name="그룹 41"/>
                  <p:cNvGrpSpPr/>
                  <p:nvPr/>
                </p:nvGrpSpPr>
                <p:grpSpPr>
                  <a:xfrm>
                    <a:off x="2809988" y="3922132"/>
                    <a:ext cx="4066268" cy="3107268"/>
                    <a:chOff x="2809988" y="3571876"/>
                    <a:chExt cx="2071702" cy="1714512"/>
                  </a:xfrm>
                </p:grpSpPr>
                <p:pic>
                  <p:nvPicPr>
                    <p:cNvPr id="44" name="Picture 3" descr="D:\02. 업무\2014년\02. 전략과제\13. EM 동영상\montor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09988" y="3571876"/>
                      <a:ext cx="2071702" cy="1714512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47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7" cstate="screen"/>
                    <a:srcRect/>
                    <a:stretch/>
                  </p:blipFill>
                  <p:spPr bwMode="auto">
                    <a:xfrm>
                      <a:off x="3037038" y="3745106"/>
                      <a:ext cx="1637400" cy="1053805"/>
                    </a:xfrm>
                    <a:prstGeom prst="rect">
                      <a:avLst/>
                    </a:prstGeom>
                    <a:ln>
                      <a:noFill/>
                    </a:ln>
                    <a:effectLst/>
                  </p:spPr>
                </p:pic>
              </p:grpSp>
              <p:graphicFrame>
                <p:nvGraphicFramePr>
                  <p:cNvPr id="15" name="개체 1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384477464"/>
                      </p:ext>
                    </p:extLst>
                  </p:nvPr>
                </p:nvGraphicFramePr>
                <p:xfrm>
                  <a:off x="3239268" y="4220295"/>
                  <a:ext cx="3276948" cy="1959309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028" name="Image" r:id="rId8" imgW="20317460" imgH="13003175" progId="Photoshop.Image.13">
                          <p:embed/>
                        </p:oleObj>
                      </mc:Choice>
                      <mc:Fallback>
                        <p:oleObj name="Image" r:id="rId8" imgW="20317460" imgH="13003175" progId="Photoshop.Image.13">
                          <p:embed/>
                          <p:pic>
                            <p:nvPicPr>
                              <p:cNvPr id="0" name="Picture 2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239268" y="4220295"/>
                                <a:ext cx="3276948" cy="1959309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pic>
              <p:nvPicPr>
                <p:cNvPr id="20" name="그림 19"/>
                <p:cNvPicPr>
                  <a:picLocks noChangeAspect="1"/>
                </p:cNvPicPr>
                <p:nvPr/>
              </p:nvPicPr>
              <p:blipFill>
                <a:blip r:embed="rId10" cstate="screen"/>
                <a:stretch>
                  <a:fillRect/>
                </a:stretch>
              </p:blipFill>
              <p:spPr>
                <a:xfrm>
                  <a:off x="1297198" y="2676746"/>
                  <a:ext cx="1837201" cy="117630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65" name="그림 64"/>
              <p:cNvPicPr>
                <a:picLocks noChangeAspect="1"/>
              </p:cNvPicPr>
              <p:nvPr/>
            </p:nvPicPr>
            <p:blipFill rotWithShape="1">
              <a:blip r:embed="rId11" cstate="screen"/>
              <a:srcRect/>
              <a:stretch/>
            </p:blipFill>
            <p:spPr>
              <a:xfrm>
                <a:off x="1777722" y="2997098"/>
                <a:ext cx="792088" cy="540000"/>
              </a:xfrm>
              <a:prstGeom prst="rect">
                <a:avLst/>
              </a:prstGeom>
            </p:spPr>
          </p:pic>
        </p:grpSp>
        <p:grpSp>
          <p:nvGrpSpPr>
            <p:cNvPr id="10" name="그룹 23"/>
            <p:cNvGrpSpPr/>
            <p:nvPr/>
          </p:nvGrpSpPr>
          <p:grpSpPr>
            <a:xfrm>
              <a:off x="3577282" y="2519023"/>
              <a:ext cx="2258480" cy="1854306"/>
              <a:chOff x="3563888" y="2519023"/>
              <a:chExt cx="2258480" cy="1854306"/>
            </a:xfrm>
          </p:grpSpPr>
          <p:grpSp>
            <p:nvGrpSpPr>
              <p:cNvPr id="11" name="그룹 18"/>
              <p:cNvGrpSpPr/>
              <p:nvPr/>
            </p:nvGrpSpPr>
            <p:grpSpPr>
              <a:xfrm>
                <a:off x="3563888" y="2519023"/>
                <a:ext cx="2258480" cy="1854306"/>
                <a:chOff x="5769904" y="2564904"/>
                <a:chExt cx="2258480" cy="1854306"/>
              </a:xfrm>
            </p:grpSpPr>
            <p:grpSp>
              <p:nvGrpSpPr>
                <p:cNvPr id="12" name="그룹 55"/>
                <p:cNvGrpSpPr/>
                <p:nvPr/>
              </p:nvGrpSpPr>
              <p:grpSpPr>
                <a:xfrm>
                  <a:off x="5769904" y="2564904"/>
                  <a:ext cx="2258480" cy="1854306"/>
                  <a:chOff x="2809988" y="3922132"/>
                  <a:chExt cx="4066268" cy="3107268"/>
                </a:xfrm>
              </p:grpSpPr>
              <p:grpSp>
                <p:nvGrpSpPr>
                  <p:cNvPr id="13" name="그룹 56"/>
                  <p:cNvGrpSpPr/>
                  <p:nvPr/>
                </p:nvGrpSpPr>
                <p:grpSpPr>
                  <a:xfrm>
                    <a:off x="2809988" y="3922132"/>
                    <a:ext cx="4066268" cy="3107268"/>
                    <a:chOff x="2809988" y="3571876"/>
                    <a:chExt cx="2071702" cy="1714512"/>
                  </a:xfrm>
                </p:grpSpPr>
                <p:pic>
                  <p:nvPicPr>
                    <p:cNvPr id="60" name="Picture 3" descr="D:\02. 업무\2014년\02. 전략과제\13. EM 동영상\montor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09988" y="3571876"/>
                      <a:ext cx="2071702" cy="1714512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61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7" cstate="screen"/>
                    <a:srcRect/>
                    <a:stretch/>
                  </p:blipFill>
                  <p:spPr bwMode="auto">
                    <a:xfrm>
                      <a:off x="3037038" y="3745106"/>
                      <a:ext cx="1637400" cy="1053805"/>
                    </a:xfrm>
                    <a:prstGeom prst="rect">
                      <a:avLst/>
                    </a:prstGeom>
                    <a:ln>
                      <a:noFill/>
                    </a:ln>
                    <a:effectLst/>
                  </p:spPr>
                </p:pic>
              </p:grpSp>
              <p:graphicFrame>
                <p:nvGraphicFramePr>
                  <p:cNvPr id="58" name="개체 57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409247755"/>
                      </p:ext>
                    </p:extLst>
                  </p:nvPr>
                </p:nvGraphicFramePr>
                <p:xfrm>
                  <a:off x="3239268" y="4220295"/>
                  <a:ext cx="3276948" cy="1959309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029" name="Image" r:id="rId12" imgW="20317460" imgH="13003175" progId="Photoshop.Image.13">
                          <p:embed/>
                        </p:oleObj>
                      </mc:Choice>
                      <mc:Fallback>
                        <p:oleObj name="Image" r:id="rId12" imgW="20317460" imgH="13003175" progId="Photoshop.Image.13">
                          <p:embed/>
                          <p:pic>
                            <p:nvPicPr>
                              <p:cNvPr id="0" name="Picture 3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239268" y="4220295"/>
                                <a:ext cx="3276948" cy="1959309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pic>
              <p:nvPicPr>
                <p:cNvPr id="18" name="그림 17"/>
                <p:cNvPicPr>
                  <a:picLocks noChangeAspect="1"/>
                </p:cNvPicPr>
                <p:nvPr/>
              </p:nvPicPr>
              <p:blipFill>
                <a:blip r:embed="rId13" cstate="screen"/>
                <a:stretch>
                  <a:fillRect/>
                </a:stretch>
              </p:blipFill>
              <p:spPr>
                <a:xfrm>
                  <a:off x="5991128" y="2733805"/>
                  <a:ext cx="1841057" cy="1178277"/>
                </a:xfrm>
                <a:prstGeom prst="rect">
                  <a:avLst/>
                </a:prstGeom>
              </p:spPr>
            </p:pic>
          </p:grpSp>
          <p:pic>
            <p:nvPicPr>
              <p:cNvPr id="68" name="Picture 5" descr="C:\Users\a00291\Desktop\a70cccb3_pano.jpg"/>
              <p:cNvPicPr>
                <a:picLocks noChangeAspect="1" noChangeArrowheads="1"/>
              </p:cNvPicPr>
              <p:nvPr/>
            </p:nvPicPr>
            <p:blipFill rotWithShape="1">
              <a:blip r:embed="rId14" cstate="screen">
                <a:lum bright="1000" contrast="20000"/>
              </a:blip>
              <a:srcRect/>
              <a:stretch/>
            </p:blipFill>
            <p:spPr bwMode="auto">
              <a:xfrm>
                <a:off x="4644008" y="3045791"/>
                <a:ext cx="344164" cy="295200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14" name="그룹 25"/>
            <p:cNvGrpSpPr/>
            <p:nvPr/>
          </p:nvGrpSpPr>
          <p:grpSpPr>
            <a:xfrm>
              <a:off x="3660823" y="3045791"/>
              <a:ext cx="835039" cy="1448273"/>
              <a:chOff x="3402410" y="-928416"/>
              <a:chExt cx="3392717" cy="6031494"/>
            </a:xfrm>
          </p:grpSpPr>
          <p:pic>
            <p:nvPicPr>
              <p:cNvPr id="23" name="그림 22"/>
              <p:cNvPicPr>
                <a:picLocks noChangeAspect="1"/>
              </p:cNvPicPr>
              <p:nvPr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1" name="타원 70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" name="그룹 7167"/>
            <p:cNvGrpSpPr/>
            <p:nvPr/>
          </p:nvGrpSpPr>
          <p:grpSpPr>
            <a:xfrm>
              <a:off x="6069489" y="2513083"/>
              <a:ext cx="2258480" cy="1854306"/>
              <a:chOff x="6069489" y="2513083"/>
              <a:chExt cx="2258480" cy="1854306"/>
            </a:xfrm>
          </p:grpSpPr>
          <p:grpSp>
            <p:nvGrpSpPr>
              <p:cNvPr id="17" name="그룹 80"/>
              <p:cNvGrpSpPr/>
              <p:nvPr/>
            </p:nvGrpSpPr>
            <p:grpSpPr>
              <a:xfrm>
                <a:off x="6069489" y="2513083"/>
                <a:ext cx="2258480" cy="1854306"/>
                <a:chOff x="2809988" y="3571876"/>
                <a:chExt cx="2071702" cy="1714512"/>
              </a:xfrm>
            </p:grpSpPr>
            <p:pic>
              <p:nvPicPr>
                <p:cNvPr id="83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2809988" y="3571876"/>
                  <a:ext cx="2071702" cy="1714512"/>
                </a:xfrm>
                <a:prstGeom prst="rect">
                  <a:avLst/>
                </a:prstGeom>
                <a:noFill/>
              </p:spPr>
            </p:pic>
            <p:pic>
              <p:nvPicPr>
                <p:cNvPr id="84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7" cstate="screen"/>
                <a:srcRect/>
                <a:stretch/>
              </p:blipFill>
              <p:spPr bwMode="auto">
                <a:xfrm>
                  <a:off x="3037038" y="3745106"/>
                  <a:ext cx="1637400" cy="1053805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</p:grpSp>
          <p:pic>
            <p:nvPicPr>
              <p:cNvPr id="27" name="그림 26"/>
              <p:cNvPicPr>
                <a:picLocks noChangeAspect="1"/>
              </p:cNvPicPr>
              <p:nvPr/>
            </p:nvPicPr>
            <p:blipFill>
              <a:blip r:embed="rId16" cstate="screen"/>
              <a:stretch>
                <a:fillRect/>
              </a:stretch>
            </p:blipFill>
            <p:spPr>
              <a:xfrm>
                <a:off x="6311842" y="2699724"/>
                <a:ext cx="1790189" cy="1145721"/>
              </a:xfrm>
              <a:prstGeom prst="rect">
                <a:avLst/>
              </a:prstGeom>
            </p:spPr>
          </p:pic>
          <p:pic>
            <p:nvPicPr>
              <p:cNvPr id="78" name="Picture 5" descr="C:\Users\a00291\Desktop\a70cccb3_pano.jpg"/>
              <p:cNvPicPr>
                <a:picLocks noChangeArrowheads="1"/>
              </p:cNvPicPr>
              <p:nvPr/>
            </p:nvPicPr>
            <p:blipFill rotWithShape="1">
              <a:blip r:embed="rId17" cstate="screen">
                <a:lum bright="1000" contrast="20000"/>
              </a:blip>
              <a:srcRect l="-2708" t="-8666" r="-3684" b="-7946"/>
              <a:stretch/>
            </p:blipFill>
            <p:spPr bwMode="auto">
              <a:xfrm>
                <a:off x="6287190" y="2780928"/>
                <a:ext cx="1453162" cy="792088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</p:grpSp>
      <p:grpSp>
        <p:nvGrpSpPr>
          <p:cNvPr id="19" name="그룹 93"/>
          <p:cNvGrpSpPr/>
          <p:nvPr/>
        </p:nvGrpSpPr>
        <p:grpSpPr>
          <a:xfrm>
            <a:off x="4032046" y="4646958"/>
            <a:ext cx="3708305" cy="1853875"/>
            <a:chOff x="785786" y="4572007"/>
            <a:chExt cx="4575595" cy="2118120"/>
          </a:xfrm>
        </p:grpSpPr>
        <p:sp>
          <p:nvSpPr>
            <p:cNvPr id="95" name="직사각형 94"/>
            <p:cNvSpPr/>
            <p:nvPr/>
          </p:nvSpPr>
          <p:spPr bwMode="auto">
            <a:xfrm>
              <a:off x="785786" y="4572007"/>
              <a:ext cx="4575595" cy="2118120"/>
            </a:xfrm>
            <a:prstGeom prst="rect">
              <a:avLst/>
            </a:prstGeom>
            <a:solidFill>
              <a:schemeClr val="accent6">
                <a:lumMod val="75000"/>
                <a:alpha val="20000"/>
              </a:schemeClr>
            </a:solidFill>
            <a:ln w="1905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직사각형 95"/>
            <p:cNvSpPr/>
            <p:nvPr/>
          </p:nvSpPr>
          <p:spPr>
            <a:xfrm>
              <a:off x="928663" y="6060064"/>
              <a:ext cx="4255022" cy="4219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When pressing the X-ray exposure switch, the orange LED light turns on. This means that the device is exposing the X-ray.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1" name="그룹 96"/>
            <p:cNvGrpSpPr/>
            <p:nvPr/>
          </p:nvGrpSpPr>
          <p:grpSpPr>
            <a:xfrm>
              <a:off x="2928926" y="4643446"/>
              <a:ext cx="1857388" cy="1357322"/>
              <a:chOff x="1142976" y="4864903"/>
              <a:chExt cx="928694" cy="746527"/>
            </a:xfrm>
          </p:grpSpPr>
          <p:pic>
            <p:nvPicPr>
              <p:cNvPr id="102" name="Picture 2" descr="D:\02. 업무\2014년\02. 전략과제\13. EM 동영상\00. 디자이너 이력서\20140822_133147.jpg"/>
              <p:cNvPicPr>
                <a:picLocks noChangeAspect="1" noChangeArrowheads="1"/>
              </p:cNvPicPr>
              <p:nvPr/>
            </p:nvPicPr>
            <p:blipFill>
              <a:blip r:embed="rId18" cstate="screen">
                <a:lum bright="5000" contrast="40000"/>
              </a:blip>
              <a:srcRect/>
              <a:stretch>
                <a:fillRect/>
              </a:stretch>
            </p:blipFill>
            <p:spPr bwMode="auto">
              <a:xfrm>
                <a:off x="1142976" y="4864903"/>
                <a:ext cx="928694" cy="74652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p:spPr>
          </p:pic>
          <p:sp>
            <p:nvSpPr>
              <p:cNvPr id="103" name="타원 102"/>
              <p:cNvSpPr/>
              <p:nvPr/>
            </p:nvSpPr>
            <p:spPr bwMode="auto">
              <a:xfrm>
                <a:off x="1336682" y="5077226"/>
                <a:ext cx="71438" cy="71438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2" name="그룹 97"/>
            <p:cNvGrpSpPr/>
            <p:nvPr/>
          </p:nvGrpSpPr>
          <p:grpSpPr>
            <a:xfrm>
              <a:off x="928662" y="4643446"/>
              <a:ext cx="1857388" cy="1357322"/>
              <a:chOff x="1142976" y="4864903"/>
              <a:chExt cx="928694" cy="746527"/>
            </a:xfrm>
          </p:grpSpPr>
          <p:pic>
            <p:nvPicPr>
              <p:cNvPr id="100" name="Picture 2" descr="D:\02. 업무\2014년\02. 전략과제\13. EM 동영상\00. 디자이너 이력서\20140822_133147.jpg"/>
              <p:cNvPicPr>
                <a:picLocks noChangeAspect="1" noChangeArrowheads="1"/>
              </p:cNvPicPr>
              <p:nvPr/>
            </p:nvPicPr>
            <p:blipFill>
              <a:blip r:embed="rId18" cstate="screen">
                <a:lum bright="5000" contrast="40000"/>
              </a:blip>
              <a:srcRect/>
              <a:stretch>
                <a:fillRect/>
              </a:stretch>
            </p:blipFill>
            <p:spPr bwMode="auto">
              <a:xfrm>
                <a:off x="1142976" y="4864903"/>
                <a:ext cx="928694" cy="74652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p:spPr>
          </p:pic>
          <p:sp>
            <p:nvSpPr>
              <p:cNvPr id="101" name="타원 100"/>
              <p:cNvSpPr/>
              <p:nvPr/>
            </p:nvSpPr>
            <p:spPr bwMode="auto">
              <a:xfrm>
                <a:off x="1336682" y="5077226"/>
                <a:ext cx="71438" cy="71438"/>
              </a:xfrm>
              <a:prstGeom prst="ellipse">
                <a:avLst/>
              </a:prstGeom>
              <a:solidFill>
                <a:srgbClr val="92D05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99" name="Picture 5" descr="D:\02. 업무\2014년\02. 전략과제\13. EM 동영상\dentist용\무제-13.png"/>
            <p:cNvPicPr>
              <a:picLocks noChangeAspect="1" noChangeArrowheads="1"/>
            </p:cNvPicPr>
            <p:nvPr/>
          </p:nvPicPr>
          <p:blipFill>
            <a:blip r:embed="rId19" cstate="screen"/>
            <a:srcRect/>
            <a:stretch>
              <a:fillRect/>
            </a:stretch>
          </p:blipFill>
          <p:spPr bwMode="auto">
            <a:xfrm>
              <a:off x="4429124" y="5643578"/>
              <a:ext cx="285752" cy="355303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63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64" name="줄무늬가 있는 오른쪽 화살표 6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1" descr="C:\Users\Vatech\Desktop\image - Copy.png"/>
          <p:cNvPicPr>
            <a:picLocks noChangeAspect="1" noChangeArrowheads="1"/>
          </p:cNvPicPr>
          <p:nvPr/>
        </p:nvPicPr>
        <p:blipFill>
          <a:blip r:embed="rId2" cstate="print"/>
          <a:srcRect b="23143"/>
          <a:stretch>
            <a:fillRect/>
          </a:stretch>
        </p:blipFill>
        <p:spPr bwMode="auto">
          <a:xfrm>
            <a:off x="899592" y="1232514"/>
            <a:ext cx="2076088" cy="3636646"/>
          </a:xfrm>
          <a:prstGeom prst="rect">
            <a:avLst/>
          </a:prstGeom>
          <a:noFill/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4398" y="5498408"/>
            <a:ext cx="1834642" cy="66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714536" y="246040"/>
            <a:ext cx="4397444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Bitewing Mode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57224" y="722450"/>
            <a:ext cx="4857784" cy="525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buttons in the following order.  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• PANO -&gt; HD-&gt; Orthogonal -&gt; Bitewing</a:t>
            </a:r>
          </a:p>
        </p:txBody>
      </p:sp>
      <p:sp>
        <p:nvSpPr>
          <p:cNvPr id="95" name="직사각형 94"/>
          <p:cNvSpPr/>
          <p:nvPr/>
        </p:nvSpPr>
        <p:spPr>
          <a:xfrm>
            <a:off x="857224" y="4984012"/>
            <a:ext cx="485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confirm and the device will turn to the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patient positioning mode. </a:t>
            </a:r>
          </a:p>
        </p:txBody>
      </p:sp>
      <p:grpSp>
        <p:nvGrpSpPr>
          <p:cNvPr id="8" name="그룹 33"/>
          <p:cNvGrpSpPr/>
          <p:nvPr/>
        </p:nvGrpSpPr>
        <p:grpSpPr>
          <a:xfrm>
            <a:off x="1701551" y="6069940"/>
            <a:ext cx="798745" cy="682630"/>
            <a:chOff x="2397441" y="2428868"/>
            <a:chExt cx="1052417" cy="1000132"/>
          </a:xfrm>
        </p:grpSpPr>
        <p:grpSp>
          <p:nvGrpSpPr>
            <p:cNvPr id="9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10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101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02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100" name="타원 99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8" name="TextBox 40"/>
            <p:cNvSpPr txBox="1"/>
            <p:nvPr/>
          </p:nvSpPr>
          <p:spPr>
            <a:xfrm>
              <a:off x="2397441" y="2978071"/>
              <a:ext cx="1052417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sp>
        <p:nvSpPr>
          <p:cNvPr id="57" name="직사각형 56"/>
          <p:cNvSpPr/>
          <p:nvPr/>
        </p:nvSpPr>
        <p:spPr>
          <a:xfrm>
            <a:off x="4071934" y="5498408"/>
            <a:ext cx="485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◎ </a:t>
            </a:r>
            <a:r>
              <a:rPr lang="en-US" altLang="ko-KR" sz="1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next step is the same for the image capturing procedure in standard mode. </a:t>
            </a:r>
          </a:p>
        </p:txBody>
      </p:sp>
      <p:grpSp>
        <p:nvGrpSpPr>
          <p:cNvPr id="49" name="그룹 48"/>
          <p:cNvGrpSpPr/>
          <p:nvPr/>
        </p:nvGrpSpPr>
        <p:grpSpPr>
          <a:xfrm>
            <a:off x="2051720" y="1408512"/>
            <a:ext cx="6163618" cy="4036712"/>
            <a:chOff x="2051720" y="1408512"/>
            <a:chExt cx="6163618" cy="4036712"/>
          </a:xfrm>
        </p:grpSpPr>
        <p:sp>
          <p:nvSpPr>
            <p:cNvPr id="53" name="직사각형 52"/>
            <p:cNvSpPr/>
            <p:nvPr/>
          </p:nvSpPr>
          <p:spPr bwMode="auto">
            <a:xfrm>
              <a:off x="4000496" y="1408512"/>
              <a:ext cx="4214842" cy="3960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" name="그룹 58"/>
            <p:cNvGrpSpPr/>
            <p:nvPr/>
          </p:nvGrpSpPr>
          <p:grpSpPr>
            <a:xfrm>
              <a:off x="4000496" y="3516398"/>
              <a:ext cx="4214842" cy="1928826"/>
              <a:chOff x="4000496" y="4090196"/>
              <a:chExt cx="4214842" cy="1928826"/>
            </a:xfrm>
          </p:grpSpPr>
          <p:grpSp>
            <p:nvGrpSpPr>
              <p:cNvPr id="3" name="그룹 57"/>
              <p:cNvGrpSpPr/>
              <p:nvPr/>
            </p:nvGrpSpPr>
            <p:grpSpPr>
              <a:xfrm>
                <a:off x="4000496" y="4090196"/>
                <a:ext cx="4214842" cy="1928826"/>
                <a:chOff x="4000496" y="4090196"/>
                <a:chExt cx="4214842" cy="1928826"/>
              </a:xfrm>
            </p:grpSpPr>
            <p:sp>
              <p:nvSpPr>
                <p:cNvPr id="104" name="직사각형 103"/>
                <p:cNvSpPr/>
                <p:nvPr/>
              </p:nvSpPr>
              <p:spPr bwMode="auto">
                <a:xfrm>
                  <a:off x="4000496" y="4090196"/>
                  <a:ext cx="4214842" cy="1928826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30000"/>
                  </a:schemeClr>
                </a:solidFill>
                <a:ln w="317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24" name="직사각형 123"/>
                <p:cNvSpPr/>
                <p:nvPr/>
              </p:nvSpPr>
              <p:spPr>
                <a:xfrm>
                  <a:off x="4000496" y="4161634"/>
                  <a:ext cx="4000528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altLang="ko-KR" sz="9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In Bitewing Right, Bitewing Incisor and Bitewing Left modes, same procedure is done to capture images.</a:t>
                  </a:r>
                </a:p>
              </p:txBody>
            </p:sp>
            <p:pic>
              <p:nvPicPr>
                <p:cNvPr id="54" name="Picture 4"/>
                <p:cNvPicPr>
                  <a:picLocks noChangeAspect="1" noChangeArrowheads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4371334" y="5392926"/>
                  <a:ext cx="785818" cy="4577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5" name="Picture 5"/>
                <p:cNvPicPr>
                  <a:picLocks noChangeAspect="1" noChangeArrowheads="1"/>
                </p:cNvPicPr>
                <p:nvPr/>
              </p:nvPicPr>
              <p:blipFill>
                <a:blip r:embed="rId7" cstate="screen"/>
                <a:srcRect/>
                <a:stretch>
                  <a:fillRect/>
                </a:stretch>
              </p:blipFill>
              <p:spPr bwMode="auto">
                <a:xfrm>
                  <a:off x="5715008" y="5406574"/>
                  <a:ext cx="766807" cy="4466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6" name="Picture 6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7082780" y="5396124"/>
                  <a:ext cx="766807" cy="4466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76804" name="Picture 4"/>
              <p:cNvPicPr>
                <a:picLocks noChangeAspect="1" noChangeArrowheads="1"/>
              </p:cNvPicPr>
              <p:nvPr/>
            </p:nvPicPr>
            <p:blipFill>
              <a:blip r:embed="rId9" cstate="screen"/>
              <a:srcRect/>
              <a:stretch>
                <a:fillRect/>
              </a:stretch>
            </p:blipFill>
            <p:spPr bwMode="auto">
              <a:xfrm>
                <a:off x="4143372" y="4518824"/>
                <a:ext cx="1169437" cy="79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6805" name="Picture 5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5524733" y="4518824"/>
                <a:ext cx="1164887" cy="79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6806" name="Picture 6"/>
              <p:cNvPicPr>
                <a:picLocks noChangeAspect="1" noChangeArrowheads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 bwMode="auto">
              <a:xfrm>
                <a:off x="6901544" y="4518824"/>
                <a:ext cx="1170918" cy="79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cxnSp>
          <p:nvCxnSpPr>
            <p:cNvPr id="88" name="직선 연결선 87"/>
            <p:cNvCxnSpPr/>
            <p:nvPr/>
          </p:nvCxnSpPr>
          <p:spPr>
            <a:xfrm>
              <a:off x="2051720" y="2852936"/>
              <a:ext cx="1960839" cy="21816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그룹 125"/>
            <p:cNvGrpSpPr/>
            <p:nvPr/>
          </p:nvGrpSpPr>
          <p:grpSpPr>
            <a:xfrm>
              <a:off x="3995936" y="1916832"/>
              <a:ext cx="4215600" cy="1472902"/>
              <a:chOff x="3995936" y="2491422"/>
              <a:chExt cx="4215600" cy="1472902"/>
            </a:xfrm>
          </p:grpSpPr>
          <p:sp>
            <p:nvSpPr>
              <p:cNvPr id="89" name="직사각형 88"/>
              <p:cNvSpPr/>
              <p:nvPr/>
            </p:nvSpPr>
            <p:spPr bwMode="auto">
              <a:xfrm>
                <a:off x="3995936" y="2491422"/>
                <a:ext cx="4215600" cy="1472902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91" name="Picture 2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4138812" y="2607002"/>
                <a:ext cx="537404" cy="502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2" name="Picture 2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4138812" y="3276448"/>
                <a:ext cx="537224" cy="502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3" name="직사각형 92"/>
              <p:cNvSpPr/>
              <p:nvPr/>
            </p:nvSpPr>
            <p:spPr>
              <a:xfrm>
                <a:off x="4710316" y="2607002"/>
                <a:ext cx="266543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If the patient is under the age of 14, child arch is selected automatically. </a:t>
                </a:r>
              </a:p>
            </p:txBody>
          </p:sp>
          <p:sp>
            <p:nvSpPr>
              <p:cNvPr id="94" name="직사각형 93"/>
              <p:cNvSpPr/>
              <p:nvPr/>
            </p:nvSpPr>
            <p:spPr>
              <a:xfrm>
                <a:off x="4710316" y="3264306"/>
                <a:ext cx="3357586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This mode minimizes teeth overlapping in the image. </a:t>
                </a:r>
              </a:p>
              <a:p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Select this orthogonal arch when capturing the image in Bitewing mode. </a:t>
                </a:r>
              </a:p>
            </p:txBody>
          </p:sp>
        </p:grpSp>
        <p:cxnSp>
          <p:nvCxnSpPr>
            <p:cNvPr id="103" name="직선 연결선 102"/>
            <p:cNvCxnSpPr/>
            <p:nvPr/>
          </p:nvCxnSpPr>
          <p:spPr>
            <a:xfrm>
              <a:off x="2483768" y="4221088"/>
              <a:ext cx="1516728" cy="28517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/>
            <p:nvPr/>
          </p:nvCxnSpPr>
          <p:spPr>
            <a:xfrm flipV="1">
              <a:off x="2267744" y="1556792"/>
              <a:ext cx="1728192" cy="64807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직사각형 50"/>
            <p:cNvSpPr/>
            <p:nvPr/>
          </p:nvSpPr>
          <p:spPr>
            <a:xfrm>
              <a:off x="4033834" y="1426442"/>
              <a:ext cx="41815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UHD : High resolution image 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HD : High Definition Image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Normal : Normal Image</a:t>
              </a:r>
            </a:p>
          </p:txBody>
        </p:sp>
      </p:grpSp>
      <p:grpSp>
        <p:nvGrpSpPr>
          <p:cNvPr id="4" name="그룹 33"/>
          <p:cNvGrpSpPr/>
          <p:nvPr/>
        </p:nvGrpSpPr>
        <p:grpSpPr>
          <a:xfrm>
            <a:off x="1714478" y="4426838"/>
            <a:ext cx="798745" cy="682630"/>
            <a:chOff x="2397441" y="2428868"/>
            <a:chExt cx="1052417" cy="1000132"/>
          </a:xfrm>
        </p:grpSpPr>
        <p:grpSp>
          <p:nvGrpSpPr>
            <p:cNvPr id="5" name="그룹 67"/>
            <p:cNvGrpSpPr/>
            <p:nvPr/>
          </p:nvGrpSpPr>
          <p:grpSpPr>
            <a:xfrm>
              <a:off x="2428861" y="2428868"/>
              <a:ext cx="639747" cy="639748"/>
              <a:chOff x="4356598" y="3448242"/>
              <a:chExt cx="639747" cy="639748"/>
            </a:xfrm>
          </p:grpSpPr>
          <p:grpSp>
            <p:nvGrpSpPr>
              <p:cNvPr id="6" name="그룹 50"/>
              <p:cNvGrpSpPr/>
              <p:nvPr/>
            </p:nvGrpSpPr>
            <p:grpSpPr>
              <a:xfrm>
                <a:off x="4356598" y="3448242"/>
                <a:ext cx="639747" cy="639748"/>
                <a:chOff x="5429257" y="3214686"/>
                <a:chExt cx="639747" cy="639748"/>
              </a:xfrm>
            </p:grpSpPr>
            <p:pic>
              <p:nvPicPr>
                <p:cNvPr id="77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8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5429257" y="3214686"/>
                  <a:ext cx="159318" cy="257695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6" name="타원 75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2" name="TextBox 40"/>
            <p:cNvSpPr txBox="1"/>
            <p:nvPr/>
          </p:nvSpPr>
          <p:spPr>
            <a:xfrm>
              <a:off x="2397441" y="2978071"/>
              <a:ext cx="1052417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grpSp>
        <p:nvGrpSpPr>
          <p:cNvPr id="58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60" name="줄무늬가 있는 오른쪽 화살표 5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18975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95" grpId="0"/>
      <p:bldP spid="5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" descr="C:\Users\Vatech\Desktop\image - Cop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68760"/>
            <a:ext cx="1764346" cy="4021180"/>
          </a:xfrm>
          <a:prstGeom prst="rect">
            <a:avLst/>
          </a:prstGeom>
          <a:noFill/>
        </p:spPr>
      </p:pic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4398" y="5572164"/>
            <a:ext cx="1834642" cy="66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714536" y="246040"/>
            <a:ext cx="4292868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TMJ Mode 1/6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57224" y="722450"/>
            <a:ext cx="4857784" cy="525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buttons in the following order. </a:t>
            </a:r>
          </a:p>
          <a:p>
            <a:pPr algn="just"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• PANO -&gt; HD/Normal -&gt; TMJ LAT Open</a:t>
            </a:r>
          </a:p>
        </p:txBody>
      </p:sp>
      <p:grpSp>
        <p:nvGrpSpPr>
          <p:cNvPr id="2" name="그룹 33"/>
          <p:cNvGrpSpPr/>
          <p:nvPr/>
        </p:nvGrpSpPr>
        <p:grpSpPr>
          <a:xfrm>
            <a:off x="1857354" y="4689402"/>
            <a:ext cx="798745" cy="682630"/>
            <a:chOff x="2397441" y="2428868"/>
            <a:chExt cx="970155" cy="1000132"/>
          </a:xfrm>
        </p:grpSpPr>
        <p:grpSp>
          <p:nvGrpSpPr>
            <p:cNvPr id="3" name="그룹 67"/>
            <p:cNvGrpSpPr/>
            <p:nvPr/>
          </p:nvGrpSpPr>
          <p:grpSpPr>
            <a:xfrm>
              <a:off x="2428861" y="2428868"/>
              <a:ext cx="639747" cy="639748"/>
              <a:chOff x="4356598" y="3448242"/>
              <a:chExt cx="639747" cy="639748"/>
            </a:xfrm>
          </p:grpSpPr>
          <p:grpSp>
            <p:nvGrpSpPr>
              <p:cNvPr id="4" name="그룹 50"/>
              <p:cNvGrpSpPr/>
              <p:nvPr/>
            </p:nvGrpSpPr>
            <p:grpSpPr>
              <a:xfrm>
                <a:off x="4356598" y="3448242"/>
                <a:ext cx="639747" cy="639748"/>
                <a:chOff x="5429257" y="3214686"/>
                <a:chExt cx="639747" cy="639748"/>
              </a:xfrm>
            </p:grpSpPr>
            <p:pic>
              <p:nvPicPr>
                <p:cNvPr id="77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8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5429257" y="3214686"/>
                  <a:ext cx="159318" cy="257695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6" name="타원 75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2" name="TextBox 40"/>
            <p:cNvSpPr txBox="1"/>
            <p:nvPr/>
          </p:nvSpPr>
          <p:spPr>
            <a:xfrm>
              <a:off x="2397441" y="2978071"/>
              <a:ext cx="970155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sp>
        <p:nvSpPr>
          <p:cNvPr id="95" name="직사각형 94"/>
          <p:cNvSpPr/>
          <p:nvPr/>
        </p:nvSpPr>
        <p:spPr>
          <a:xfrm>
            <a:off x="857224" y="5305449"/>
            <a:ext cx="4857784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confirm and the device will turn to the patient positioning mode. </a:t>
            </a:r>
          </a:p>
        </p:txBody>
      </p:sp>
      <p:grpSp>
        <p:nvGrpSpPr>
          <p:cNvPr id="5" name="그룹 33"/>
          <p:cNvGrpSpPr/>
          <p:nvPr/>
        </p:nvGrpSpPr>
        <p:grpSpPr>
          <a:xfrm>
            <a:off x="1857354" y="6103956"/>
            <a:ext cx="798745" cy="682630"/>
            <a:chOff x="2397441" y="2428868"/>
            <a:chExt cx="970155" cy="1000132"/>
          </a:xfrm>
        </p:grpSpPr>
        <p:grpSp>
          <p:nvGrpSpPr>
            <p:cNvPr id="6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7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101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02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100" name="타원 99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8" name="TextBox 40"/>
            <p:cNvSpPr txBox="1"/>
            <p:nvPr/>
          </p:nvSpPr>
          <p:spPr>
            <a:xfrm>
              <a:off x="2397441" y="2978071"/>
              <a:ext cx="970155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2051720" y="1403254"/>
            <a:ext cx="6230292" cy="3427436"/>
            <a:chOff x="2051720" y="1403254"/>
            <a:chExt cx="6230292" cy="3427436"/>
          </a:xfrm>
        </p:grpSpPr>
        <p:sp>
          <p:nvSpPr>
            <p:cNvPr id="104" name="직사각형 103"/>
            <p:cNvSpPr/>
            <p:nvPr/>
          </p:nvSpPr>
          <p:spPr bwMode="auto">
            <a:xfrm>
              <a:off x="4000496" y="1903320"/>
              <a:ext cx="4214842" cy="25560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4" name="직사각형 123"/>
            <p:cNvSpPr/>
            <p:nvPr/>
          </p:nvSpPr>
          <p:spPr>
            <a:xfrm>
              <a:off x="3924294" y="1963872"/>
              <a:ext cx="435771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Capture the image with the same </a:t>
              </a:r>
              <a:r>
                <a:rPr lang="en-US" altLang="ko-KR" sz="900" b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procedure  as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 TMJ PA Open/Close mode. </a:t>
              </a:r>
            </a:p>
          </p:txBody>
        </p:sp>
        <p:pic>
          <p:nvPicPr>
            <p:cNvPr id="57347" name="Picture 3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143371" y="2233214"/>
              <a:ext cx="1432148" cy="8896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7348" name="Picture 4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5857884" y="2233214"/>
              <a:ext cx="1432148" cy="8896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9" name="Picture 3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4313544" y="3251752"/>
              <a:ext cx="1120865" cy="580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0" name="Picture 4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6028056" y="3243160"/>
              <a:ext cx="1137122" cy="588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9" name="직사각형 58"/>
            <p:cNvSpPr/>
            <p:nvPr/>
          </p:nvSpPr>
          <p:spPr>
            <a:xfrm>
              <a:off x="4071934" y="3903584"/>
              <a:ext cx="414340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* After completion of image acquisition in TMJ LAT Open mode,  the mode switches automatically to TMJ LAT Close mode with the voice over instructions. </a:t>
              </a:r>
              <a:endParaRPr lang="en-US" altLang="ko-KR" sz="9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직사각형 39"/>
            <p:cNvSpPr/>
            <p:nvPr/>
          </p:nvSpPr>
          <p:spPr bwMode="auto">
            <a:xfrm>
              <a:off x="4000496" y="1403254"/>
              <a:ext cx="4214842" cy="3960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2051720" y="1601254"/>
              <a:ext cx="1952711" cy="3229436"/>
              <a:chOff x="2051720" y="1601254"/>
              <a:chExt cx="1952711" cy="3229436"/>
            </a:xfrm>
          </p:grpSpPr>
          <p:cxnSp>
            <p:nvCxnSpPr>
              <p:cNvPr id="103" name="직선 연결선 102"/>
              <p:cNvCxnSpPr/>
              <p:nvPr/>
            </p:nvCxnSpPr>
            <p:spPr>
              <a:xfrm rot="5400000" flipH="1" flipV="1">
                <a:off x="2286778" y="3617038"/>
                <a:ext cx="1355734" cy="107157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직선 연결선 51"/>
              <p:cNvCxnSpPr/>
              <p:nvPr/>
            </p:nvCxnSpPr>
            <p:spPr>
              <a:xfrm rot="10800000">
                <a:off x="3500431" y="3474956"/>
                <a:ext cx="50400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직선 연결선 40"/>
              <p:cNvCxnSpPr>
                <a:endCxn id="40" idx="1"/>
              </p:cNvCxnSpPr>
              <p:nvPr/>
            </p:nvCxnSpPr>
            <p:spPr>
              <a:xfrm flipV="1">
                <a:off x="2051720" y="1601254"/>
                <a:ext cx="1948776" cy="531602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직사각형 41"/>
            <p:cNvSpPr/>
            <p:nvPr/>
          </p:nvSpPr>
          <p:spPr>
            <a:xfrm>
              <a:off x="4033834" y="1421184"/>
              <a:ext cx="41815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UHD : High resolution image 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HD : High Definition Image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Normal : Normal Image</a:t>
              </a:r>
            </a:p>
          </p:txBody>
        </p:sp>
      </p:grpSp>
      <p:grpSp>
        <p:nvGrpSpPr>
          <p:cNvPr id="44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7" name="줄무늬가 있는 오른쪽 화살표 4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18975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722815" y="1493062"/>
            <a:ext cx="42148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PaX-i3D is an advanced digital dental diagnostic system that incorporates PANO, CEPH, and 3D CT imaging capabilities into a single system. 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571472" y="1294324"/>
            <a:ext cx="4429156" cy="2520000"/>
          </a:xfrm>
          <a:prstGeom prst="roundRect">
            <a:avLst>
              <a:gd name="adj" fmla="val 7374"/>
            </a:avLst>
          </a:prstGeom>
          <a:noFill/>
          <a:ln w="3175">
            <a:solidFill>
              <a:schemeClr val="accent1">
                <a:lumMod val="60000"/>
                <a:lumOff val="40000"/>
                <a:alpha val="4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4087" y="1075247"/>
            <a:ext cx="158674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 in 1 System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758154" y="4335089"/>
            <a:ext cx="574267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UHD Mode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Acquire the PANO image with high resolution.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AF Mode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Acquire a more accurate panoramic image by auto-focusing the capturing area.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Metal Artifact Reduction : Acquire the image by minimizing the Metal Artifacts.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모서리가 둥근 직사각형 29"/>
          <p:cNvSpPr/>
          <p:nvPr/>
        </p:nvSpPr>
        <p:spPr bwMode="auto">
          <a:xfrm>
            <a:off x="633384" y="4104599"/>
            <a:ext cx="5724566" cy="1196610"/>
          </a:xfrm>
          <a:prstGeom prst="roundRect">
            <a:avLst>
              <a:gd name="adj" fmla="val 7374"/>
            </a:avLst>
          </a:prstGeom>
          <a:noFill/>
          <a:ln w="3175">
            <a:solidFill>
              <a:schemeClr val="accent1">
                <a:lumMod val="60000"/>
                <a:lumOff val="40000"/>
                <a:alpha val="4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1591" y="3885522"/>
            <a:ext cx="4286836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72000" rIns="72000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Outstanding Image Processing Algorithm</a:t>
            </a:r>
          </a:p>
        </p:txBody>
      </p:sp>
      <p:pic>
        <p:nvPicPr>
          <p:cNvPr id="1026" name="Picture 2" descr="C:\Users\VT_GCS1\Desktop\SC_left_new_CG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83311" y="1258877"/>
            <a:ext cx="3532093" cy="4956205"/>
          </a:xfrm>
          <a:prstGeom prst="rect">
            <a:avLst/>
          </a:prstGeom>
          <a:noFill/>
        </p:spPr>
      </p:pic>
      <p:grpSp>
        <p:nvGrpSpPr>
          <p:cNvPr id="34" name="그룹 33"/>
          <p:cNvGrpSpPr/>
          <p:nvPr/>
        </p:nvGrpSpPr>
        <p:grpSpPr>
          <a:xfrm>
            <a:off x="785786" y="2055112"/>
            <a:ext cx="4962560" cy="1608077"/>
            <a:chOff x="785786" y="2055112"/>
            <a:chExt cx="4962560" cy="1608077"/>
          </a:xfrm>
        </p:grpSpPr>
        <p:pic>
          <p:nvPicPr>
            <p:cNvPr id="25" name="Picture 2" descr="C:\Users\a00291\Desktop\이미지\pax-i0004.png"/>
            <p:cNvPicPr>
              <a:picLocks noChangeAspect="1" noChangeArrowheads="1"/>
            </p:cNvPicPr>
            <p:nvPr/>
          </p:nvPicPr>
          <p:blipFill>
            <a:blip r:embed="rId3" cstate="screen"/>
            <a:stretch>
              <a:fillRect/>
            </a:stretch>
          </p:blipFill>
          <p:spPr bwMode="auto">
            <a:xfrm>
              <a:off x="2643175" y="2420396"/>
              <a:ext cx="2000264" cy="124279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pic>
          <p:nvPicPr>
            <p:cNvPr id="18" name="Picture 2" descr="C:\Users\a00291\Desktop\이미지\pax-i0004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785786" y="2420396"/>
              <a:ext cx="1516077" cy="124279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sp>
          <p:nvSpPr>
            <p:cNvPr id="19" name="직사각형 18"/>
            <p:cNvSpPr/>
            <p:nvPr/>
          </p:nvSpPr>
          <p:spPr>
            <a:xfrm>
              <a:off x="2714612" y="2064637"/>
              <a:ext cx="85725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Scan </a:t>
              </a:r>
              <a:r>
                <a:rPr lang="en-US" altLang="ko-KR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Ceph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1071538" y="2064637"/>
              <a:ext cx="114300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OneShot</a:t>
              </a: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Ceph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5105404" y="2862782"/>
              <a:ext cx="64294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PANO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4267198" y="2055112"/>
              <a:ext cx="50006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CT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3" name="직선 연결선 32"/>
            <p:cNvCxnSpPr/>
            <p:nvPr/>
          </p:nvCxnSpPr>
          <p:spPr>
            <a:xfrm flipV="1">
              <a:off x="1213620" y="2668048"/>
              <a:ext cx="429422" cy="357984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/>
            <p:cNvCxnSpPr/>
            <p:nvPr/>
          </p:nvCxnSpPr>
          <p:spPr>
            <a:xfrm rot="5400000" flipH="1" flipV="1">
              <a:off x="1463042" y="2490859"/>
              <a:ext cx="3600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연결선 39"/>
            <p:cNvCxnSpPr/>
            <p:nvPr/>
          </p:nvCxnSpPr>
          <p:spPr>
            <a:xfrm flipV="1">
              <a:off x="2805100" y="2810924"/>
              <a:ext cx="338140" cy="15240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/>
            <p:cNvCxnSpPr/>
            <p:nvPr/>
          </p:nvCxnSpPr>
          <p:spPr>
            <a:xfrm rot="16200000" flipV="1">
              <a:off x="2909241" y="2572910"/>
              <a:ext cx="468000" cy="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연결선 51"/>
            <p:cNvCxnSpPr/>
            <p:nvPr/>
          </p:nvCxnSpPr>
          <p:spPr>
            <a:xfrm rot="5400000" flipH="1" flipV="1">
              <a:off x="3994939" y="2672811"/>
              <a:ext cx="867576" cy="794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/>
            <p:cNvCxnSpPr/>
            <p:nvPr/>
          </p:nvCxnSpPr>
          <p:spPr>
            <a:xfrm flipV="1">
              <a:off x="4643438" y="3019761"/>
              <a:ext cx="461966" cy="627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그룹 36"/>
          <p:cNvGrpSpPr/>
          <p:nvPr/>
        </p:nvGrpSpPr>
        <p:grpSpPr>
          <a:xfrm>
            <a:off x="683568" y="5517232"/>
            <a:ext cx="7596240" cy="553998"/>
            <a:chOff x="714348" y="5985055"/>
            <a:chExt cx="7596240" cy="553998"/>
          </a:xfrm>
        </p:grpSpPr>
        <p:sp>
          <p:nvSpPr>
            <p:cNvPr id="27" name="직사각형 26"/>
            <p:cNvSpPr/>
            <p:nvPr/>
          </p:nvSpPr>
          <p:spPr>
            <a:xfrm>
              <a:off x="820067" y="5985055"/>
              <a:ext cx="7490521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PANO / CT Sensor Auto Switching System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CEPH Multi-FOV : Minimizes X-ray dose by selecting the size of the FOV upon the image capturing area.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직사각형 31"/>
            <p:cNvSpPr/>
            <p:nvPr/>
          </p:nvSpPr>
          <p:spPr bwMode="auto">
            <a:xfrm>
              <a:off x="714348" y="6091482"/>
              <a:ext cx="108000" cy="10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직사각형 34"/>
            <p:cNvSpPr/>
            <p:nvPr/>
          </p:nvSpPr>
          <p:spPr bwMode="auto">
            <a:xfrm>
              <a:off x="714348" y="6334836"/>
              <a:ext cx="108000" cy="10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571472" y="395567"/>
            <a:ext cx="5880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Composition &amp; Features of the Product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292868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TMJ Mode 2/6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971600" y="894912"/>
            <a:ext cx="581497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③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Mount the TMJ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bite on the Chinrest and position the patient like the following image.</a:t>
            </a:r>
          </a:p>
        </p:txBody>
      </p:sp>
      <p:grpSp>
        <p:nvGrpSpPr>
          <p:cNvPr id="20" name="그룹 19"/>
          <p:cNvGrpSpPr/>
          <p:nvPr/>
        </p:nvGrpSpPr>
        <p:grpSpPr>
          <a:xfrm>
            <a:off x="1343641" y="1149009"/>
            <a:ext cx="5969616" cy="3708751"/>
            <a:chOff x="1343641" y="1149009"/>
            <a:chExt cx="5969616" cy="3708751"/>
          </a:xfrm>
        </p:grpSpPr>
        <p:pic>
          <p:nvPicPr>
            <p:cNvPr id="59393" name="Picture 1" descr="C:\Users\VT_GCS1\Desktop\그림파일들\제목 없음-300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098547" y="1149009"/>
              <a:ext cx="3214710" cy="3494437"/>
            </a:xfrm>
            <a:prstGeom prst="rect">
              <a:avLst/>
            </a:prstGeom>
            <a:noFill/>
          </p:spPr>
        </p:pic>
        <p:pic>
          <p:nvPicPr>
            <p:cNvPr id="30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43641" y="1258564"/>
              <a:ext cx="1814807" cy="152749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noFill/>
            </a:ln>
            <a:effectLst/>
          </p:spPr>
        </p:pic>
        <p:cxnSp>
          <p:nvCxnSpPr>
            <p:cNvPr id="14" name="직선 연결선 13"/>
            <p:cNvCxnSpPr/>
            <p:nvPr/>
          </p:nvCxnSpPr>
          <p:spPr>
            <a:xfrm rot="10800000">
              <a:off x="4275570" y="1928802"/>
              <a:ext cx="1153686" cy="78581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714480" y="2857496"/>
              <a:ext cx="9324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TMJ Bite</a:t>
              </a:r>
            </a:p>
          </p:txBody>
        </p:sp>
        <p:sp>
          <p:nvSpPr>
            <p:cNvPr id="39" name="모서리가 둥근 직사각형 38"/>
            <p:cNvSpPr/>
            <p:nvPr/>
          </p:nvSpPr>
          <p:spPr bwMode="auto">
            <a:xfrm>
              <a:off x="1357290" y="3357563"/>
              <a:ext cx="1785950" cy="1500197"/>
            </a:xfrm>
            <a:prstGeom prst="roundRect">
              <a:avLst/>
            </a:prstGeom>
            <a:blipFill>
              <a:blip r:embed="rId4" cstate="screen"/>
              <a:stretch>
                <a:fillRect/>
              </a:stretch>
            </a:blipFill>
            <a:ln w="952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2" name="직선 연결선 41"/>
            <p:cNvCxnSpPr/>
            <p:nvPr/>
          </p:nvCxnSpPr>
          <p:spPr>
            <a:xfrm rot="10800000">
              <a:off x="3179772" y="1928802"/>
              <a:ext cx="1116000" cy="9526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/>
            <p:nvPr/>
          </p:nvCxnSpPr>
          <p:spPr>
            <a:xfrm rot="5400000">
              <a:off x="4786314" y="3062287"/>
              <a:ext cx="1062046" cy="79534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 rot="10800000">
              <a:off x="3143240" y="4000505"/>
              <a:ext cx="1758942" cy="9526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모서리가 둥근 직사각형 50"/>
            <p:cNvSpPr/>
            <p:nvPr/>
          </p:nvSpPr>
          <p:spPr bwMode="auto">
            <a:xfrm>
              <a:off x="1357290" y="1273160"/>
              <a:ext cx="1785950" cy="1500198"/>
            </a:xfrm>
            <a:prstGeom prst="roundRect">
              <a:avLst>
                <a:gd name="adj" fmla="val 5662"/>
              </a:avLst>
            </a:prstGeom>
            <a:noFill/>
            <a:ln w="952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3" name="직사각형 52"/>
          <p:cNvSpPr/>
          <p:nvPr/>
        </p:nvSpPr>
        <p:spPr bwMode="auto">
          <a:xfrm>
            <a:off x="3563888" y="4714884"/>
            <a:ext cx="5222954" cy="1071570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23" name="줄무늬가 있는 오른쪽 화살표 2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22" name="직사각형 55"/>
          <p:cNvSpPr/>
          <p:nvPr/>
        </p:nvSpPr>
        <p:spPr>
          <a:xfrm>
            <a:off x="3635896" y="4869160"/>
            <a:ext cx="518457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Mid-</a:t>
            </a:r>
            <a:r>
              <a:rPr lang="en-US" altLang="ko-KR" sz="11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plane laser beam</a:t>
            </a: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vertical line through center of patient’s face</a:t>
            </a:r>
          </a:p>
          <a:p>
            <a:pPr>
              <a:spcBef>
                <a:spcPts val="600"/>
              </a:spcBef>
            </a:pP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Frankfurt Laser Beam</a:t>
            </a: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superior tragus to infra-orbital rim</a:t>
            </a:r>
          </a:p>
          <a:p>
            <a:pPr>
              <a:spcBef>
                <a:spcPts val="600"/>
              </a:spcBef>
            </a:pP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Canine Beam</a:t>
            </a: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corner of lip 	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292868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TMJ Mode 3/6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971600" y="926138"/>
            <a:ext cx="47434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④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Fix the patient’s head with the temple support, so there is no movement. 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967151" y="3143248"/>
            <a:ext cx="767514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⑤ </a:t>
            </a:r>
            <a:r>
              <a:rPr lang="en-US" altLang="ko-KR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Check the Mid-</a:t>
            </a:r>
            <a:r>
              <a:rPr lang="en-US" altLang="ko-KR" sz="1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plane laser beam, Frankfurt plane laser beam and the Canine laser beam again.</a:t>
            </a:r>
            <a:endParaRPr lang="en-US" altLang="ko-KR" sz="1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1220352" y="3357562"/>
            <a:ext cx="6040490" cy="1211114"/>
            <a:chOff x="1220352" y="3357562"/>
            <a:chExt cx="5423350" cy="1211114"/>
          </a:xfrm>
        </p:grpSpPr>
        <p:sp>
          <p:nvSpPr>
            <p:cNvPr id="19" name="직사각형 18"/>
            <p:cNvSpPr/>
            <p:nvPr/>
          </p:nvSpPr>
          <p:spPr>
            <a:xfrm>
              <a:off x="1331640" y="3553013"/>
              <a:ext cx="53120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Close eyes and remain still until the scanning is completed.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Keep your mouth wide open until the capturing is completed. 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Notify to the patient in advance that the capturing will be done twice (Open/Close)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Image capturing will begin. </a:t>
              </a: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220352" y="3357562"/>
              <a:ext cx="356596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Inform the patient of the following instructions:</a:t>
              </a:r>
              <a:endParaRPr lang="en-US" altLang="ko-K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2" cstate="print"/>
          <a:srcRect/>
          <a:stretch/>
        </p:blipFill>
        <p:spPr>
          <a:xfrm>
            <a:off x="1243984" y="4900293"/>
            <a:ext cx="1764184" cy="623701"/>
          </a:xfrm>
          <a:prstGeom prst="rect">
            <a:avLst/>
          </a:prstGeom>
        </p:spPr>
      </p:pic>
      <p:sp>
        <p:nvSpPr>
          <p:cNvPr id="28" name="직사각형 27"/>
          <p:cNvSpPr/>
          <p:nvPr/>
        </p:nvSpPr>
        <p:spPr>
          <a:xfrm>
            <a:off x="970441" y="4613133"/>
            <a:ext cx="421685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⑥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READY from the capture software. </a:t>
            </a:r>
          </a:p>
        </p:txBody>
      </p:sp>
      <p:grpSp>
        <p:nvGrpSpPr>
          <p:cNvPr id="3" name="그룹 33"/>
          <p:cNvGrpSpPr/>
          <p:nvPr/>
        </p:nvGrpSpPr>
        <p:grpSpPr>
          <a:xfrm>
            <a:off x="2770660" y="5389576"/>
            <a:ext cx="798745" cy="682630"/>
            <a:chOff x="2397441" y="2428868"/>
            <a:chExt cx="1036350" cy="1000132"/>
          </a:xfrm>
        </p:grpSpPr>
        <p:grpSp>
          <p:nvGrpSpPr>
            <p:cNvPr id="4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5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39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40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37" name="타원 36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2397441" y="2978071"/>
              <a:ext cx="1036350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1285852" y="1164632"/>
            <a:ext cx="6347767" cy="1692864"/>
            <a:chOff x="1285852" y="1164632"/>
            <a:chExt cx="6347767" cy="1692864"/>
          </a:xfrm>
        </p:grpSpPr>
        <p:pic>
          <p:nvPicPr>
            <p:cNvPr id="29" name="Picture 1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3786182" y="1285859"/>
              <a:ext cx="1563140" cy="1543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6072198" y="1285860"/>
              <a:ext cx="1550217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0" name="갈매기형 수장 29"/>
            <p:cNvSpPr/>
            <p:nvPr/>
          </p:nvSpPr>
          <p:spPr bwMode="auto">
            <a:xfrm>
              <a:off x="5561302" y="1919112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줄무늬가 있는 오른쪽 화살표 20"/>
            <p:cNvSpPr/>
            <p:nvPr/>
          </p:nvSpPr>
          <p:spPr bwMode="auto">
            <a:xfrm rot="10800000">
              <a:off x="7358082" y="1714488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줄무늬가 있는 오른쪽 화살표 21"/>
            <p:cNvSpPr/>
            <p:nvPr/>
          </p:nvSpPr>
          <p:spPr bwMode="auto">
            <a:xfrm>
              <a:off x="6357950" y="1714488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" name="그룹 43"/>
            <p:cNvGrpSpPr/>
            <p:nvPr/>
          </p:nvGrpSpPr>
          <p:grpSpPr>
            <a:xfrm>
              <a:off x="1285852" y="1164632"/>
              <a:ext cx="2478157" cy="1604580"/>
              <a:chOff x="5357818" y="1164632"/>
              <a:chExt cx="2478157" cy="1604580"/>
            </a:xfrm>
          </p:grpSpPr>
          <p:pic>
            <p:nvPicPr>
              <p:cNvPr id="33" name="Picture 2" descr="C:\Users\VT_GCS1\Desktop\제목 없음-100.png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5715008" y="1571612"/>
                <a:ext cx="1357322" cy="1127070"/>
              </a:xfrm>
              <a:prstGeom prst="rect">
                <a:avLst/>
              </a:prstGeom>
              <a:noFill/>
            </p:spPr>
          </p:pic>
          <p:cxnSp>
            <p:nvCxnSpPr>
              <p:cNvPr id="25" name="직선 연결선 24"/>
              <p:cNvCxnSpPr/>
              <p:nvPr/>
            </p:nvCxnSpPr>
            <p:spPr>
              <a:xfrm flipV="1">
                <a:off x="6170531" y="1450508"/>
                <a:ext cx="180000" cy="64800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/>
              <p:cNvSpPr txBox="1"/>
              <p:nvPr/>
            </p:nvSpPr>
            <p:spPr>
              <a:xfrm>
                <a:off x="5500694" y="1164632"/>
                <a:ext cx="233528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Temple Support Wheel</a:t>
                </a:r>
              </a:p>
            </p:txBody>
          </p:sp>
          <p:sp>
            <p:nvSpPr>
              <p:cNvPr id="23" name="모서리가 둥근 직사각형 22"/>
              <p:cNvSpPr/>
              <p:nvPr/>
            </p:nvSpPr>
            <p:spPr bwMode="auto">
              <a:xfrm>
                <a:off x="5357818" y="1520646"/>
                <a:ext cx="2000264" cy="1248566"/>
              </a:xfrm>
              <a:prstGeom prst="roundRect">
                <a:avLst>
                  <a:gd name="adj" fmla="val 8934"/>
                </a:avLst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그룹 40"/>
            <p:cNvGrpSpPr/>
            <p:nvPr/>
          </p:nvGrpSpPr>
          <p:grpSpPr>
            <a:xfrm>
              <a:off x="4062969" y="2133869"/>
              <a:ext cx="303683" cy="388306"/>
              <a:chOff x="2214546" y="5185944"/>
              <a:chExt cx="303683" cy="388306"/>
            </a:xfrm>
          </p:grpSpPr>
          <p:sp>
            <p:nvSpPr>
              <p:cNvPr id="42" name="위로 구부러진 화살표 41"/>
              <p:cNvSpPr/>
              <p:nvPr/>
            </p:nvSpPr>
            <p:spPr bwMode="auto">
              <a:xfrm>
                <a:off x="2232477" y="5402369"/>
                <a:ext cx="285752" cy="171881"/>
              </a:xfrm>
              <a:prstGeom prst="curvedUpArrow">
                <a:avLst/>
              </a:prstGeom>
              <a:solidFill>
                <a:schemeClr val="accent6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위로 구부러진 화살표 42"/>
              <p:cNvSpPr/>
              <p:nvPr/>
            </p:nvSpPr>
            <p:spPr bwMode="auto">
              <a:xfrm rot="10800000">
                <a:off x="2214546" y="5185944"/>
                <a:ext cx="285752" cy="171881"/>
              </a:xfrm>
              <a:prstGeom prst="curvedUpArrow">
                <a:avLst/>
              </a:prstGeom>
              <a:solidFill>
                <a:schemeClr val="accent6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35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033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" grpId="0"/>
      <p:bldP spid="2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/>
        </p:nvSpPr>
        <p:spPr>
          <a:xfrm>
            <a:off x="970440" y="844853"/>
            <a:ext cx="717346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⑦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Proceed image capturing by pressing the exposure switch shown in the instructions in the Guidance Message Window.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4536" y="246040"/>
            <a:ext cx="4292868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TMJ Mode 4/6</a:t>
            </a:r>
          </a:p>
        </p:txBody>
      </p:sp>
      <p:sp>
        <p:nvSpPr>
          <p:cNvPr id="62" name="갈매기형 수장 61"/>
          <p:cNvSpPr/>
          <p:nvPr/>
        </p:nvSpPr>
        <p:spPr bwMode="auto">
          <a:xfrm>
            <a:off x="5500694" y="3035234"/>
            <a:ext cx="214314" cy="285752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scene3d>
            <a:camera prst="orthographicFront">
              <a:rot lat="0" lon="0" rev="16200000"/>
            </a:camera>
            <a:lightRig rig="threePt" dir="t"/>
          </a:scene3d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9" name="그룹 68"/>
          <p:cNvGrpSpPr/>
          <p:nvPr/>
        </p:nvGrpSpPr>
        <p:grpSpPr>
          <a:xfrm>
            <a:off x="1085075" y="1090829"/>
            <a:ext cx="5602529" cy="1929056"/>
            <a:chOff x="1085075" y="1090829"/>
            <a:chExt cx="5602529" cy="1929056"/>
          </a:xfrm>
        </p:grpSpPr>
        <p:grpSp>
          <p:nvGrpSpPr>
            <p:cNvPr id="68" name="그룹 67"/>
            <p:cNvGrpSpPr/>
            <p:nvPr/>
          </p:nvGrpSpPr>
          <p:grpSpPr>
            <a:xfrm>
              <a:off x="1085075" y="1090829"/>
              <a:ext cx="5602529" cy="1929056"/>
              <a:chOff x="1085075" y="1090829"/>
              <a:chExt cx="5602529" cy="1929056"/>
            </a:xfrm>
          </p:grpSpPr>
          <p:grpSp>
            <p:nvGrpSpPr>
              <p:cNvPr id="6" name="그룹 53"/>
              <p:cNvGrpSpPr/>
              <p:nvPr/>
            </p:nvGrpSpPr>
            <p:grpSpPr>
              <a:xfrm>
                <a:off x="4429124" y="1090829"/>
                <a:ext cx="2258480" cy="1854306"/>
                <a:chOff x="4429124" y="1090829"/>
                <a:chExt cx="2258480" cy="1854306"/>
              </a:xfrm>
            </p:grpSpPr>
            <p:grpSp>
              <p:nvGrpSpPr>
                <p:cNvPr id="7" name="그룹 78"/>
                <p:cNvGrpSpPr/>
                <p:nvPr/>
              </p:nvGrpSpPr>
              <p:grpSpPr>
                <a:xfrm>
                  <a:off x="4429124" y="1090829"/>
                  <a:ext cx="2258480" cy="1854306"/>
                  <a:chOff x="3577282" y="1096769"/>
                  <a:chExt cx="2258480" cy="1854306"/>
                </a:xfrm>
              </p:grpSpPr>
              <p:pic>
                <p:nvPicPr>
                  <p:cNvPr id="60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/>
                  <a:stretch>
                    <a:fillRect/>
                  </a:stretch>
                </p:blipFill>
                <p:spPr bwMode="auto">
                  <a:xfrm>
                    <a:off x="3577282" y="1096769"/>
                    <a:ext cx="2258480" cy="185430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9400" name="Picture 8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3791468" y="1246138"/>
                    <a:ext cx="1836000" cy="117504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59401" name="Picture 9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4829179" y="1593041"/>
                    <a:ext cx="161945" cy="3096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77" name="Picture 9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4718595" y="1598065"/>
                    <a:ext cx="108013" cy="302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pic>
              <p:nvPicPr>
                <p:cNvPr id="50" name="Picture 1"/>
                <p:cNvPicPr>
                  <a:picLocks noChangeAspect="1" noChangeArrowheads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6137286" y="1279510"/>
                  <a:ext cx="325728" cy="982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59" name="갈매기형 수장 58"/>
              <p:cNvSpPr/>
              <p:nvPr/>
            </p:nvSpPr>
            <p:spPr bwMode="auto">
              <a:xfrm>
                <a:off x="3786182" y="1901920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8" name="그룹 25"/>
              <p:cNvGrpSpPr/>
              <p:nvPr/>
            </p:nvGrpSpPr>
            <p:grpSpPr>
              <a:xfrm>
                <a:off x="4214810" y="1571612"/>
                <a:ext cx="835039" cy="1448273"/>
                <a:chOff x="3402410" y="-928416"/>
                <a:chExt cx="3392717" cy="6031494"/>
              </a:xfrm>
            </p:grpSpPr>
            <p:pic>
              <p:nvPicPr>
                <p:cNvPr id="23" name="그림 22"/>
                <p:cNvPicPr>
                  <a:picLocks noChangeAspect="1"/>
                </p:cNvPicPr>
                <p:nvPr/>
              </p:nvPicPr>
              <p:blipFill>
                <a:blip r:embed="rId7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02410" y="-928416"/>
                  <a:ext cx="3392717" cy="603149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71" name="타원 70"/>
                <p:cNvSpPr/>
                <p:nvPr/>
              </p:nvSpPr>
              <p:spPr bwMode="auto">
                <a:xfrm>
                  <a:off x="4710546" y="354000"/>
                  <a:ext cx="132068" cy="118055"/>
                </a:xfrm>
                <a:prstGeom prst="ellipse">
                  <a:avLst/>
                </a:prstGeom>
                <a:solidFill>
                  <a:srgbClr val="FFC000">
                    <a:alpha val="7000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6" name="그룹 48"/>
              <p:cNvGrpSpPr/>
              <p:nvPr/>
            </p:nvGrpSpPr>
            <p:grpSpPr>
              <a:xfrm>
                <a:off x="1085075" y="1090829"/>
                <a:ext cx="2258480" cy="1854306"/>
                <a:chOff x="1085075" y="1090829"/>
                <a:chExt cx="2258480" cy="1854306"/>
              </a:xfrm>
            </p:grpSpPr>
            <p:grpSp>
              <p:nvGrpSpPr>
                <p:cNvPr id="17" name="그룹 75"/>
                <p:cNvGrpSpPr/>
                <p:nvPr/>
              </p:nvGrpSpPr>
              <p:grpSpPr>
                <a:xfrm>
                  <a:off x="1085075" y="1090829"/>
                  <a:ext cx="2258480" cy="1854306"/>
                  <a:chOff x="1085075" y="1090829"/>
                  <a:chExt cx="2258480" cy="1854306"/>
                </a:xfrm>
              </p:grpSpPr>
              <p:pic>
                <p:nvPicPr>
                  <p:cNvPr id="44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/>
                  <a:stretch>
                    <a:fillRect/>
                  </a:stretch>
                </p:blipFill>
                <p:spPr bwMode="auto">
                  <a:xfrm>
                    <a:off x="1085075" y="1090829"/>
                    <a:ext cx="2258480" cy="185430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9399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1304430" y="1254144"/>
                    <a:ext cx="1836000" cy="117504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65" name="그림 64"/>
                  <p:cNvPicPr>
                    <a:picLocks noChangeAspect="1"/>
                  </p:cNvPicPr>
                  <p:nvPr/>
                </p:nvPicPr>
                <p:blipFill rotWithShape="1">
                  <a:blip r:embed="rId9" cstate="screen"/>
                  <a:srcRect/>
                  <a:stretch/>
                </p:blipFill>
                <p:spPr>
                  <a:xfrm>
                    <a:off x="1777722" y="1574844"/>
                    <a:ext cx="792088" cy="54000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7345" name="Picture 1"/>
                <p:cNvPicPr>
                  <a:picLocks noChangeAspect="1" noChangeArrowheads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2807478" y="1295384"/>
                  <a:ext cx="325728" cy="982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pic>
          <p:nvPicPr>
            <p:cNvPr id="58" name="Picture 3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2821628" y="144638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" name="Picture 3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6143636" y="144638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2" name="그룹 71"/>
          <p:cNvGrpSpPr/>
          <p:nvPr/>
        </p:nvGrpSpPr>
        <p:grpSpPr>
          <a:xfrm>
            <a:off x="1071538" y="3304412"/>
            <a:ext cx="7072362" cy="3225388"/>
            <a:chOff x="1071538" y="3304412"/>
            <a:chExt cx="7072362" cy="3225388"/>
          </a:xfrm>
        </p:grpSpPr>
        <p:grpSp>
          <p:nvGrpSpPr>
            <p:cNvPr id="2" name="그룹 56"/>
            <p:cNvGrpSpPr/>
            <p:nvPr/>
          </p:nvGrpSpPr>
          <p:grpSpPr>
            <a:xfrm>
              <a:off x="1085075" y="3304412"/>
              <a:ext cx="2258480" cy="1854306"/>
              <a:chOff x="1085075" y="3304412"/>
              <a:chExt cx="2258480" cy="1854306"/>
            </a:xfrm>
          </p:grpSpPr>
          <p:grpSp>
            <p:nvGrpSpPr>
              <p:cNvPr id="3" name="그룹 80"/>
              <p:cNvGrpSpPr/>
              <p:nvPr/>
            </p:nvGrpSpPr>
            <p:grpSpPr>
              <a:xfrm>
                <a:off x="1085075" y="3304412"/>
                <a:ext cx="2258480" cy="1854306"/>
                <a:chOff x="1142976" y="3500438"/>
                <a:chExt cx="2258480" cy="1854306"/>
              </a:xfrm>
            </p:grpSpPr>
            <p:pic>
              <p:nvPicPr>
                <p:cNvPr id="74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142976" y="3500438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59398" name="Picture 6"/>
                <p:cNvPicPr>
                  <a:picLocks noChangeAspect="1" noChangeArrowheads="1"/>
                </p:cNvPicPr>
                <p:nvPr/>
              </p:nvPicPr>
              <p:blipFill>
                <a:blip r:embed="rId11" cstate="screen"/>
                <a:srcRect/>
                <a:stretch>
                  <a:fillRect/>
                </a:stretch>
              </p:blipFill>
              <p:spPr bwMode="auto">
                <a:xfrm>
                  <a:off x="1357290" y="3661744"/>
                  <a:ext cx="1836000" cy="1175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57346" name="Picture 2"/>
              <p:cNvPicPr>
                <a:picLocks noChangeAspect="1" noChangeArrowheads="1"/>
              </p:cNvPicPr>
              <p:nvPr/>
            </p:nvPicPr>
            <p:blipFill>
              <a:blip r:embed="rId12" cstate="screen"/>
              <a:srcRect/>
              <a:stretch>
                <a:fillRect/>
              </a:stretch>
            </p:blipFill>
            <p:spPr bwMode="auto">
              <a:xfrm>
                <a:off x="2800173" y="3500438"/>
                <a:ext cx="326854" cy="982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4" name="그룹 55"/>
            <p:cNvGrpSpPr/>
            <p:nvPr/>
          </p:nvGrpSpPr>
          <p:grpSpPr>
            <a:xfrm>
              <a:off x="4429124" y="3304412"/>
              <a:ext cx="2258480" cy="1854306"/>
              <a:chOff x="4429124" y="3304412"/>
              <a:chExt cx="2258480" cy="1854306"/>
            </a:xfrm>
          </p:grpSpPr>
          <p:grpSp>
            <p:nvGrpSpPr>
              <p:cNvPr id="5" name="그룹 79"/>
              <p:cNvGrpSpPr/>
              <p:nvPr/>
            </p:nvGrpSpPr>
            <p:grpSpPr>
              <a:xfrm>
                <a:off x="4429124" y="3304412"/>
                <a:ext cx="2258480" cy="1854306"/>
                <a:chOff x="6069489" y="1090829"/>
                <a:chExt cx="2258480" cy="1854306"/>
              </a:xfrm>
            </p:grpSpPr>
            <p:pic>
              <p:nvPicPr>
                <p:cNvPr id="83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069489" y="1090829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59397" name="Picture 5"/>
                <p:cNvPicPr>
                  <a:picLocks noChangeAspect="1" noChangeArrowheads="1"/>
                </p:cNvPicPr>
                <p:nvPr/>
              </p:nvPicPr>
              <p:blipFill>
                <a:blip r:embed="rId13" cstate="screen"/>
                <a:srcRect/>
                <a:stretch>
                  <a:fillRect/>
                </a:stretch>
              </p:blipFill>
              <p:spPr bwMode="auto">
                <a:xfrm>
                  <a:off x="6286512" y="1275288"/>
                  <a:ext cx="1836000" cy="11298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55" name="Picture 1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6143636" y="3519488"/>
                <a:ext cx="325728" cy="982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82" name="갈매기형 수장 81"/>
            <p:cNvSpPr/>
            <p:nvPr/>
          </p:nvSpPr>
          <p:spPr bwMode="auto">
            <a:xfrm>
              <a:off x="3830188" y="4090230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scene3d>
              <a:camera prst="orthographicFront">
                <a:rot lat="0" lon="0" rev="10800000"/>
              </a:camera>
              <a:lightRig rig="threePt" dir="t"/>
            </a:scene3d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5" name="직선 연결선 104"/>
            <p:cNvCxnSpPr/>
            <p:nvPr/>
          </p:nvCxnSpPr>
          <p:spPr>
            <a:xfrm rot="5400000">
              <a:off x="5560040" y="4781840"/>
              <a:ext cx="749242" cy="1067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그룹 54"/>
            <p:cNvGrpSpPr/>
            <p:nvPr/>
          </p:nvGrpSpPr>
          <p:grpSpPr>
            <a:xfrm>
              <a:off x="1071538" y="5161800"/>
              <a:ext cx="2143140" cy="1187014"/>
              <a:chOff x="1071538" y="5161800"/>
              <a:chExt cx="2143140" cy="1187014"/>
            </a:xfrm>
          </p:grpSpPr>
          <p:sp>
            <p:nvSpPr>
              <p:cNvPr id="120" name="직사각형 119"/>
              <p:cNvSpPr/>
              <p:nvPr/>
            </p:nvSpPr>
            <p:spPr bwMode="auto">
              <a:xfrm>
                <a:off x="1071538" y="5161800"/>
                <a:ext cx="2143140" cy="1115712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51" name="Picture 3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237160" y="5234000"/>
                <a:ext cx="1834642" cy="66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10" name="그룹 33"/>
              <p:cNvGrpSpPr/>
              <p:nvPr/>
            </p:nvGrpSpPr>
            <p:grpSpPr>
              <a:xfrm>
                <a:off x="1844427" y="5666184"/>
                <a:ext cx="798745" cy="682630"/>
                <a:chOff x="2397441" y="2428868"/>
                <a:chExt cx="935763" cy="1000132"/>
              </a:xfrm>
            </p:grpSpPr>
            <p:grpSp>
              <p:nvGrpSpPr>
                <p:cNvPr id="11" name="그룹 67"/>
                <p:cNvGrpSpPr/>
                <p:nvPr/>
              </p:nvGrpSpPr>
              <p:grpSpPr>
                <a:xfrm>
                  <a:off x="2428860" y="2428868"/>
                  <a:ext cx="639748" cy="639748"/>
                  <a:chOff x="4356597" y="3448242"/>
                  <a:chExt cx="639748" cy="639748"/>
                </a:xfrm>
              </p:grpSpPr>
              <p:grpSp>
                <p:nvGrpSpPr>
                  <p:cNvPr id="12" name="그룹 50"/>
                  <p:cNvGrpSpPr/>
                  <p:nvPr/>
                </p:nvGrpSpPr>
                <p:grpSpPr>
                  <a:xfrm>
                    <a:off x="4356597" y="3448242"/>
                    <a:ext cx="639748" cy="639748"/>
                    <a:chOff x="5429256" y="3214686"/>
                    <a:chExt cx="639748" cy="639748"/>
                  </a:xfrm>
                </p:grpSpPr>
                <p:pic>
                  <p:nvPicPr>
                    <p:cNvPr id="118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5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119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6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6" y="3214686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117" name="타원 116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115" name="TextBox 40"/>
                <p:cNvSpPr txBox="1"/>
                <p:nvPr/>
              </p:nvSpPr>
              <p:spPr>
                <a:xfrm>
                  <a:off x="2397441" y="2978071"/>
                  <a:ext cx="935763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cs typeface="Arial" pitchFamily="34" charset="0"/>
                    </a:rPr>
                    <a:t>Click!!</a:t>
                  </a:r>
                  <a:endParaRPr lang="ko-KR" altLang="en-US" sz="1400" dirty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endParaRPr>
                </a:p>
              </p:txBody>
            </p:sp>
          </p:grpSp>
        </p:grpSp>
        <p:cxnSp>
          <p:nvCxnSpPr>
            <p:cNvPr id="121" name="직선 연결선 120"/>
            <p:cNvCxnSpPr/>
            <p:nvPr/>
          </p:nvCxnSpPr>
          <p:spPr>
            <a:xfrm rot="5400000">
              <a:off x="2577075" y="4870709"/>
              <a:ext cx="571504" cy="1067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그룹 53"/>
            <p:cNvGrpSpPr/>
            <p:nvPr/>
          </p:nvGrpSpPr>
          <p:grpSpPr>
            <a:xfrm>
              <a:off x="3714744" y="5161800"/>
              <a:ext cx="4429156" cy="1368000"/>
              <a:chOff x="3714744" y="5161800"/>
              <a:chExt cx="4429156" cy="1368000"/>
            </a:xfrm>
          </p:grpSpPr>
          <p:sp>
            <p:nvSpPr>
              <p:cNvPr id="98" name="직사각형 97"/>
              <p:cNvSpPr/>
              <p:nvPr/>
            </p:nvSpPr>
            <p:spPr bwMode="auto">
              <a:xfrm>
                <a:off x="3714744" y="5161800"/>
                <a:ext cx="4429156" cy="1368000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2705" name="Picture 1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3929058" y="5286388"/>
                <a:ext cx="3571900" cy="710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7" name="직사각형 96"/>
              <p:cNvSpPr/>
              <p:nvPr/>
            </p:nvSpPr>
            <p:spPr>
              <a:xfrm>
                <a:off x="3905120" y="6019056"/>
                <a:ext cx="402446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Click OK and the mode will be automatically switched</a:t>
                </a:r>
                <a:br>
                  <a:rPr lang="en-US" altLang="ko-KR" sz="9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 LAT Close mode. </a:t>
                </a:r>
              </a:p>
            </p:txBody>
          </p:sp>
          <p:grpSp>
            <p:nvGrpSpPr>
              <p:cNvPr id="14" name="그룹 33"/>
              <p:cNvGrpSpPr/>
              <p:nvPr/>
            </p:nvGrpSpPr>
            <p:grpSpPr>
              <a:xfrm>
                <a:off x="7215204" y="5572140"/>
                <a:ext cx="798745" cy="682630"/>
                <a:chOff x="2378277" y="2428868"/>
                <a:chExt cx="935763" cy="1000132"/>
              </a:xfrm>
            </p:grpSpPr>
            <p:grpSp>
              <p:nvGrpSpPr>
                <p:cNvPr id="15" name="그룹 50"/>
                <p:cNvGrpSpPr/>
                <p:nvPr/>
              </p:nvGrpSpPr>
              <p:grpSpPr>
                <a:xfrm>
                  <a:off x="2409693" y="2428868"/>
                  <a:ext cx="639752" cy="639749"/>
                  <a:chOff x="5410090" y="3214686"/>
                  <a:chExt cx="639752" cy="639748"/>
                </a:xfrm>
              </p:grpSpPr>
              <p:pic>
                <p:nvPicPr>
                  <p:cNvPr id="9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5" cstate="screen"/>
                  <a:srcRect/>
                  <a:stretch>
                    <a:fillRect/>
                  </a:stretch>
                </p:blipFill>
                <p:spPr bwMode="auto">
                  <a:xfrm>
                    <a:off x="5481532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6" cstate="screen"/>
                  <a:srcRect/>
                  <a:stretch>
                    <a:fillRect/>
                  </a:stretch>
                </p:blipFill>
                <p:spPr bwMode="auto">
                  <a:xfrm>
                    <a:off x="5410090" y="3214686"/>
                    <a:ext cx="159318" cy="257695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0" name="TextBox 40"/>
                <p:cNvSpPr txBox="1"/>
                <p:nvPr/>
              </p:nvSpPr>
              <p:spPr>
                <a:xfrm>
                  <a:off x="2378277" y="2978071"/>
                  <a:ext cx="935763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cs typeface="Arial" pitchFamily="34" charset="0"/>
                    </a:rPr>
                    <a:t>Click!!</a:t>
                  </a:r>
                  <a:endParaRPr lang="ko-KR" altLang="en-US" sz="1400" dirty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endParaRPr>
                </a:p>
              </p:txBody>
            </p:sp>
          </p:grpSp>
        </p:grpSp>
        <p:pic>
          <p:nvPicPr>
            <p:cNvPr id="63" name="Picture 3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2812663" y="366124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4" name="Picture 3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6143636" y="367917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6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67" name="줄무늬가 있는 오른쪽 화살표 6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6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292868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TMJ Mode 5/6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967151" y="969795"/>
            <a:ext cx="56051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⑧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Check the Mid-</a:t>
            </a: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plane laser beam, Frankfurt plane laser beam and the Canine laser    </a:t>
            </a:r>
          </a:p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beam again.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970441" y="2398555"/>
            <a:ext cx="378602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⑨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READY from the capture software. </a:t>
            </a:r>
          </a:p>
        </p:txBody>
      </p:sp>
      <p:grpSp>
        <p:nvGrpSpPr>
          <p:cNvPr id="54" name="그룹 53"/>
          <p:cNvGrpSpPr/>
          <p:nvPr/>
        </p:nvGrpSpPr>
        <p:grpSpPr>
          <a:xfrm>
            <a:off x="1243984" y="2685715"/>
            <a:ext cx="2325421" cy="1171913"/>
            <a:chOff x="1243984" y="2471401"/>
            <a:chExt cx="2325421" cy="1171913"/>
          </a:xfrm>
        </p:grpSpPr>
        <p:pic>
          <p:nvPicPr>
            <p:cNvPr id="24" name="그림 23"/>
            <p:cNvPicPr>
              <a:picLocks noChangeAspect="1"/>
            </p:cNvPicPr>
            <p:nvPr/>
          </p:nvPicPr>
          <p:blipFill rotWithShape="1">
            <a:blip r:embed="rId2" cstate="print"/>
            <a:srcRect/>
            <a:stretch/>
          </p:blipFill>
          <p:spPr>
            <a:xfrm>
              <a:off x="1243984" y="2471401"/>
              <a:ext cx="1764184" cy="623701"/>
            </a:xfrm>
            <a:prstGeom prst="rect">
              <a:avLst/>
            </a:prstGeom>
          </p:spPr>
        </p:pic>
        <p:grpSp>
          <p:nvGrpSpPr>
            <p:cNvPr id="4" name="그룹 33"/>
            <p:cNvGrpSpPr/>
            <p:nvPr/>
          </p:nvGrpSpPr>
          <p:grpSpPr>
            <a:xfrm>
              <a:off x="2770660" y="2960684"/>
              <a:ext cx="798745" cy="682630"/>
              <a:chOff x="2397441" y="2428868"/>
              <a:chExt cx="1036350" cy="1000132"/>
            </a:xfrm>
          </p:grpSpPr>
          <p:grpSp>
            <p:nvGrpSpPr>
              <p:cNvPr id="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7" name="타원 3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2" name="TextBox 31"/>
              <p:cNvSpPr txBox="1"/>
              <p:nvPr/>
            </p:nvSpPr>
            <p:spPr>
              <a:xfrm>
                <a:off x="2397441" y="2978071"/>
                <a:ext cx="1036350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5" name="직사각형 64"/>
          <p:cNvSpPr/>
          <p:nvPr/>
        </p:nvSpPr>
        <p:spPr>
          <a:xfrm>
            <a:off x="970440" y="3771860"/>
            <a:ext cx="724489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⑩ </a:t>
            </a:r>
            <a:r>
              <a:rPr lang="en-US" altLang="ko-KR" sz="1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Proceed image capturing by pressing the exposure switch as shown in the instructions in the Guidance Message Window.</a:t>
            </a:r>
          </a:p>
        </p:txBody>
      </p:sp>
      <p:grpSp>
        <p:nvGrpSpPr>
          <p:cNvPr id="52" name="그룹 51"/>
          <p:cNvGrpSpPr/>
          <p:nvPr/>
        </p:nvGrpSpPr>
        <p:grpSpPr>
          <a:xfrm>
            <a:off x="1220352" y="1311109"/>
            <a:ext cx="4637532" cy="980281"/>
            <a:chOff x="1220352" y="1311109"/>
            <a:chExt cx="4637532" cy="980281"/>
          </a:xfrm>
        </p:grpSpPr>
        <p:sp>
          <p:nvSpPr>
            <p:cNvPr id="19" name="직사각형 18"/>
            <p:cNvSpPr/>
            <p:nvPr/>
          </p:nvSpPr>
          <p:spPr>
            <a:xfrm>
              <a:off x="1331640" y="1506560"/>
              <a:ext cx="4526244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Close eyes and remain still until the scanning is completed.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Keep your mouth closed until the scanning is completed. 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Image capturing will begin. </a:t>
              </a: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220352" y="1311109"/>
              <a:ext cx="292302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Notify these following instructions to the patient.</a:t>
              </a:r>
            </a:p>
          </p:txBody>
        </p:sp>
      </p:grpSp>
      <p:grpSp>
        <p:nvGrpSpPr>
          <p:cNvPr id="60" name="그룹 59"/>
          <p:cNvGrpSpPr/>
          <p:nvPr/>
        </p:nvGrpSpPr>
        <p:grpSpPr>
          <a:xfrm>
            <a:off x="1000100" y="4000504"/>
            <a:ext cx="7286676" cy="1930051"/>
            <a:chOff x="1000100" y="4000504"/>
            <a:chExt cx="7286676" cy="1930051"/>
          </a:xfrm>
        </p:grpSpPr>
        <p:grpSp>
          <p:nvGrpSpPr>
            <p:cNvPr id="2" name="그룹 50"/>
            <p:cNvGrpSpPr/>
            <p:nvPr/>
          </p:nvGrpSpPr>
          <p:grpSpPr>
            <a:xfrm>
              <a:off x="3514198" y="4001499"/>
              <a:ext cx="2258480" cy="1854306"/>
              <a:chOff x="3514198" y="4001499"/>
              <a:chExt cx="2258480" cy="1854306"/>
            </a:xfrm>
          </p:grpSpPr>
          <p:pic>
            <p:nvPicPr>
              <p:cNvPr id="31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514198" y="4001499"/>
                <a:ext cx="2258480" cy="1854306"/>
              </a:xfrm>
              <a:prstGeom prst="rect">
                <a:avLst/>
              </a:prstGeom>
              <a:noFill/>
            </p:spPr>
          </p:pic>
          <p:grpSp>
            <p:nvGrpSpPr>
              <p:cNvPr id="3" name="그룹 49"/>
              <p:cNvGrpSpPr/>
              <p:nvPr/>
            </p:nvGrpSpPr>
            <p:grpSpPr>
              <a:xfrm>
                <a:off x="3723888" y="4152524"/>
                <a:ext cx="1836000" cy="1175040"/>
                <a:chOff x="3723888" y="4152524"/>
                <a:chExt cx="1836000" cy="1175040"/>
              </a:xfrm>
            </p:grpSpPr>
            <p:pic>
              <p:nvPicPr>
                <p:cNvPr id="62467" name="Picture 3"/>
                <p:cNvPicPr>
                  <a:picLocks noChangeAspect="1" noChangeArrowheads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3723888" y="4152524"/>
                  <a:ext cx="1836000" cy="1175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5" name="Picture 2"/>
                <p:cNvPicPr>
                  <a:picLocks noChangeAspect="1" noChangeArrowheads="1"/>
                </p:cNvPicPr>
                <p:nvPr/>
              </p:nvPicPr>
              <p:blipFill>
                <a:blip r:embed="rId7" cstate="screen"/>
                <a:srcRect/>
                <a:stretch>
                  <a:fillRect/>
                </a:stretch>
              </p:blipFill>
              <p:spPr bwMode="auto">
                <a:xfrm>
                  <a:off x="5222562" y="4188148"/>
                  <a:ext cx="335235" cy="1008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47" name="갈매기형 수장 46"/>
            <p:cNvSpPr/>
            <p:nvPr/>
          </p:nvSpPr>
          <p:spPr bwMode="auto">
            <a:xfrm>
              <a:off x="3286116" y="4698310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갈매기형 수장 65"/>
            <p:cNvSpPr/>
            <p:nvPr/>
          </p:nvSpPr>
          <p:spPr bwMode="auto">
            <a:xfrm>
              <a:off x="5786446" y="471488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1" name="Picture 9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4766095" y="4497771"/>
              <a:ext cx="161945" cy="3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" name="Picture 9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4655511" y="4502795"/>
              <a:ext cx="108013" cy="30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7" name="Picture 9"/>
            <p:cNvPicPr>
              <a:picLocks noChangeAspect="1" noChangeArrowheads="1"/>
            </p:cNvPicPr>
            <p:nvPr/>
          </p:nvPicPr>
          <p:blipFill>
            <a:blip r:embed="rId10" cstate="screen"/>
            <a:srcRect r="-34745"/>
            <a:stretch>
              <a:fillRect/>
            </a:stretch>
          </p:blipFill>
          <p:spPr bwMode="auto">
            <a:xfrm>
              <a:off x="4567251" y="4500570"/>
              <a:ext cx="138888" cy="30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7" name="그룹 25"/>
            <p:cNvGrpSpPr/>
            <p:nvPr/>
          </p:nvGrpSpPr>
          <p:grpSpPr>
            <a:xfrm>
              <a:off x="3786182" y="4482282"/>
              <a:ext cx="835039" cy="1448273"/>
              <a:chOff x="3402410" y="-928416"/>
              <a:chExt cx="3392717" cy="6031494"/>
            </a:xfrm>
          </p:grpSpPr>
          <p:pic>
            <p:nvPicPr>
              <p:cNvPr id="56" name="그림 55"/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57" name="타원 56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그룹 53"/>
            <p:cNvGrpSpPr/>
            <p:nvPr/>
          </p:nvGrpSpPr>
          <p:grpSpPr>
            <a:xfrm>
              <a:off x="1000100" y="4001499"/>
              <a:ext cx="2258480" cy="1854306"/>
              <a:chOff x="1000100" y="4001499"/>
              <a:chExt cx="2258480" cy="1854306"/>
            </a:xfrm>
          </p:grpSpPr>
          <p:pic>
            <p:nvPicPr>
              <p:cNvPr id="44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00100" y="4001499"/>
                <a:ext cx="2258480" cy="1854306"/>
              </a:xfrm>
              <a:prstGeom prst="rect">
                <a:avLst/>
              </a:prstGeom>
              <a:noFill/>
            </p:spPr>
          </p:pic>
          <p:pic>
            <p:nvPicPr>
              <p:cNvPr id="62466" name="Picture 2"/>
              <p:cNvPicPr>
                <a:picLocks noChangeAspect="1" noChangeArrowheads="1"/>
              </p:cNvPicPr>
              <p:nvPr/>
            </p:nvPicPr>
            <p:blipFill>
              <a:blip r:embed="rId12" cstate="screen"/>
              <a:srcRect/>
              <a:stretch>
                <a:fillRect/>
              </a:stretch>
            </p:blipFill>
            <p:spPr bwMode="auto">
              <a:xfrm>
                <a:off x="1212700" y="4161668"/>
                <a:ext cx="1836000" cy="11750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6" name="그림 45"/>
              <p:cNvPicPr>
                <a:picLocks noChangeAspect="1"/>
              </p:cNvPicPr>
              <p:nvPr/>
            </p:nvPicPr>
            <p:blipFill rotWithShape="1">
              <a:blip r:embed="rId13" cstate="screen"/>
              <a:srcRect/>
              <a:stretch/>
            </p:blipFill>
            <p:spPr>
              <a:xfrm>
                <a:off x="1692747" y="4485514"/>
                <a:ext cx="792088" cy="540000"/>
              </a:xfrm>
              <a:prstGeom prst="rect">
                <a:avLst/>
              </a:prstGeom>
            </p:spPr>
          </p:pic>
          <p:pic>
            <p:nvPicPr>
              <p:cNvPr id="43" name="Picture 2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2709849" y="4195768"/>
                <a:ext cx="335235" cy="100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9" name="그룹 48"/>
            <p:cNvGrpSpPr/>
            <p:nvPr/>
          </p:nvGrpSpPr>
          <p:grpSpPr>
            <a:xfrm>
              <a:off x="6028296" y="4000504"/>
              <a:ext cx="2258480" cy="1854306"/>
              <a:chOff x="6028296" y="4000504"/>
              <a:chExt cx="2258480" cy="1854306"/>
            </a:xfrm>
          </p:grpSpPr>
          <p:grpSp>
            <p:nvGrpSpPr>
              <p:cNvPr id="10" name="그룹 68"/>
              <p:cNvGrpSpPr/>
              <p:nvPr/>
            </p:nvGrpSpPr>
            <p:grpSpPr>
              <a:xfrm>
                <a:off x="6028296" y="4000504"/>
                <a:ext cx="2258480" cy="1854306"/>
                <a:chOff x="6028296" y="4000504"/>
                <a:chExt cx="2258480" cy="1854306"/>
              </a:xfrm>
            </p:grpSpPr>
            <p:pic>
              <p:nvPicPr>
                <p:cNvPr id="53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6028296" y="4000504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62468" name="Picture 4"/>
                <p:cNvPicPr>
                  <a:picLocks noChangeAspect="1" noChangeArrowheads="1"/>
                </p:cNvPicPr>
                <p:nvPr/>
              </p:nvPicPr>
              <p:blipFill>
                <a:blip r:embed="rId14" cstate="screen"/>
                <a:srcRect/>
                <a:stretch>
                  <a:fillRect/>
                </a:stretch>
              </p:blipFill>
              <p:spPr bwMode="auto">
                <a:xfrm>
                  <a:off x="6242506" y="4169098"/>
                  <a:ext cx="1836000" cy="1175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2469" name="Picture 5" descr="C:\Users\a00291\Desktop\e887c629_c5ceb0fcc0fd.jpg"/>
                <p:cNvPicPr>
                  <a:picLocks noChangeArrowheads="1"/>
                </p:cNvPicPr>
                <p:nvPr/>
              </p:nvPicPr>
              <p:blipFill>
                <a:blip r:embed="rId15" cstate="screen"/>
                <a:srcRect/>
                <a:stretch>
                  <a:fillRect/>
                </a:stretch>
              </p:blipFill>
              <p:spPr bwMode="auto">
                <a:xfrm>
                  <a:off x="6259081" y="4309388"/>
                  <a:ext cx="1458000" cy="72000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48" name="Picture 2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7738132" y="4195768"/>
                <a:ext cx="335235" cy="100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55" name="Picture 3"/>
            <p:cNvPicPr>
              <a:picLocks noChangeAspect="1"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2723577" y="4366659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8" name="Picture 3"/>
            <p:cNvPicPr>
              <a:picLocks noChangeAspect="1"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5232872" y="4357694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9" name="Picture 3"/>
            <p:cNvPicPr>
              <a:picLocks noChangeAspect="1" noChangeArrowheads="1"/>
            </p:cNvPicPr>
            <p:nvPr/>
          </p:nvPicPr>
          <p:blipFill>
            <a:blip r:embed="rId17" cstate="screen"/>
            <a:srcRect/>
            <a:stretch>
              <a:fillRect/>
            </a:stretch>
          </p:blipFill>
          <p:spPr bwMode="auto">
            <a:xfrm>
              <a:off x="7750850" y="4366659"/>
              <a:ext cx="210310" cy="6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0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51" name="줄무늬가 있는 오른쪽 화살표 5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033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8" grpId="0"/>
      <p:bldP spid="6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/>
          <p:cNvGrpSpPr/>
          <p:nvPr/>
        </p:nvGrpSpPr>
        <p:grpSpPr>
          <a:xfrm>
            <a:off x="1071538" y="1214422"/>
            <a:ext cx="3142800" cy="2502000"/>
            <a:chOff x="1071538" y="1214422"/>
            <a:chExt cx="3142800" cy="2502000"/>
          </a:xfrm>
        </p:grpSpPr>
        <p:grpSp>
          <p:nvGrpSpPr>
            <p:cNvPr id="52" name="그룹 51"/>
            <p:cNvGrpSpPr/>
            <p:nvPr/>
          </p:nvGrpSpPr>
          <p:grpSpPr>
            <a:xfrm>
              <a:off x="1071538" y="1214422"/>
              <a:ext cx="3142800" cy="2502000"/>
              <a:chOff x="1071538" y="1214422"/>
              <a:chExt cx="3142800" cy="2502000"/>
            </a:xfrm>
          </p:grpSpPr>
          <p:grpSp>
            <p:nvGrpSpPr>
              <p:cNvPr id="56" name="그룹 43"/>
              <p:cNvGrpSpPr/>
              <p:nvPr/>
            </p:nvGrpSpPr>
            <p:grpSpPr>
              <a:xfrm>
                <a:off x="1071538" y="1214422"/>
                <a:ext cx="3142800" cy="2502000"/>
                <a:chOff x="1071538" y="1214422"/>
                <a:chExt cx="3142800" cy="2502000"/>
              </a:xfrm>
            </p:grpSpPr>
            <p:grpSp>
              <p:nvGrpSpPr>
                <p:cNvPr id="60" name="그룹 32"/>
                <p:cNvGrpSpPr/>
                <p:nvPr/>
              </p:nvGrpSpPr>
              <p:grpSpPr>
                <a:xfrm>
                  <a:off x="1071538" y="1214422"/>
                  <a:ext cx="3142800" cy="2502000"/>
                  <a:chOff x="6028296" y="4000504"/>
                  <a:chExt cx="2258480" cy="1854306"/>
                </a:xfrm>
              </p:grpSpPr>
              <p:pic>
                <p:nvPicPr>
                  <p:cNvPr id="63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/>
                  <a:stretch>
                    <a:fillRect/>
                  </a:stretch>
                </p:blipFill>
                <p:spPr bwMode="auto">
                  <a:xfrm>
                    <a:off x="6028296" y="4000504"/>
                    <a:ext cx="2258480" cy="185430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4" name="Picture 4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6242506" y="4169098"/>
                    <a:ext cx="1836000" cy="117504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pic>
              <p:nvPicPr>
                <p:cNvPr id="61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3459467" y="1484934"/>
                  <a:ext cx="454965" cy="1368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57" name="Picture 2" descr="D:\00. 기술지원팀 140901\Sample Image\PaX-i\Pano\TMJ (from Vatech Korea_20120611)\TMJ_VK_20120418 (1).bmp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16028" y="1624000"/>
                <a:ext cx="2000264" cy="972000"/>
              </a:xfrm>
              <a:prstGeom prst="rect">
                <a:avLst/>
              </a:prstGeom>
              <a:noFill/>
            </p:spPr>
          </p:pic>
        </p:grpSp>
        <p:pic>
          <p:nvPicPr>
            <p:cNvPr id="96" name="Picture 3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3481936" y="1721126"/>
              <a:ext cx="292098" cy="9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7" name="직사각형 36"/>
          <p:cNvSpPr/>
          <p:nvPr/>
        </p:nvSpPr>
        <p:spPr>
          <a:xfrm>
            <a:off x="970440" y="888966"/>
            <a:ext cx="53875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⑬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After saving the acquired image, check whether it is saved in </a:t>
            </a: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EasyDent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V4 or not.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4536" y="246040"/>
            <a:ext cx="4292868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TMJ Mode 6/6</a:t>
            </a:r>
          </a:p>
        </p:txBody>
      </p:sp>
      <p:grpSp>
        <p:nvGrpSpPr>
          <p:cNvPr id="44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6" name="줄무늬가 있는 오른쪽 화살표 4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4314748" y="3760472"/>
            <a:ext cx="3641628" cy="2526048"/>
            <a:chOff x="4314748" y="3760472"/>
            <a:chExt cx="3641628" cy="2526048"/>
          </a:xfrm>
        </p:grpSpPr>
        <p:sp>
          <p:nvSpPr>
            <p:cNvPr id="50" name="직사각형 49"/>
            <p:cNvSpPr/>
            <p:nvPr/>
          </p:nvSpPr>
          <p:spPr bwMode="auto">
            <a:xfrm>
              <a:off x="4314748" y="3786190"/>
              <a:ext cx="3641628" cy="250033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pic>
          <p:nvPicPr>
            <p:cNvPr id="51" name="Picture 2" descr="D:\00. 기술지원팀 140901\Sample Image\PaX-i\Pano\TMJ (from Vatech Korea_20120611)\TMJ_VK_20120418 (1).bmp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786314" y="4214818"/>
              <a:ext cx="2940223" cy="1428760"/>
            </a:xfrm>
            <a:prstGeom prst="rect">
              <a:avLst/>
            </a:prstGeom>
            <a:noFill/>
          </p:spPr>
        </p:pic>
        <p:grpSp>
          <p:nvGrpSpPr>
            <p:cNvPr id="69" name="그룹 59"/>
            <p:cNvGrpSpPr/>
            <p:nvPr/>
          </p:nvGrpSpPr>
          <p:grpSpPr>
            <a:xfrm>
              <a:off x="6029260" y="5356238"/>
              <a:ext cx="716762" cy="579854"/>
              <a:chOff x="3713950" y="5287182"/>
              <a:chExt cx="716762" cy="579854"/>
            </a:xfrm>
          </p:grpSpPr>
          <p:cxnSp>
            <p:nvCxnSpPr>
              <p:cNvPr id="70" name="직선 연결선 69"/>
              <p:cNvCxnSpPr/>
              <p:nvPr/>
            </p:nvCxnSpPr>
            <p:spPr>
              <a:xfrm rot="5400000">
                <a:off x="3428992" y="5572140"/>
                <a:ext cx="57150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직선 연결선 70"/>
              <p:cNvCxnSpPr/>
              <p:nvPr/>
            </p:nvCxnSpPr>
            <p:spPr>
              <a:xfrm>
                <a:off x="3714744" y="5857892"/>
                <a:ext cx="71438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직선 연결선 71"/>
              <p:cNvCxnSpPr/>
              <p:nvPr/>
            </p:nvCxnSpPr>
            <p:spPr>
              <a:xfrm rot="5400000">
                <a:off x="4144166" y="5580490"/>
                <a:ext cx="57150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그룹 64"/>
            <p:cNvGrpSpPr/>
            <p:nvPr/>
          </p:nvGrpSpPr>
          <p:grpSpPr>
            <a:xfrm rot="10800000">
              <a:off x="5314880" y="4070354"/>
              <a:ext cx="2143140" cy="579854"/>
              <a:chOff x="3713950" y="5287182"/>
              <a:chExt cx="716762" cy="579854"/>
            </a:xfrm>
          </p:grpSpPr>
          <p:cxnSp>
            <p:nvCxnSpPr>
              <p:cNvPr id="74" name="직선 연결선 73"/>
              <p:cNvCxnSpPr/>
              <p:nvPr/>
            </p:nvCxnSpPr>
            <p:spPr>
              <a:xfrm rot="5400000">
                <a:off x="3428992" y="5572140"/>
                <a:ext cx="57150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직선 연결선 76"/>
              <p:cNvCxnSpPr/>
              <p:nvPr/>
            </p:nvCxnSpPr>
            <p:spPr>
              <a:xfrm>
                <a:off x="3714744" y="5857892"/>
                <a:ext cx="71438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직선 연결선 77"/>
              <p:cNvCxnSpPr/>
              <p:nvPr/>
            </p:nvCxnSpPr>
            <p:spPr>
              <a:xfrm rot="5400000">
                <a:off x="4144166" y="5580490"/>
                <a:ext cx="57150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9" name="직선 연결선 78"/>
            <p:cNvCxnSpPr/>
            <p:nvPr/>
          </p:nvCxnSpPr>
          <p:spPr>
            <a:xfrm>
              <a:off x="5672070" y="6142056"/>
              <a:ext cx="71438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직선 연결선 79"/>
            <p:cNvCxnSpPr/>
            <p:nvPr/>
          </p:nvCxnSpPr>
          <p:spPr>
            <a:xfrm rot="5400000">
              <a:off x="6280087" y="6034105"/>
              <a:ext cx="214314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직선 연결선 82"/>
            <p:cNvCxnSpPr/>
            <p:nvPr/>
          </p:nvCxnSpPr>
          <p:spPr>
            <a:xfrm rot="5400000" flipH="1" flipV="1">
              <a:off x="6457888" y="3998916"/>
              <a:ext cx="142876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직선 연결선 83"/>
            <p:cNvCxnSpPr/>
            <p:nvPr/>
          </p:nvCxnSpPr>
          <p:spPr>
            <a:xfrm flipH="1">
              <a:off x="5796136" y="3930655"/>
              <a:ext cx="731520" cy="2401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4314748" y="3760472"/>
              <a:ext cx="15477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TMJ LAT Closed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314748" y="5960455"/>
              <a:ext cx="14371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TMJ LAT Open</a:t>
              </a:r>
            </a:p>
          </p:txBody>
        </p:sp>
      </p:grpSp>
      <p:grpSp>
        <p:nvGrpSpPr>
          <p:cNvPr id="88" name="그룹 33"/>
          <p:cNvGrpSpPr/>
          <p:nvPr/>
        </p:nvGrpSpPr>
        <p:grpSpPr>
          <a:xfrm>
            <a:off x="3340322" y="2708087"/>
            <a:ext cx="798745" cy="682630"/>
            <a:chOff x="2397441" y="2428868"/>
            <a:chExt cx="935763" cy="1000132"/>
          </a:xfrm>
        </p:grpSpPr>
        <p:grpSp>
          <p:nvGrpSpPr>
            <p:cNvPr id="90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92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94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95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9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93" name="타원 92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 Black" pitchFamily="34" charset="0"/>
                </a:endParaRPr>
              </a:p>
            </p:txBody>
          </p:sp>
        </p:grpSp>
        <p:sp>
          <p:nvSpPr>
            <p:cNvPr id="91" name="TextBox 40"/>
            <p:cNvSpPr txBox="1"/>
            <p:nvPr/>
          </p:nvSpPr>
          <p:spPr>
            <a:xfrm>
              <a:off x="2397441" y="2978071"/>
              <a:ext cx="935763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4357686" y="1360002"/>
            <a:ext cx="3258730" cy="2286016"/>
            <a:chOff x="4357686" y="1360002"/>
            <a:chExt cx="3258730" cy="2286016"/>
          </a:xfrm>
        </p:grpSpPr>
        <p:sp>
          <p:nvSpPr>
            <p:cNvPr id="65" name="갈매기형 수장 64"/>
            <p:cNvSpPr/>
            <p:nvPr/>
          </p:nvSpPr>
          <p:spPr bwMode="auto">
            <a:xfrm>
              <a:off x="4357686" y="221455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grpSp>
          <p:nvGrpSpPr>
            <p:cNvPr id="97" name="그룹 96"/>
            <p:cNvGrpSpPr/>
            <p:nvPr/>
          </p:nvGrpSpPr>
          <p:grpSpPr>
            <a:xfrm>
              <a:off x="4914129" y="1360002"/>
              <a:ext cx="2702287" cy="2286016"/>
              <a:chOff x="4914129" y="1360002"/>
              <a:chExt cx="2702287" cy="2286016"/>
            </a:xfrm>
          </p:grpSpPr>
          <p:pic>
            <p:nvPicPr>
              <p:cNvPr id="98" name="Picture 1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043490" y="1485886"/>
                <a:ext cx="2430544" cy="15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9" name="그림 98" descr="Monitor Frame.png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4914129" y="1360002"/>
                <a:ext cx="2702287" cy="228601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C:\Users\Vatech\Desktop\image - Cop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68760"/>
            <a:ext cx="1764130" cy="4020690"/>
          </a:xfrm>
          <a:prstGeom prst="rect">
            <a:avLst/>
          </a:prstGeom>
          <a:noFill/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715016"/>
            <a:ext cx="1834642" cy="66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714536" y="246040"/>
            <a:ext cx="4443197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Sinus Mode 1/4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57224" y="697050"/>
            <a:ext cx="4857784" cy="525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buttons in the following order. </a:t>
            </a:r>
            <a:b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• PANO -&gt; HD/Normal -&gt; Sinus LAT</a:t>
            </a:r>
          </a:p>
        </p:txBody>
      </p:sp>
      <p:grpSp>
        <p:nvGrpSpPr>
          <p:cNvPr id="2" name="그룹 33"/>
          <p:cNvGrpSpPr/>
          <p:nvPr/>
        </p:nvGrpSpPr>
        <p:grpSpPr>
          <a:xfrm>
            <a:off x="1756042" y="4929199"/>
            <a:ext cx="832480" cy="648392"/>
            <a:chOff x="2397445" y="3475518"/>
            <a:chExt cx="1057437" cy="949969"/>
          </a:xfrm>
        </p:grpSpPr>
        <p:grpSp>
          <p:nvGrpSpPr>
            <p:cNvPr id="3" name="그룹 67"/>
            <p:cNvGrpSpPr/>
            <p:nvPr/>
          </p:nvGrpSpPr>
          <p:grpSpPr>
            <a:xfrm>
              <a:off x="2397445" y="3475518"/>
              <a:ext cx="735696" cy="571688"/>
              <a:chOff x="4325182" y="4494892"/>
              <a:chExt cx="735696" cy="571688"/>
            </a:xfrm>
          </p:grpSpPr>
          <p:grpSp>
            <p:nvGrpSpPr>
              <p:cNvPr id="4" name="그룹 50"/>
              <p:cNvGrpSpPr/>
              <p:nvPr/>
            </p:nvGrpSpPr>
            <p:grpSpPr>
              <a:xfrm>
                <a:off x="4325182" y="4494892"/>
                <a:ext cx="735696" cy="571688"/>
                <a:chOff x="5397841" y="4261336"/>
                <a:chExt cx="735696" cy="571688"/>
              </a:xfrm>
            </p:grpSpPr>
            <p:pic>
              <p:nvPicPr>
                <p:cNvPr id="77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565226" y="4261336"/>
                  <a:ext cx="568311" cy="568311"/>
                </a:xfrm>
                <a:prstGeom prst="rect">
                  <a:avLst/>
                </a:prstGeom>
                <a:noFill/>
              </p:spPr>
            </p:pic>
            <p:pic>
              <p:nvPicPr>
                <p:cNvPr id="78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5397841" y="4575329"/>
                  <a:ext cx="159318" cy="257695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6" name="타원 75"/>
              <p:cNvSpPr/>
              <p:nvPr/>
            </p:nvSpPr>
            <p:spPr bwMode="auto">
              <a:xfrm>
                <a:off x="4735312" y="4565194"/>
                <a:ext cx="71438" cy="14287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2" name="TextBox 40"/>
            <p:cNvSpPr txBox="1"/>
            <p:nvPr/>
          </p:nvSpPr>
          <p:spPr>
            <a:xfrm>
              <a:off x="2440296" y="3974558"/>
              <a:ext cx="1014586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sp>
        <p:nvSpPr>
          <p:cNvPr id="95" name="직사각형 94"/>
          <p:cNvSpPr/>
          <p:nvPr/>
        </p:nvSpPr>
        <p:spPr>
          <a:xfrm>
            <a:off x="857224" y="5429264"/>
            <a:ext cx="592935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CONFIRM, then the device will turn to the patient positioning mode.</a:t>
            </a:r>
          </a:p>
        </p:txBody>
      </p:sp>
      <p:grpSp>
        <p:nvGrpSpPr>
          <p:cNvPr id="5" name="그룹 33"/>
          <p:cNvGrpSpPr/>
          <p:nvPr/>
        </p:nvGrpSpPr>
        <p:grpSpPr>
          <a:xfrm>
            <a:off x="1857355" y="6175370"/>
            <a:ext cx="798745" cy="682630"/>
            <a:chOff x="2397441" y="2428868"/>
            <a:chExt cx="1014587" cy="1000132"/>
          </a:xfrm>
        </p:grpSpPr>
        <p:grpSp>
          <p:nvGrpSpPr>
            <p:cNvPr id="6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7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101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02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100" name="타원 99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8" name="TextBox 40"/>
            <p:cNvSpPr txBox="1"/>
            <p:nvPr/>
          </p:nvSpPr>
          <p:spPr>
            <a:xfrm>
              <a:off x="2397441" y="2978071"/>
              <a:ext cx="1014587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1835696" y="1916832"/>
            <a:ext cx="6379642" cy="2790067"/>
            <a:chOff x="1835696" y="1996255"/>
            <a:chExt cx="6379642" cy="2790067"/>
          </a:xfrm>
        </p:grpSpPr>
        <p:cxnSp>
          <p:nvCxnSpPr>
            <p:cNvPr id="30" name="직선 연결선 29"/>
            <p:cNvCxnSpPr/>
            <p:nvPr/>
          </p:nvCxnSpPr>
          <p:spPr>
            <a:xfrm>
              <a:off x="2000232" y="2191194"/>
              <a:ext cx="202756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그룹 41"/>
            <p:cNvGrpSpPr/>
            <p:nvPr/>
          </p:nvGrpSpPr>
          <p:grpSpPr>
            <a:xfrm>
              <a:off x="4000496" y="2643182"/>
              <a:ext cx="4000528" cy="2143140"/>
              <a:chOff x="4000496" y="2643182"/>
              <a:chExt cx="4000528" cy="2143140"/>
            </a:xfrm>
          </p:grpSpPr>
          <p:sp>
            <p:nvSpPr>
              <p:cNvPr id="104" name="직사각형 103"/>
              <p:cNvSpPr/>
              <p:nvPr/>
            </p:nvSpPr>
            <p:spPr bwMode="auto">
              <a:xfrm>
                <a:off x="4000496" y="2643182"/>
                <a:ext cx="3888000" cy="2143140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" name="직사각형 123"/>
              <p:cNvSpPr/>
              <p:nvPr/>
            </p:nvSpPr>
            <p:spPr>
              <a:xfrm>
                <a:off x="4000496" y="2714620"/>
                <a:ext cx="4000528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 Sinus PA mode, capture the image with the same procedure.</a:t>
                </a:r>
              </a:p>
            </p:txBody>
          </p:sp>
          <p:pic>
            <p:nvPicPr>
              <p:cNvPr id="43" name="Picture 3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4500562" y="3995742"/>
                <a:ext cx="857256" cy="663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9635" name="Picture 3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4238625" y="3000372"/>
                <a:ext cx="1391888" cy="857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28" name="직사각형 27"/>
            <p:cNvSpPr/>
            <p:nvPr/>
          </p:nvSpPr>
          <p:spPr bwMode="auto">
            <a:xfrm>
              <a:off x="4039978" y="1996255"/>
              <a:ext cx="4175360" cy="4680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4033834" y="2059434"/>
              <a:ext cx="41815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UHD : High resolution image 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HD : High Definition Image</a:t>
              </a: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just">
                <a:buFontTx/>
                <a:buChar char="-"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Normal : Normal Image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1835696" y="3787778"/>
              <a:ext cx="2168735" cy="944781"/>
              <a:chOff x="1835696" y="3787778"/>
              <a:chExt cx="2168735" cy="944781"/>
            </a:xfrm>
          </p:grpSpPr>
          <p:cxnSp>
            <p:nvCxnSpPr>
              <p:cNvPr id="52" name="직선 연결선 51"/>
              <p:cNvCxnSpPr/>
              <p:nvPr/>
            </p:nvCxnSpPr>
            <p:spPr>
              <a:xfrm rot="10800000">
                <a:off x="3212431" y="3787778"/>
                <a:ext cx="79200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직선 연결선 44"/>
              <p:cNvCxnSpPr/>
              <p:nvPr/>
            </p:nvCxnSpPr>
            <p:spPr>
              <a:xfrm flipV="1">
                <a:off x="1835696" y="3796455"/>
                <a:ext cx="1371600" cy="936104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4" name="줄무늬가 있는 오른쪽 화살표 4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18975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9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443197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Sinus Mode 2/4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971600" y="894912"/>
            <a:ext cx="5814978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③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Mount the Sinus bite on the Chinrest and position the patient like the image below 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1339784" y="1258428"/>
            <a:ext cx="7480690" cy="4330812"/>
            <a:chOff x="1339784" y="1258428"/>
            <a:chExt cx="7480690" cy="4330812"/>
          </a:xfrm>
        </p:grpSpPr>
        <p:pic>
          <p:nvPicPr>
            <p:cNvPr id="53249" name="Picture 1" descr="C:\Users\VT_GCS1\Desktop\그림파일들\SINUS 자세 2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342932" y="1571612"/>
              <a:ext cx="2616667" cy="2714644"/>
            </a:xfrm>
            <a:prstGeom prst="rect">
              <a:avLst/>
            </a:prstGeom>
            <a:noFill/>
          </p:spPr>
        </p:pic>
        <p:pic>
          <p:nvPicPr>
            <p:cNvPr id="20" name="Picture 9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339784" y="1258428"/>
              <a:ext cx="1812600" cy="15264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noFill/>
            </a:ln>
            <a:effectLst/>
          </p:spPr>
        </p:pic>
        <p:cxnSp>
          <p:nvCxnSpPr>
            <p:cNvPr id="14" name="직선 연결선 13"/>
            <p:cNvCxnSpPr/>
            <p:nvPr/>
          </p:nvCxnSpPr>
          <p:spPr>
            <a:xfrm rot="10800000">
              <a:off x="4275570" y="1928802"/>
              <a:ext cx="1153686" cy="78581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643042" y="2764033"/>
              <a:ext cx="10599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Sinus Bite</a:t>
              </a:r>
            </a:p>
          </p:txBody>
        </p:sp>
        <p:sp>
          <p:nvSpPr>
            <p:cNvPr id="39" name="모서리가 둥근 직사각형 38"/>
            <p:cNvSpPr/>
            <p:nvPr/>
          </p:nvSpPr>
          <p:spPr bwMode="auto">
            <a:xfrm>
              <a:off x="1357290" y="3214686"/>
              <a:ext cx="1785950" cy="1500197"/>
            </a:xfrm>
            <a:prstGeom prst="roundRect">
              <a:avLst/>
            </a:prstGeom>
            <a:blipFill>
              <a:blip r:embed="rId4" cstate="screen"/>
              <a:stretch>
                <a:fillRect/>
              </a:stretch>
            </a:blipFill>
            <a:ln w="952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2" name="직선 연결선 41"/>
            <p:cNvCxnSpPr/>
            <p:nvPr/>
          </p:nvCxnSpPr>
          <p:spPr>
            <a:xfrm rot="10800000">
              <a:off x="3179772" y="1928802"/>
              <a:ext cx="1116000" cy="9526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/>
            <p:nvPr/>
          </p:nvCxnSpPr>
          <p:spPr>
            <a:xfrm rot="5400000">
              <a:off x="4728183" y="2978382"/>
              <a:ext cx="1008815" cy="749676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 rot="10800000">
              <a:off x="3143240" y="3857628"/>
              <a:ext cx="1714512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모서리가 둥근 직사각형 50"/>
            <p:cNvSpPr/>
            <p:nvPr/>
          </p:nvSpPr>
          <p:spPr bwMode="auto">
            <a:xfrm>
              <a:off x="1357290" y="1273160"/>
              <a:ext cx="1785950" cy="1500198"/>
            </a:xfrm>
            <a:prstGeom prst="roundRect">
              <a:avLst>
                <a:gd name="adj" fmla="val 5662"/>
              </a:avLst>
            </a:prstGeom>
            <a:noFill/>
            <a:ln w="952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" name="그룹 125"/>
            <p:cNvGrpSpPr/>
            <p:nvPr/>
          </p:nvGrpSpPr>
          <p:grpSpPr>
            <a:xfrm>
              <a:off x="3419874" y="4714884"/>
              <a:ext cx="5400600" cy="874356"/>
              <a:chOff x="3442819" y="2501098"/>
              <a:chExt cx="4162823" cy="874356"/>
            </a:xfrm>
          </p:grpSpPr>
          <p:sp>
            <p:nvSpPr>
              <p:cNvPr id="53" name="직사각형 52"/>
              <p:cNvSpPr/>
              <p:nvPr/>
            </p:nvSpPr>
            <p:spPr bwMode="auto">
              <a:xfrm>
                <a:off x="3442819" y="2501098"/>
                <a:ext cx="4162823" cy="874356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직사각형 55"/>
              <p:cNvSpPr/>
              <p:nvPr/>
            </p:nvSpPr>
            <p:spPr>
              <a:xfrm>
                <a:off x="3498322" y="2583366"/>
                <a:ext cx="3996310" cy="754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Mid-</a:t>
                </a:r>
                <a:r>
                  <a:rPr lang="en-US" altLang="ko-KR" sz="11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sagittal</a:t>
                </a: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plane laser beam</a:t>
                </a:r>
                <a:r>
                  <a:rPr lang="ko-KR" altLang="en-US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 vertical line through center of patient’s face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Frankfurt Laser Beam</a:t>
                </a:r>
                <a:r>
                  <a:rPr lang="ko-KR" altLang="en-US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 line through from tip of nose to top of ear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Canine Beam</a:t>
                </a:r>
                <a:r>
                  <a:rPr lang="ko-KR" altLang="en-US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11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 corner of lip 	</a:t>
                </a:r>
              </a:p>
            </p:txBody>
          </p:sp>
        </p:grpSp>
      </p:grpSp>
      <p:grpSp>
        <p:nvGrpSpPr>
          <p:cNvPr id="23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24" name="줄무늬가 있는 오른쪽 화살표 2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702320"/>
            <a:ext cx="1785949" cy="63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714536" y="246040"/>
            <a:ext cx="4443197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Sinus Mode 3/4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971600" y="926138"/>
            <a:ext cx="49577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④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Position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patient’s head with the temple support, so there is no movement.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967151" y="3143248"/>
            <a:ext cx="717674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⑤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Check the Mid-</a:t>
            </a: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plane laser beam, Frankfurt plane laser beam and the Canine laser beam again.</a:t>
            </a:r>
          </a:p>
        </p:txBody>
      </p:sp>
      <p:grpSp>
        <p:nvGrpSpPr>
          <p:cNvPr id="52" name="그룹 51"/>
          <p:cNvGrpSpPr/>
          <p:nvPr/>
        </p:nvGrpSpPr>
        <p:grpSpPr>
          <a:xfrm>
            <a:off x="1220352" y="3357562"/>
            <a:ext cx="4994722" cy="720916"/>
            <a:chOff x="1220352" y="3357562"/>
            <a:chExt cx="4994722" cy="720916"/>
          </a:xfrm>
        </p:grpSpPr>
        <p:sp>
          <p:nvSpPr>
            <p:cNvPr id="19" name="직사각형 18"/>
            <p:cNvSpPr/>
            <p:nvPr/>
          </p:nvSpPr>
          <p:spPr>
            <a:xfrm>
              <a:off x="1331640" y="3553013"/>
              <a:ext cx="4883434" cy="5254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Keep your eyes closed and do not move until the scanning is completed. 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Image capturing will begin. </a:t>
              </a: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220352" y="3357562"/>
              <a:ext cx="363740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ko-KR" sz="1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Notify the following instructions to the patient.</a:t>
              </a:r>
              <a:endParaRPr lang="en-US" altLang="ko-KR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970441" y="4387158"/>
            <a:ext cx="378602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⑥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READY from the capture software. </a:t>
            </a:r>
          </a:p>
        </p:txBody>
      </p:sp>
      <p:grpSp>
        <p:nvGrpSpPr>
          <p:cNvPr id="2" name="그룹 33"/>
          <p:cNvGrpSpPr/>
          <p:nvPr/>
        </p:nvGrpSpPr>
        <p:grpSpPr>
          <a:xfrm>
            <a:off x="2770661" y="5189001"/>
            <a:ext cx="673582" cy="682630"/>
            <a:chOff x="2397441" y="2428868"/>
            <a:chExt cx="873954" cy="1000132"/>
          </a:xfrm>
        </p:grpSpPr>
        <p:grpSp>
          <p:nvGrpSpPr>
            <p:cNvPr id="3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4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39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40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37" name="타원 36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2397441" y="2978071"/>
              <a:ext cx="873954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1285852" y="1219062"/>
            <a:ext cx="6347767" cy="1638434"/>
            <a:chOff x="1285852" y="1219062"/>
            <a:chExt cx="6347767" cy="1638434"/>
          </a:xfrm>
        </p:grpSpPr>
        <p:pic>
          <p:nvPicPr>
            <p:cNvPr id="29" name="Picture 1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3786182" y="1285859"/>
              <a:ext cx="1563140" cy="1543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6072198" y="1285860"/>
              <a:ext cx="1550217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3" name="갈매기형 수장 32"/>
            <p:cNvSpPr/>
            <p:nvPr/>
          </p:nvSpPr>
          <p:spPr bwMode="auto">
            <a:xfrm>
              <a:off x="5561302" y="1919112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줄무늬가 있는 오른쪽 화살표 40"/>
            <p:cNvSpPr/>
            <p:nvPr/>
          </p:nvSpPr>
          <p:spPr bwMode="auto">
            <a:xfrm rot="10800000">
              <a:off x="7358082" y="1714488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줄무늬가 있는 오른쪽 화살표 41"/>
            <p:cNvSpPr/>
            <p:nvPr/>
          </p:nvSpPr>
          <p:spPr bwMode="auto">
            <a:xfrm>
              <a:off x="6357950" y="1714488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그룹 42"/>
            <p:cNvGrpSpPr/>
            <p:nvPr/>
          </p:nvGrpSpPr>
          <p:grpSpPr>
            <a:xfrm>
              <a:off x="1285852" y="1219062"/>
              <a:ext cx="2478157" cy="1550150"/>
              <a:chOff x="5357818" y="1219062"/>
              <a:chExt cx="2478157" cy="1550150"/>
            </a:xfrm>
          </p:grpSpPr>
          <p:pic>
            <p:nvPicPr>
              <p:cNvPr id="44" name="Picture 2" descr="C:\Users\VT_GCS1\Desktop\제목 없음-100.png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5715008" y="1571612"/>
                <a:ext cx="1357322" cy="1127070"/>
              </a:xfrm>
              <a:prstGeom prst="rect">
                <a:avLst/>
              </a:prstGeom>
              <a:noFill/>
            </p:spPr>
          </p:pic>
          <p:cxnSp>
            <p:nvCxnSpPr>
              <p:cNvPr id="45" name="직선 연결선 44"/>
              <p:cNvCxnSpPr/>
              <p:nvPr/>
            </p:nvCxnSpPr>
            <p:spPr>
              <a:xfrm flipV="1">
                <a:off x="6170531" y="1461896"/>
                <a:ext cx="169034" cy="72000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/>
              <p:cNvSpPr txBox="1"/>
              <p:nvPr/>
            </p:nvSpPr>
            <p:spPr>
              <a:xfrm>
                <a:off x="5572132" y="1219062"/>
                <a:ext cx="226384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Temple Support Wheel</a:t>
                </a:r>
              </a:p>
            </p:txBody>
          </p:sp>
          <p:sp>
            <p:nvSpPr>
              <p:cNvPr id="47" name="모서리가 둥근 직사각형 46"/>
              <p:cNvSpPr/>
              <p:nvPr/>
            </p:nvSpPr>
            <p:spPr bwMode="auto">
              <a:xfrm>
                <a:off x="5357818" y="1520646"/>
                <a:ext cx="2000264" cy="1248566"/>
              </a:xfrm>
              <a:prstGeom prst="roundRect">
                <a:avLst>
                  <a:gd name="adj" fmla="val 8934"/>
                </a:avLst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그룹 47"/>
            <p:cNvGrpSpPr/>
            <p:nvPr/>
          </p:nvGrpSpPr>
          <p:grpSpPr>
            <a:xfrm>
              <a:off x="4062969" y="2133869"/>
              <a:ext cx="303683" cy="388306"/>
              <a:chOff x="2214546" y="5185944"/>
              <a:chExt cx="303683" cy="388306"/>
            </a:xfrm>
          </p:grpSpPr>
          <p:sp>
            <p:nvSpPr>
              <p:cNvPr id="49" name="위로 구부러진 화살표 48"/>
              <p:cNvSpPr/>
              <p:nvPr/>
            </p:nvSpPr>
            <p:spPr bwMode="auto">
              <a:xfrm>
                <a:off x="2232477" y="5402369"/>
                <a:ext cx="285752" cy="171881"/>
              </a:xfrm>
              <a:prstGeom prst="curvedUpArrow">
                <a:avLst/>
              </a:prstGeom>
              <a:solidFill>
                <a:schemeClr val="accent6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위로 구부러진 화살표 49"/>
              <p:cNvSpPr/>
              <p:nvPr/>
            </p:nvSpPr>
            <p:spPr bwMode="auto">
              <a:xfrm rot="10800000">
                <a:off x="2214546" y="5185944"/>
                <a:ext cx="285752" cy="171881"/>
              </a:xfrm>
              <a:prstGeom prst="curvedUpArrow">
                <a:avLst/>
              </a:prstGeom>
              <a:solidFill>
                <a:schemeClr val="accent6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35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3" name="줄무늬가 있는 오른쪽 화살표 4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033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7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" grpId="0"/>
      <p:bldP spid="2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그룹 53"/>
          <p:cNvGrpSpPr/>
          <p:nvPr/>
        </p:nvGrpSpPr>
        <p:grpSpPr>
          <a:xfrm>
            <a:off x="1071538" y="3570287"/>
            <a:ext cx="3142800" cy="2502000"/>
            <a:chOff x="1071538" y="3570287"/>
            <a:chExt cx="3142800" cy="2502000"/>
          </a:xfrm>
        </p:grpSpPr>
        <p:grpSp>
          <p:nvGrpSpPr>
            <p:cNvPr id="9" name="그룹 72"/>
            <p:cNvGrpSpPr/>
            <p:nvPr/>
          </p:nvGrpSpPr>
          <p:grpSpPr>
            <a:xfrm>
              <a:off x="1071538" y="3570287"/>
              <a:ext cx="3142800" cy="2502000"/>
              <a:chOff x="6028296" y="4000504"/>
              <a:chExt cx="2258480" cy="1854306"/>
            </a:xfrm>
          </p:grpSpPr>
          <p:pic>
            <p:nvPicPr>
              <p:cNvPr id="74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028296" y="4000504"/>
                <a:ext cx="2258480" cy="1854306"/>
              </a:xfrm>
              <a:prstGeom prst="rect">
                <a:avLst/>
              </a:prstGeom>
              <a:noFill/>
            </p:spPr>
          </p:pic>
          <p:pic>
            <p:nvPicPr>
              <p:cNvPr id="75" name="Picture 4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6242506" y="4169098"/>
                <a:ext cx="1836000" cy="11750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79" name="Picture 6" descr="C:\Users\a00291\Desktop\713c0005_sinus.jpg"/>
            <p:cNvPicPr>
              <a:picLocks noChangeArrowheads="1"/>
            </p:cNvPicPr>
            <p:nvPr/>
          </p:nvPicPr>
          <p:blipFill>
            <a:blip r:embed="rId5" cstate="screen">
              <a:lum bright="-3000" contrast="20000"/>
            </a:blip>
            <a:stretch>
              <a:fillRect/>
            </a:stretch>
          </p:blipFill>
          <p:spPr bwMode="auto">
            <a:xfrm>
              <a:off x="1401296" y="3991360"/>
              <a:ext cx="2027696" cy="94698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1" name="Picture 4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3472529" y="3958093"/>
              <a:ext cx="421200" cy="1157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5" name="직사각형 24"/>
          <p:cNvSpPr/>
          <p:nvPr/>
        </p:nvSpPr>
        <p:spPr>
          <a:xfrm>
            <a:off x="970440" y="836712"/>
            <a:ext cx="7387773" cy="602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⑦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Proceed image capturing by pressing the exposure switch, as the instructions are displayed </a:t>
            </a:r>
          </a:p>
          <a:p>
            <a:pPr algn="just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on the capture software screen. </a:t>
            </a:r>
          </a:p>
          <a:p>
            <a:pPr algn="just">
              <a:lnSpc>
                <a:spcPct val="150000"/>
              </a:lnSpc>
            </a:pPr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14536" y="246040"/>
            <a:ext cx="4443197" cy="423684"/>
          </a:xfrm>
          <a:prstGeom prst="roundRect">
            <a:avLst>
              <a:gd name="adj" fmla="val 353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Sinus Mode 4/4</a:t>
            </a:r>
          </a:p>
        </p:txBody>
      </p:sp>
      <p:sp>
        <p:nvSpPr>
          <p:cNvPr id="66" name="직사각형 65"/>
          <p:cNvSpPr/>
          <p:nvPr/>
        </p:nvSpPr>
        <p:spPr>
          <a:xfrm>
            <a:off x="970440" y="3244831"/>
            <a:ext cx="631620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⑧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After saving the acquired image, refresh patient to view captured image.</a:t>
            </a:r>
          </a:p>
        </p:txBody>
      </p:sp>
      <p:grpSp>
        <p:nvGrpSpPr>
          <p:cNvPr id="64" name="그룹 63"/>
          <p:cNvGrpSpPr/>
          <p:nvPr/>
        </p:nvGrpSpPr>
        <p:grpSpPr>
          <a:xfrm>
            <a:off x="1085075" y="1143979"/>
            <a:ext cx="7242894" cy="1980981"/>
            <a:chOff x="1085075" y="1143979"/>
            <a:chExt cx="7242894" cy="1980981"/>
          </a:xfrm>
        </p:grpSpPr>
        <p:pic>
          <p:nvPicPr>
            <p:cNvPr id="44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85075" y="1143979"/>
              <a:ext cx="2258480" cy="1854306"/>
            </a:xfrm>
            <a:prstGeom prst="rect">
              <a:avLst/>
            </a:prstGeom>
            <a:noFill/>
          </p:spPr>
        </p:pic>
        <p:grpSp>
          <p:nvGrpSpPr>
            <p:cNvPr id="2" name="그룹 63"/>
            <p:cNvGrpSpPr/>
            <p:nvPr/>
          </p:nvGrpSpPr>
          <p:grpSpPr>
            <a:xfrm>
              <a:off x="6069489" y="1143979"/>
              <a:ext cx="2258480" cy="1854306"/>
              <a:chOff x="6069489" y="1143979"/>
              <a:chExt cx="2258480" cy="1854306"/>
            </a:xfrm>
          </p:grpSpPr>
          <p:pic>
            <p:nvPicPr>
              <p:cNvPr id="83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069489" y="1143979"/>
                <a:ext cx="2258480" cy="1854306"/>
              </a:xfrm>
              <a:prstGeom prst="rect">
                <a:avLst/>
              </a:prstGeom>
              <a:noFill/>
            </p:spPr>
          </p:pic>
          <p:pic>
            <p:nvPicPr>
              <p:cNvPr id="66565" name="Picture 5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6295656" y="1304148"/>
                <a:ext cx="1818000" cy="1163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6" name="Picture 6" descr="C:\Users\a00291\Desktop\713c0005_sinus.jpg"/>
              <p:cNvPicPr>
                <a:picLocks noChangeArrowheads="1"/>
              </p:cNvPicPr>
              <p:nvPr/>
            </p:nvPicPr>
            <p:blipFill>
              <a:blip r:embed="rId8" cstate="screen">
                <a:lum bright="-3000" contrast="20000"/>
              </a:blip>
              <a:stretch>
                <a:fillRect/>
              </a:stretch>
            </p:blipFill>
            <p:spPr bwMode="auto">
              <a:xfrm>
                <a:off x="6313944" y="1437881"/>
                <a:ext cx="1440000" cy="691029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3" name="그룹 62"/>
            <p:cNvGrpSpPr/>
            <p:nvPr/>
          </p:nvGrpSpPr>
          <p:grpSpPr>
            <a:xfrm>
              <a:off x="3577282" y="1149919"/>
              <a:ext cx="2258480" cy="1854306"/>
              <a:chOff x="3577282" y="1149919"/>
              <a:chExt cx="2258480" cy="1854306"/>
            </a:xfrm>
          </p:grpSpPr>
          <p:grpSp>
            <p:nvGrpSpPr>
              <p:cNvPr id="4" name="그룹 23"/>
              <p:cNvGrpSpPr/>
              <p:nvPr/>
            </p:nvGrpSpPr>
            <p:grpSpPr>
              <a:xfrm>
                <a:off x="3577282" y="1149919"/>
                <a:ext cx="2258480" cy="1854306"/>
                <a:chOff x="3563888" y="2519023"/>
                <a:chExt cx="2258480" cy="1854306"/>
              </a:xfrm>
            </p:grpSpPr>
            <p:grpSp>
              <p:nvGrpSpPr>
                <p:cNvPr id="5" name="그룹 18"/>
                <p:cNvGrpSpPr/>
                <p:nvPr/>
              </p:nvGrpSpPr>
              <p:grpSpPr>
                <a:xfrm>
                  <a:off x="3563888" y="2519023"/>
                  <a:ext cx="2258480" cy="1854306"/>
                  <a:chOff x="5769904" y="2564904"/>
                  <a:chExt cx="2258480" cy="1854306"/>
                </a:xfrm>
              </p:grpSpPr>
              <p:grpSp>
                <p:nvGrpSpPr>
                  <p:cNvPr id="6" name="그룹 55"/>
                  <p:cNvGrpSpPr/>
                  <p:nvPr/>
                </p:nvGrpSpPr>
                <p:grpSpPr>
                  <a:xfrm>
                    <a:off x="5769904" y="2564904"/>
                    <a:ext cx="2258480" cy="1854306"/>
                    <a:chOff x="2809988" y="3922132"/>
                    <a:chExt cx="4066268" cy="3107268"/>
                  </a:xfrm>
                </p:grpSpPr>
                <p:grpSp>
                  <p:nvGrpSpPr>
                    <p:cNvPr id="7" name="그룹 56"/>
                    <p:cNvGrpSpPr/>
                    <p:nvPr/>
                  </p:nvGrpSpPr>
                  <p:grpSpPr>
                    <a:xfrm>
                      <a:off x="2809988" y="3922132"/>
                      <a:ext cx="4066268" cy="3107268"/>
                      <a:chOff x="2809988" y="3571876"/>
                      <a:chExt cx="2071702" cy="1714512"/>
                    </a:xfrm>
                  </p:grpSpPr>
                  <p:pic>
                    <p:nvPicPr>
                      <p:cNvPr id="60" name="Picture 3" descr="D:\02. 업무\2014년\02. 전략과제\13. EM 동영상\montor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988" y="3571876"/>
                        <a:ext cx="2071702" cy="1714512"/>
                      </a:xfrm>
                      <a:prstGeom prst="rect">
                        <a:avLst/>
                      </a:prstGeom>
                      <a:noFill/>
                    </p:spPr>
                  </p:pic>
                  <p:pic>
                    <p:nvPicPr>
                      <p:cNvPr id="61" name="Picture 2"/>
                      <p:cNvPicPr>
                        <a:picLocks noChangeAspect="1" noChangeArrowheads="1"/>
                      </p:cNvPicPr>
                      <p:nvPr/>
                    </p:nvPicPr>
                    <p:blipFill rotWithShape="1">
                      <a:blip r:embed="rId9" cstate="screen"/>
                      <a:srcRect/>
                      <a:stretch/>
                    </p:blipFill>
                    <p:spPr bwMode="auto">
                      <a:xfrm>
                        <a:off x="3037038" y="3745106"/>
                        <a:ext cx="1637400" cy="1053805"/>
                      </a:xfrm>
                      <a:prstGeom prst="rect">
                        <a:avLst/>
                      </a:prstGeom>
                      <a:ln>
                        <a:noFill/>
                      </a:ln>
                      <a:effectLst/>
                    </p:spPr>
                  </p:pic>
                </p:grpSp>
                <p:graphicFrame>
                  <p:nvGraphicFramePr>
                    <p:cNvPr id="58" name="개체 57"/>
                    <p:cNvGraphicFramePr>
                      <a:graphicFrameLocks noChangeAspect="1"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3409247755"/>
                        </p:ext>
                      </p:extLst>
                    </p:nvPr>
                  </p:nvGraphicFramePr>
                  <p:xfrm>
                    <a:off x="3239268" y="4220295"/>
                    <a:ext cx="3276948" cy="1959309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2051" name="Image" r:id="rId10" imgW="20317460" imgH="13003175" progId="Photoshop.Image.13">
                            <p:embed/>
                          </p:oleObj>
                        </mc:Choice>
                        <mc:Fallback>
                          <p:oleObj name="Image" r:id="rId10" imgW="20317460" imgH="13003175" progId="Photoshop.Image.13">
                            <p:embed/>
                            <p:pic>
                              <p:nvPicPr>
                                <p:cNvPr id="0" name="Picture 2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11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239268" y="4220295"/>
                                  <a:ext cx="3276948" cy="1959309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pic>
                <p:nvPicPr>
                  <p:cNvPr id="18" name="그림 17"/>
                  <p:cNvPicPr>
                    <a:picLocks noChangeAspect="1"/>
                  </p:cNvPicPr>
                  <p:nvPr/>
                </p:nvPicPr>
                <p:blipFill>
                  <a:blip r:embed="rId12" cstate="screen"/>
                  <a:stretch>
                    <a:fillRect/>
                  </a:stretch>
                </p:blipFill>
                <p:spPr>
                  <a:xfrm>
                    <a:off x="5991128" y="2733805"/>
                    <a:ext cx="1841057" cy="1178277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68" name="Picture 5" descr="C:\Users\a00291\Desktop\a70cccb3_pano.jpg"/>
                <p:cNvPicPr>
                  <a:picLocks noChangeAspect="1" noChangeArrowheads="1"/>
                </p:cNvPicPr>
                <p:nvPr/>
              </p:nvPicPr>
              <p:blipFill rotWithShape="1">
                <a:blip r:embed="rId13" cstate="screen">
                  <a:lum bright="1000" contrast="20000"/>
                </a:blip>
                <a:srcRect/>
                <a:stretch/>
              </p:blipFill>
              <p:spPr bwMode="auto">
                <a:xfrm>
                  <a:off x="4644008" y="3045791"/>
                  <a:ext cx="344164" cy="295200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</p:grpSp>
          <p:pic>
            <p:nvPicPr>
              <p:cNvPr id="57" name="Picture 4"/>
              <p:cNvPicPr>
                <a:picLocks noChangeAspect="1" noChangeArrowheads="1"/>
              </p:cNvPicPr>
              <p:nvPr/>
            </p:nvPicPr>
            <p:blipFill>
              <a:blip r:embed="rId14" cstate="screen"/>
              <a:srcRect/>
              <a:stretch>
                <a:fillRect/>
              </a:stretch>
            </p:blipFill>
            <p:spPr bwMode="auto">
              <a:xfrm>
                <a:off x="5214942" y="1320722"/>
                <a:ext cx="410615" cy="117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63" name="그룹 62"/>
            <p:cNvGrpSpPr/>
            <p:nvPr/>
          </p:nvGrpSpPr>
          <p:grpSpPr>
            <a:xfrm>
              <a:off x="1294996" y="1295004"/>
              <a:ext cx="6802951" cy="1829956"/>
              <a:chOff x="1294996" y="1295004"/>
              <a:chExt cx="6802951" cy="1829956"/>
            </a:xfrm>
          </p:grpSpPr>
          <p:pic>
            <p:nvPicPr>
              <p:cNvPr id="66564" name="Picture 4"/>
              <p:cNvPicPr>
                <a:picLocks noChangeAspect="1" noChangeArrowheads="1"/>
              </p:cNvPicPr>
              <p:nvPr/>
            </p:nvPicPr>
            <p:blipFill>
              <a:blip r:embed="rId15" cstate="screen"/>
              <a:srcRect/>
              <a:stretch>
                <a:fillRect/>
              </a:stretch>
            </p:blipFill>
            <p:spPr bwMode="auto">
              <a:xfrm>
                <a:off x="1294996" y="1295004"/>
                <a:ext cx="1839375" cy="117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59" name="갈매기형 수장 58"/>
              <p:cNvSpPr/>
              <p:nvPr/>
            </p:nvSpPr>
            <p:spPr bwMode="auto">
              <a:xfrm>
                <a:off x="3388456" y="1955070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갈매기형 수장 61"/>
              <p:cNvSpPr/>
              <p:nvPr/>
            </p:nvSpPr>
            <p:spPr bwMode="auto">
              <a:xfrm>
                <a:off x="5864444" y="1953375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5" name="그림 64"/>
              <p:cNvPicPr>
                <a:picLocks noChangeAspect="1"/>
              </p:cNvPicPr>
              <p:nvPr/>
            </p:nvPicPr>
            <p:blipFill rotWithShape="1">
              <a:blip r:embed="rId16" cstate="screen"/>
              <a:srcRect/>
              <a:stretch/>
            </p:blipFill>
            <p:spPr>
              <a:xfrm>
                <a:off x="1777722" y="1627994"/>
                <a:ext cx="792088" cy="540000"/>
              </a:xfrm>
              <a:prstGeom prst="rect">
                <a:avLst/>
              </a:prstGeom>
            </p:spPr>
          </p:pic>
          <p:grpSp>
            <p:nvGrpSpPr>
              <p:cNvPr id="13" name="그룹 25"/>
              <p:cNvGrpSpPr/>
              <p:nvPr/>
            </p:nvGrpSpPr>
            <p:grpSpPr>
              <a:xfrm>
                <a:off x="3660823" y="1676687"/>
                <a:ext cx="835039" cy="1448273"/>
                <a:chOff x="3402410" y="-928416"/>
                <a:chExt cx="3392717" cy="6031494"/>
              </a:xfrm>
            </p:grpSpPr>
            <p:pic>
              <p:nvPicPr>
                <p:cNvPr id="23" name="그림 22"/>
                <p:cNvPicPr>
                  <a:picLocks noChangeAspect="1"/>
                </p:cNvPicPr>
                <p:nvPr/>
              </p:nvPicPr>
              <p:blipFill>
                <a:blip r:embed="rId17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02410" y="-928416"/>
                  <a:ext cx="3392717" cy="603149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71" name="타원 70"/>
                <p:cNvSpPr/>
                <p:nvPr/>
              </p:nvSpPr>
              <p:spPr bwMode="auto">
                <a:xfrm>
                  <a:off x="4710546" y="354000"/>
                  <a:ext cx="132068" cy="118055"/>
                </a:xfrm>
                <a:prstGeom prst="ellipse">
                  <a:avLst/>
                </a:prstGeom>
                <a:solidFill>
                  <a:srgbClr val="FFC000">
                    <a:alpha val="7000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pic>
            <p:nvPicPr>
              <p:cNvPr id="47" name="Picture 1"/>
              <p:cNvPicPr>
                <a:picLocks noChangeAspect="1" noChangeArrowheads="1"/>
              </p:cNvPicPr>
              <p:nvPr/>
            </p:nvPicPr>
            <p:blipFill>
              <a:blip r:embed="rId18" cstate="screen"/>
              <a:srcRect/>
              <a:stretch>
                <a:fillRect/>
              </a:stretch>
            </p:blipFill>
            <p:spPr bwMode="auto">
              <a:xfrm>
                <a:off x="2795575" y="1331898"/>
                <a:ext cx="334694" cy="97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8" name="Picture 1"/>
              <p:cNvPicPr>
                <a:picLocks noChangeAspect="1" noChangeArrowheads="1"/>
              </p:cNvPicPr>
              <p:nvPr/>
            </p:nvPicPr>
            <p:blipFill>
              <a:blip r:embed="rId18" cstate="screen"/>
              <a:srcRect/>
              <a:stretch>
                <a:fillRect/>
              </a:stretch>
            </p:blipFill>
            <p:spPr bwMode="auto">
              <a:xfrm>
                <a:off x="5286380" y="1331898"/>
                <a:ext cx="334694" cy="97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219" name="Picture 3"/>
              <p:cNvPicPr>
                <a:picLocks noChangeAspect="1" noChangeArrowheads="1"/>
              </p:cNvPicPr>
              <p:nvPr/>
            </p:nvPicPr>
            <p:blipFill>
              <a:blip r:embed="rId19" cstate="screen"/>
              <a:srcRect/>
              <a:stretch>
                <a:fillRect/>
              </a:stretch>
            </p:blipFill>
            <p:spPr bwMode="auto">
              <a:xfrm>
                <a:off x="2807478" y="1500174"/>
                <a:ext cx="210310" cy="6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9" name="Picture 3"/>
              <p:cNvPicPr>
                <a:picLocks noChangeAspect="1" noChangeArrowheads="1"/>
              </p:cNvPicPr>
              <p:nvPr/>
            </p:nvPicPr>
            <p:blipFill>
              <a:blip r:embed="rId19" cstate="screen"/>
              <a:srcRect/>
              <a:stretch>
                <a:fillRect/>
              </a:stretch>
            </p:blipFill>
            <p:spPr bwMode="auto">
              <a:xfrm>
                <a:off x="5299080" y="1500174"/>
                <a:ext cx="210310" cy="6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220" name="Picture 4"/>
              <p:cNvPicPr>
                <a:picLocks noChangeAspect="1" noChangeArrowheads="1"/>
              </p:cNvPicPr>
              <p:nvPr/>
            </p:nvPicPr>
            <p:blipFill>
              <a:blip r:embed="rId20" cstate="screen"/>
              <a:srcRect/>
              <a:stretch>
                <a:fillRect/>
              </a:stretch>
            </p:blipFill>
            <p:spPr bwMode="auto">
              <a:xfrm>
                <a:off x="7784747" y="1423455"/>
                <a:ext cx="313200" cy="8607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10" name="그룹 33"/>
          <p:cNvGrpSpPr/>
          <p:nvPr/>
        </p:nvGrpSpPr>
        <p:grpSpPr>
          <a:xfrm>
            <a:off x="3382762" y="5041927"/>
            <a:ext cx="798745" cy="682630"/>
            <a:chOff x="2397441" y="2428868"/>
            <a:chExt cx="1090854" cy="1000132"/>
          </a:xfrm>
        </p:grpSpPr>
        <p:grpSp>
          <p:nvGrpSpPr>
            <p:cNvPr id="11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12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45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21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46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22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43" name="타원 42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2397441" y="2978071"/>
              <a:ext cx="1090854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rPr>
                <a:t>Click!!</a:t>
              </a:r>
              <a:endParaRPr lang="ko-KR" altLang="en-US" sz="14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grpSp>
        <p:nvGrpSpPr>
          <p:cNvPr id="70" name="그룹 69"/>
          <p:cNvGrpSpPr/>
          <p:nvPr/>
        </p:nvGrpSpPr>
        <p:grpSpPr>
          <a:xfrm>
            <a:off x="4429124" y="3695702"/>
            <a:ext cx="3429024" cy="2286016"/>
            <a:chOff x="4429124" y="3695702"/>
            <a:chExt cx="3429024" cy="2286016"/>
          </a:xfrm>
        </p:grpSpPr>
        <p:sp>
          <p:nvSpPr>
            <p:cNvPr id="67" name="갈매기형 수장 66"/>
            <p:cNvSpPr/>
            <p:nvPr/>
          </p:nvSpPr>
          <p:spPr bwMode="auto">
            <a:xfrm>
              <a:off x="4429124" y="4570419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6" name="그룹 75"/>
            <p:cNvGrpSpPr/>
            <p:nvPr/>
          </p:nvGrpSpPr>
          <p:grpSpPr>
            <a:xfrm>
              <a:off x="5155861" y="3695702"/>
              <a:ext cx="2702287" cy="2286016"/>
              <a:chOff x="4914902" y="3500438"/>
              <a:chExt cx="2702287" cy="2286016"/>
            </a:xfrm>
          </p:grpSpPr>
          <p:pic>
            <p:nvPicPr>
              <p:cNvPr id="78" name="Picture 4"/>
              <p:cNvPicPr>
                <a:picLocks noChangeAspect="1" noChangeArrowheads="1"/>
              </p:cNvPicPr>
              <p:nvPr/>
            </p:nvPicPr>
            <p:blipFill>
              <a:blip r:embed="rId23" cstate="print"/>
              <a:srcRect/>
              <a:stretch>
                <a:fillRect/>
              </a:stretch>
            </p:blipFill>
            <p:spPr bwMode="auto">
              <a:xfrm>
                <a:off x="5038728" y="3643315"/>
                <a:ext cx="2484000" cy="1536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80" name="그림 79" descr="Monitor Frame.png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4914902" y="3500438"/>
                <a:ext cx="2702287" cy="2286016"/>
              </a:xfrm>
              <a:prstGeom prst="rect">
                <a:avLst/>
              </a:prstGeom>
            </p:spPr>
          </p:pic>
        </p:grpSp>
      </p:grpSp>
      <p:grpSp>
        <p:nvGrpSpPr>
          <p:cNvPr id="72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73" name="줄무늬가 있는 오른쪽 화살표 7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6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36"/>
          <p:cNvSpPr/>
          <p:nvPr/>
        </p:nvSpPr>
        <p:spPr>
          <a:xfrm>
            <a:off x="857224" y="5786454"/>
            <a:ext cx="37860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Select the patient, and then click Dental Ct, capture software appears. </a:t>
            </a:r>
          </a:p>
        </p:txBody>
      </p:sp>
      <p:grpSp>
        <p:nvGrpSpPr>
          <p:cNvPr id="39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2" name="줄무늬가 있는 오른쪽 화살표 4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5" name="그룹 53"/>
          <p:cNvGrpSpPr/>
          <p:nvPr/>
        </p:nvGrpSpPr>
        <p:grpSpPr>
          <a:xfrm>
            <a:off x="285720" y="357166"/>
            <a:ext cx="4429156" cy="427517"/>
            <a:chOff x="428596" y="785794"/>
            <a:chExt cx="4429156" cy="427517"/>
          </a:xfrm>
        </p:grpSpPr>
        <p:grpSp>
          <p:nvGrpSpPr>
            <p:cNvPr id="46" name="그룹 37"/>
            <p:cNvGrpSpPr/>
            <p:nvPr/>
          </p:nvGrpSpPr>
          <p:grpSpPr>
            <a:xfrm>
              <a:off x="428596" y="785794"/>
              <a:ext cx="4429156" cy="427517"/>
              <a:chOff x="857224" y="1536386"/>
              <a:chExt cx="6010997" cy="427517"/>
            </a:xfrm>
          </p:grpSpPr>
          <p:pic>
            <p:nvPicPr>
              <p:cNvPr id="50" name="Picture 8" descr="G:\08_Document\09_Ewoosoft_CI\EZDenti.png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893909" y="1536386"/>
                <a:ext cx="1071570" cy="427517"/>
              </a:xfrm>
              <a:prstGeom prst="rect">
                <a:avLst/>
              </a:prstGeom>
              <a:noFill/>
            </p:spPr>
          </p:pic>
          <p:sp>
            <p:nvSpPr>
              <p:cNvPr id="51" name="TextBox 50"/>
              <p:cNvSpPr txBox="1"/>
              <p:nvPr/>
            </p:nvSpPr>
            <p:spPr>
              <a:xfrm>
                <a:off x="857224" y="1571612"/>
                <a:ext cx="6010997" cy="381119"/>
              </a:xfrm>
              <a:prstGeom prst="roundRect">
                <a:avLst>
                  <a:gd name="adj" fmla="val 1976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ko-KR" altLang="en-US" sz="16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     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ea typeface="HY헤드라인M" pitchFamily="18" charset="-127"/>
                    <a:cs typeface="Arial" pitchFamily="34" charset="0"/>
                  </a:rPr>
                  <a:t>Execution of Capture Software (CEPH)</a:t>
                </a:r>
              </a:p>
            </p:txBody>
          </p:sp>
        </p:grpSp>
        <p:pic>
          <p:nvPicPr>
            <p:cNvPr id="47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4088" y="842501"/>
              <a:ext cx="357190" cy="3365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pic>
        <p:nvPicPr>
          <p:cNvPr id="52" name="그림 51" descr="Monitor Fram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2143116"/>
            <a:ext cx="3643338" cy="3010516"/>
          </a:xfrm>
          <a:prstGeom prst="rect">
            <a:avLst/>
          </a:prstGeom>
        </p:spPr>
      </p:pic>
      <p:sp>
        <p:nvSpPr>
          <p:cNvPr id="53" name="갈매기형 수장 52"/>
          <p:cNvSpPr/>
          <p:nvPr/>
        </p:nvSpPr>
        <p:spPr bwMode="auto">
          <a:xfrm>
            <a:off x="4500562" y="3286124"/>
            <a:ext cx="357190" cy="500066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55" name="Picture 3"/>
          <p:cNvPicPr>
            <a:picLocks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287728" y="2310706"/>
            <a:ext cx="3348000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" name="Picture 1"/>
          <p:cNvPicPr>
            <a:picLocks noChangeAspect="1" noChangeArrowheads="1"/>
          </p:cNvPicPr>
          <p:nvPr/>
        </p:nvPicPr>
        <p:blipFill>
          <a:blip r:embed="rId6" cstate="print"/>
          <a:srcRect r="7961"/>
          <a:stretch>
            <a:fillRect/>
          </a:stretch>
        </p:blipFill>
        <p:spPr bwMode="auto">
          <a:xfrm>
            <a:off x="785786" y="2285992"/>
            <a:ext cx="3357586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" name="그림 56" descr="Monitor Fram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143116"/>
            <a:ext cx="3643338" cy="3010516"/>
          </a:xfrm>
          <a:prstGeom prst="rect">
            <a:avLst/>
          </a:prstGeom>
        </p:spPr>
      </p:pic>
      <p:sp>
        <p:nvSpPr>
          <p:cNvPr id="58" name="타원 57"/>
          <p:cNvSpPr/>
          <p:nvPr/>
        </p:nvSpPr>
        <p:spPr bwMode="auto">
          <a:xfrm>
            <a:off x="1047598" y="2348880"/>
            <a:ext cx="500066" cy="500066"/>
          </a:xfrm>
          <a:prstGeom prst="ellipse">
            <a:avLst/>
          </a:prstGeom>
          <a:solidFill>
            <a:schemeClr val="accent6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cxnSp>
        <p:nvCxnSpPr>
          <p:cNvPr id="61" name="직선 연결선 60"/>
          <p:cNvCxnSpPr/>
          <p:nvPr/>
        </p:nvCxnSpPr>
        <p:spPr>
          <a:xfrm flipH="1">
            <a:off x="1187624" y="2636912"/>
            <a:ext cx="72006" cy="108012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/>
          <p:cNvPicPr preferRelativeResize="0">
            <a:picLocks noChangeAspect="1" noChangeArrowheads="1"/>
          </p:cNvPicPr>
          <p:nvPr/>
        </p:nvPicPr>
        <p:blipFill>
          <a:blip r:embed="rId7" cstate="print"/>
          <a:srcRect l="48172" t="24336" b="18857"/>
          <a:stretch>
            <a:fillRect/>
          </a:stretch>
        </p:blipFill>
        <p:spPr bwMode="auto">
          <a:xfrm>
            <a:off x="539552" y="3717032"/>
            <a:ext cx="1368152" cy="1403981"/>
          </a:xfrm>
          <a:prstGeom prst="ellipse">
            <a:avLst/>
          </a:prstGeom>
          <a:ln w="19050" cap="rnd">
            <a:solidFill>
              <a:schemeClr val="accent6">
                <a:lumMod val="75000"/>
              </a:schemeClr>
            </a:solidFill>
          </a:ln>
          <a:effectLst/>
        </p:spPr>
      </p:pic>
      <p:grpSp>
        <p:nvGrpSpPr>
          <p:cNvPr id="63" name="그룹 65"/>
          <p:cNvGrpSpPr/>
          <p:nvPr/>
        </p:nvGrpSpPr>
        <p:grpSpPr>
          <a:xfrm>
            <a:off x="1436812" y="4749627"/>
            <a:ext cx="849172" cy="822513"/>
            <a:chOff x="6275861" y="3143248"/>
            <a:chExt cx="975780" cy="942108"/>
          </a:xfrm>
        </p:grpSpPr>
        <p:grpSp>
          <p:nvGrpSpPr>
            <p:cNvPr id="64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6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8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9" name="타원 68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7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6484412" y="3340621"/>
              <a:ext cx="477447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829698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571472" y="395567"/>
            <a:ext cx="6159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Composition of Image Acquiring System</a:t>
            </a:r>
          </a:p>
        </p:txBody>
      </p:sp>
      <p:grpSp>
        <p:nvGrpSpPr>
          <p:cNvPr id="42" name="그룹 41"/>
          <p:cNvGrpSpPr/>
          <p:nvPr/>
        </p:nvGrpSpPr>
        <p:grpSpPr>
          <a:xfrm>
            <a:off x="2214546" y="857232"/>
            <a:ext cx="2357454" cy="3307962"/>
            <a:chOff x="2214546" y="857232"/>
            <a:chExt cx="2357454" cy="3307962"/>
          </a:xfrm>
        </p:grpSpPr>
        <p:pic>
          <p:nvPicPr>
            <p:cNvPr id="30" name="Picture 2" descr="C:\Users\VT_GCS1\Desktop\SC_left_new_CG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214546" y="857232"/>
              <a:ext cx="2357454" cy="3307962"/>
            </a:xfrm>
            <a:prstGeom prst="rect">
              <a:avLst/>
            </a:prstGeom>
            <a:noFill/>
          </p:spPr>
        </p:pic>
        <p:pic>
          <p:nvPicPr>
            <p:cNvPr id="32" name="Picture 2" descr="C:\Users\a00291\Desktop\이미지\pax-i0004.png"/>
            <p:cNvPicPr>
              <a:picLocks noChangeAspect="1" noChangeArrowheads="1"/>
            </p:cNvPicPr>
            <p:nvPr/>
          </p:nvPicPr>
          <p:blipFill>
            <a:blip r:embed="rId3" cstate="screen"/>
            <a:stretch>
              <a:fillRect/>
            </a:stretch>
          </p:blipFill>
          <p:spPr bwMode="auto">
            <a:xfrm>
              <a:off x="2357422" y="2000240"/>
              <a:ext cx="871469" cy="7143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</p:grpSp>
      <p:grpSp>
        <p:nvGrpSpPr>
          <p:cNvPr id="54" name="그룹 53"/>
          <p:cNvGrpSpPr/>
          <p:nvPr/>
        </p:nvGrpSpPr>
        <p:grpSpPr>
          <a:xfrm>
            <a:off x="430230" y="1721387"/>
            <a:ext cx="8356612" cy="4993761"/>
            <a:chOff x="430230" y="1721387"/>
            <a:chExt cx="8356612" cy="4993761"/>
          </a:xfrm>
        </p:grpSpPr>
        <p:cxnSp>
          <p:nvCxnSpPr>
            <p:cNvPr id="41" name="직선 연결선 40"/>
            <p:cNvCxnSpPr/>
            <p:nvPr/>
          </p:nvCxnSpPr>
          <p:spPr>
            <a:xfrm>
              <a:off x="3723206" y="3214686"/>
              <a:ext cx="3492000" cy="1588"/>
            </a:xfrm>
            <a:prstGeom prst="line">
              <a:avLst/>
            </a:prstGeom>
            <a:ln w="12700">
              <a:solidFill>
                <a:schemeClr val="accent6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모서리가 둥근 사각형 설명선 2"/>
            <p:cNvSpPr/>
            <p:nvPr/>
          </p:nvSpPr>
          <p:spPr bwMode="auto">
            <a:xfrm>
              <a:off x="6715140" y="4214818"/>
              <a:ext cx="2071702" cy="2500330"/>
            </a:xfrm>
            <a:prstGeom prst="wedgeRoundRectCallout">
              <a:avLst>
                <a:gd name="adj1" fmla="val -10951"/>
                <a:gd name="adj2" fmla="val -71231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모서리가 둥근 직사각형 3"/>
            <p:cNvSpPr/>
            <p:nvPr/>
          </p:nvSpPr>
          <p:spPr bwMode="auto">
            <a:xfrm>
              <a:off x="430230" y="4481342"/>
              <a:ext cx="3071834" cy="1357323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prstDash val="solid"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" name="Picture 7" descr="C:\Users\a00291\Desktop\thinkcentre_m82.png"/>
            <p:cNvPicPr>
              <a:picLocks noChangeAspect="1" noChangeArrowheads="1"/>
            </p:cNvPicPr>
            <p:nvPr/>
          </p:nvPicPr>
          <p:blipFill>
            <a:blip r:embed="rId4" cstate="print"/>
            <a:srcRect b="13102"/>
            <a:stretch>
              <a:fillRect/>
            </a:stretch>
          </p:blipFill>
          <p:spPr bwMode="auto">
            <a:xfrm>
              <a:off x="7143768" y="2650081"/>
              <a:ext cx="1214446" cy="1055326"/>
            </a:xfrm>
            <a:prstGeom prst="rect">
              <a:avLst/>
            </a:prstGeom>
            <a:noFill/>
            <a:effectLst/>
          </p:spPr>
        </p:pic>
        <p:cxnSp>
          <p:nvCxnSpPr>
            <p:cNvPr id="6" name="직선 연결선 5"/>
            <p:cNvCxnSpPr/>
            <p:nvPr/>
          </p:nvCxnSpPr>
          <p:spPr>
            <a:xfrm>
              <a:off x="3723206" y="3364461"/>
              <a:ext cx="3492000" cy="1588"/>
            </a:xfrm>
            <a:prstGeom prst="line">
              <a:avLst/>
            </a:prstGeom>
            <a:ln w="12700">
              <a:solidFill>
                <a:schemeClr val="accent6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/>
            <p:cNvCxnSpPr/>
            <p:nvPr/>
          </p:nvCxnSpPr>
          <p:spPr>
            <a:xfrm>
              <a:off x="1136626" y="3334627"/>
              <a:ext cx="2304000" cy="926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/>
            <p:cNvCxnSpPr/>
            <p:nvPr/>
          </p:nvCxnSpPr>
          <p:spPr>
            <a:xfrm rot="5400000" flipH="1" flipV="1">
              <a:off x="837465" y="3020130"/>
              <a:ext cx="612001" cy="978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1900271" y="3501782"/>
              <a:ext cx="1548000" cy="926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12" descr="C:\Users\a00291\Desktop\13.gif"/>
            <p:cNvPicPr>
              <a:picLocks noChangeAspect="1" noChangeArrowheads="1"/>
            </p:cNvPicPr>
            <p:nvPr/>
          </p:nvPicPr>
          <p:blipFill>
            <a:blip r:embed="rId5" cstate="print"/>
            <a:srcRect r="10888"/>
            <a:stretch>
              <a:fillRect/>
            </a:stretch>
          </p:blipFill>
          <p:spPr bwMode="auto">
            <a:xfrm>
              <a:off x="882489" y="1721387"/>
              <a:ext cx="462553" cy="106467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1" name="직선 연결선 10"/>
            <p:cNvCxnSpPr/>
            <p:nvPr/>
          </p:nvCxnSpPr>
          <p:spPr>
            <a:xfrm rot="16200000" flipV="1">
              <a:off x="1659132" y="3757370"/>
              <a:ext cx="500065" cy="1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rot="5400000" flipH="1" flipV="1">
              <a:off x="1448486" y="4473228"/>
              <a:ext cx="864000" cy="978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rot="5400000" flipH="1" flipV="1">
              <a:off x="1536774" y="4473228"/>
              <a:ext cx="864000" cy="978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07" t="12201" r="21107" b="14301"/>
            <a:stretch/>
          </p:blipFill>
          <p:spPr>
            <a:xfrm>
              <a:off x="1800252" y="3725994"/>
              <a:ext cx="261480" cy="333127"/>
            </a:xfrm>
            <a:prstGeom prst="rect">
              <a:avLst/>
            </a:prstGeom>
          </p:spPr>
        </p:pic>
        <p:cxnSp>
          <p:nvCxnSpPr>
            <p:cNvPr id="15" name="직선 연결선 14"/>
            <p:cNvCxnSpPr/>
            <p:nvPr/>
          </p:nvCxnSpPr>
          <p:spPr>
            <a:xfrm>
              <a:off x="1389189" y="4896247"/>
              <a:ext cx="487796" cy="926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1980695" y="4896247"/>
              <a:ext cx="487796" cy="926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7" descr="C:\Users\a00291\Desktop\thumb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44544" y="4721783"/>
              <a:ext cx="877000" cy="3830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18" name="Picture 4" descr="C:\Users\a00291\Desktop\교육장\IMG_6747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98821" y="4572784"/>
              <a:ext cx="674615" cy="82999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21" name="TextBox 20"/>
            <p:cNvSpPr txBox="1"/>
            <p:nvPr/>
          </p:nvSpPr>
          <p:spPr>
            <a:xfrm>
              <a:off x="7099327" y="2496546"/>
              <a:ext cx="1141659" cy="30777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400" dirty="0" smtClean="0">
                  <a:latin typeface="Arial" pitchFamily="34" charset="0"/>
                  <a:cs typeface="Arial" pitchFamily="34" charset="0"/>
                </a:rPr>
                <a:t>Console PC</a:t>
              </a: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656284" y="3177146"/>
              <a:ext cx="1532792" cy="2462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Fiber Optic Cable(10m)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20531" y="4121355"/>
              <a:ext cx="2808461" cy="307777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400" dirty="0" smtClean="0">
                  <a:latin typeface="Arial" pitchFamily="34" charset="0"/>
                  <a:cs typeface="Arial" pitchFamily="34" charset="0"/>
                </a:rPr>
                <a:t>Warning system panel(Optional)</a:t>
              </a: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01668" y="5436163"/>
              <a:ext cx="13746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>
                  <a:latin typeface="Arial" pitchFamily="34" charset="0"/>
                  <a:cs typeface="Arial" pitchFamily="34" charset="0"/>
                </a:rPr>
                <a:t>Warning Lamp</a:t>
              </a: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062959" y="5459450"/>
              <a:ext cx="12987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>
                  <a:latin typeface="Arial" pitchFamily="34" charset="0"/>
                  <a:cs typeface="Arial" pitchFamily="34" charset="0"/>
                </a:rPr>
                <a:t>Door Interlock</a:t>
              </a: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5593" y="2912111"/>
              <a:ext cx="1519968" cy="307777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400" dirty="0" smtClean="0">
                  <a:latin typeface="Arial" pitchFamily="34" charset="0"/>
                  <a:cs typeface="Arial" pitchFamily="34" charset="0"/>
                </a:rPr>
                <a:t>Exposure Switch</a:t>
              </a: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30261" y="3000372"/>
              <a:ext cx="2013693" cy="2462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Ethernet Cable(</a:t>
              </a:r>
              <a:r>
                <a:rPr lang="en-US" altLang="ko-KR" sz="1000" dirty="0" err="1" smtClean="0">
                  <a:latin typeface="Arial" pitchFamily="34" charset="0"/>
                  <a:cs typeface="Arial" pitchFamily="34" charset="0"/>
                </a:rPr>
                <a:t>OneShot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 CEPH)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6900879" y="4443420"/>
              <a:ext cx="1714512" cy="2057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3" name="TextBox 42"/>
            <p:cNvSpPr txBox="1"/>
            <p:nvPr/>
          </p:nvSpPr>
          <p:spPr>
            <a:xfrm>
              <a:off x="5689874" y="4572008"/>
              <a:ext cx="61747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RS-232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462594" y="6049824"/>
              <a:ext cx="104227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Ethernet Cable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6438913" y="6171293"/>
              <a:ext cx="1080000" cy="926"/>
            </a:xfrm>
            <a:prstGeom prst="line">
              <a:avLst/>
            </a:prstGeom>
            <a:ln w="1270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연결선 45"/>
            <p:cNvCxnSpPr/>
            <p:nvPr/>
          </p:nvCxnSpPr>
          <p:spPr>
            <a:xfrm>
              <a:off x="6438913" y="5929330"/>
              <a:ext cx="1332000" cy="926"/>
            </a:xfrm>
            <a:prstGeom prst="line">
              <a:avLst/>
            </a:prstGeom>
            <a:ln w="1270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>
              <a:off x="6438913" y="4714884"/>
              <a:ext cx="792000" cy="926"/>
            </a:xfrm>
            <a:prstGeom prst="line">
              <a:avLst/>
            </a:prstGeom>
            <a:ln w="1270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5295905" y="5829317"/>
              <a:ext cx="120257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Fiber Optic Cable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2" name="직선 연결선 51"/>
            <p:cNvCxnSpPr/>
            <p:nvPr/>
          </p:nvCxnSpPr>
          <p:spPr>
            <a:xfrm>
              <a:off x="3723206" y="3524251"/>
              <a:ext cx="3492000" cy="1588"/>
            </a:xfrm>
            <a:prstGeom prst="line">
              <a:avLst/>
            </a:prstGeom>
            <a:ln w="12700">
              <a:solidFill>
                <a:schemeClr val="accent6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4593767" y="3345901"/>
              <a:ext cx="1683474" cy="2462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RS-232 Serial Cable(10m)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56" name="줄무늬가 있는 오른쪽 화살표 5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56084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Lateral Mode 1/6</a:t>
            </a:r>
          </a:p>
        </p:txBody>
      </p:sp>
      <p:sp>
        <p:nvSpPr>
          <p:cNvPr id="54" name="직사각형 53"/>
          <p:cNvSpPr/>
          <p:nvPr/>
        </p:nvSpPr>
        <p:spPr>
          <a:xfrm>
            <a:off x="857224" y="755108"/>
            <a:ext cx="4857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buttons in the following order.  </a:t>
            </a:r>
          </a:p>
          <a:p>
            <a:pPr algn="just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• CEPH → Lateral. </a:t>
            </a:r>
          </a:p>
        </p:txBody>
      </p:sp>
      <p:sp>
        <p:nvSpPr>
          <p:cNvPr id="64" name="직사각형 63"/>
          <p:cNvSpPr/>
          <p:nvPr/>
        </p:nvSpPr>
        <p:spPr>
          <a:xfrm>
            <a:off x="857224" y="3310975"/>
            <a:ext cx="36433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CONFIRM, then the device will turn</a:t>
            </a:r>
          </a:p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to the patient positioning mode.</a:t>
            </a:r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2" cstate="print"/>
          <a:srcRect l="81969" t="88952" r="709" b="1107"/>
          <a:stretch>
            <a:fillRect/>
          </a:stretch>
        </p:blipFill>
        <p:spPr bwMode="auto">
          <a:xfrm>
            <a:off x="1084774" y="3825370"/>
            <a:ext cx="2034942" cy="74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6" name="그룹 33"/>
          <p:cNvGrpSpPr/>
          <p:nvPr/>
        </p:nvGrpSpPr>
        <p:grpSpPr>
          <a:xfrm>
            <a:off x="1701552" y="4396903"/>
            <a:ext cx="779509" cy="682630"/>
            <a:chOff x="2397441" y="2428868"/>
            <a:chExt cx="1076097" cy="1000132"/>
          </a:xfrm>
        </p:grpSpPr>
        <p:grpSp>
          <p:nvGrpSpPr>
            <p:cNvPr id="67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69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71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3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0" name="타원 69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8" name="TextBox 40"/>
            <p:cNvSpPr txBox="1"/>
            <p:nvPr/>
          </p:nvSpPr>
          <p:spPr>
            <a:xfrm>
              <a:off x="2397441" y="2978071"/>
              <a:ext cx="1076097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ea typeface="Arial Unicode MS" pitchFamily="50" charset="-127"/>
                  <a:cs typeface="Arial" pitchFamily="34" charset="0"/>
                </a:rPr>
                <a:t>Click</a:t>
              </a:r>
              <a:r>
                <a:rPr lang="en-US" altLang="ko-KR" sz="1400" dirty="0" smtClean="0">
                  <a:solidFill>
                    <a:srgbClr val="C00000"/>
                  </a:solidFill>
                  <a:latin typeface="Arial" pitchFamily="34" charset="0"/>
                  <a:ea typeface="Arial Unicode MS" pitchFamily="50" charset="-127"/>
                  <a:cs typeface="Arial" pitchFamily="34" charset="0"/>
                </a:rPr>
                <a:t>!!</a:t>
              </a:r>
              <a:endParaRPr lang="ko-KR" altLang="en-US" sz="1400" dirty="0">
                <a:solidFill>
                  <a:srgbClr val="C0000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endParaRPr>
            </a:p>
          </p:txBody>
        </p:sp>
      </p:grpSp>
      <p:pic>
        <p:nvPicPr>
          <p:cNvPr id="50" name="그림 49"/>
          <p:cNvPicPr>
            <a:picLocks noChangeAspect="1"/>
          </p:cNvPicPr>
          <p:nvPr/>
        </p:nvPicPr>
        <p:blipFill rotWithShape="1">
          <a:blip r:embed="rId5" cstate="print"/>
          <a:srcRect l="81828" t="10107" r="631" b="63928"/>
          <a:stretch/>
        </p:blipFill>
        <p:spPr>
          <a:xfrm>
            <a:off x="1073565" y="1208881"/>
            <a:ext cx="2052000" cy="1944000"/>
          </a:xfrm>
          <a:prstGeom prst="rect">
            <a:avLst/>
          </a:prstGeom>
        </p:spPr>
      </p:pic>
      <p:grpSp>
        <p:nvGrpSpPr>
          <p:cNvPr id="55" name="그룹 33"/>
          <p:cNvGrpSpPr/>
          <p:nvPr/>
        </p:nvGrpSpPr>
        <p:grpSpPr>
          <a:xfrm>
            <a:off x="1829039" y="2020639"/>
            <a:ext cx="779509" cy="682630"/>
            <a:chOff x="2397440" y="2428868"/>
            <a:chExt cx="1045571" cy="1000132"/>
          </a:xfrm>
        </p:grpSpPr>
        <p:grpSp>
          <p:nvGrpSpPr>
            <p:cNvPr id="56" name="그룹 67"/>
            <p:cNvGrpSpPr/>
            <p:nvPr/>
          </p:nvGrpSpPr>
          <p:grpSpPr>
            <a:xfrm>
              <a:off x="2428861" y="2428868"/>
              <a:ext cx="639747" cy="639748"/>
              <a:chOff x="4356598" y="3448242"/>
              <a:chExt cx="639747" cy="639748"/>
            </a:xfrm>
          </p:grpSpPr>
          <p:grpSp>
            <p:nvGrpSpPr>
              <p:cNvPr id="59" name="그룹 50"/>
              <p:cNvGrpSpPr/>
              <p:nvPr/>
            </p:nvGrpSpPr>
            <p:grpSpPr>
              <a:xfrm>
                <a:off x="4356598" y="3448242"/>
                <a:ext cx="639747" cy="639748"/>
                <a:chOff x="5429257" y="3214686"/>
                <a:chExt cx="639747" cy="639748"/>
              </a:xfrm>
            </p:grpSpPr>
            <p:pic>
              <p:nvPicPr>
                <p:cNvPr id="62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63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5429257" y="3214686"/>
                  <a:ext cx="159318" cy="257695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0" name="타원 59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7" name="TextBox 40"/>
            <p:cNvSpPr txBox="1"/>
            <p:nvPr/>
          </p:nvSpPr>
          <p:spPr>
            <a:xfrm>
              <a:off x="2397440" y="2978071"/>
              <a:ext cx="1045571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ea typeface="Arial Unicode MS" pitchFamily="50" charset="-127"/>
                  <a:cs typeface="Arial" pitchFamily="34" charset="0"/>
                </a:rPr>
                <a:t>Click</a:t>
              </a:r>
              <a:r>
                <a:rPr lang="en-US" altLang="ko-KR" sz="1400" dirty="0" smtClean="0">
                  <a:solidFill>
                    <a:srgbClr val="C00000"/>
                  </a:solidFill>
                  <a:latin typeface="Arial" pitchFamily="34" charset="0"/>
                  <a:ea typeface="Arial Unicode MS" pitchFamily="50" charset="-127"/>
                  <a:cs typeface="Arial" pitchFamily="34" charset="0"/>
                </a:rPr>
                <a:t>!!</a:t>
              </a:r>
              <a:endParaRPr lang="ko-KR" altLang="en-US" sz="1400" dirty="0">
                <a:solidFill>
                  <a:srgbClr val="C0000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endParaRPr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2267744" y="1353115"/>
            <a:ext cx="6192721" cy="5076281"/>
            <a:chOff x="2267744" y="1353115"/>
            <a:chExt cx="6192721" cy="5076281"/>
          </a:xfrm>
        </p:grpSpPr>
        <p:grpSp>
          <p:nvGrpSpPr>
            <p:cNvPr id="79" name="그룹 78"/>
            <p:cNvGrpSpPr/>
            <p:nvPr/>
          </p:nvGrpSpPr>
          <p:grpSpPr>
            <a:xfrm>
              <a:off x="4644008" y="1353115"/>
              <a:ext cx="3816456" cy="2142242"/>
              <a:chOff x="4039978" y="1214750"/>
              <a:chExt cx="3816456" cy="2142242"/>
            </a:xfrm>
          </p:grpSpPr>
          <p:grpSp>
            <p:nvGrpSpPr>
              <p:cNvPr id="80" name="그룹 127"/>
              <p:cNvGrpSpPr/>
              <p:nvPr/>
            </p:nvGrpSpPr>
            <p:grpSpPr>
              <a:xfrm>
                <a:off x="4039978" y="1214750"/>
                <a:ext cx="3816456" cy="2142242"/>
                <a:chOff x="4039978" y="1214750"/>
                <a:chExt cx="3816456" cy="2142242"/>
              </a:xfrm>
            </p:grpSpPr>
            <p:sp>
              <p:nvSpPr>
                <p:cNvPr id="82" name="직사각형 81"/>
                <p:cNvSpPr/>
                <p:nvPr/>
              </p:nvSpPr>
              <p:spPr bwMode="auto">
                <a:xfrm>
                  <a:off x="4039978" y="1214750"/>
                  <a:ext cx="3816456" cy="2142242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30000"/>
                  </a:schemeClr>
                </a:solidFill>
                <a:ln w="317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3" name="직사각형 82"/>
                <p:cNvSpPr/>
                <p:nvPr/>
              </p:nvSpPr>
              <p:spPr>
                <a:xfrm>
                  <a:off x="4237956" y="1692925"/>
                  <a:ext cx="1472543" cy="24622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1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Scan Time : 12.9 Sec</a:t>
                  </a:r>
                </a:p>
              </p:txBody>
            </p:sp>
          </p:grpSp>
          <p:pic>
            <p:nvPicPr>
              <p:cNvPr id="81" name="그림 80"/>
              <p:cNvPicPr>
                <a:picLocks noChangeAspect="1"/>
              </p:cNvPicPr>
              <p:nvPr/>
            </p:nvPicPr>
            <p:blipFill rotWithShape="1">
              <a:blip r:embed="rId5" cstate="print"/>
              <a:srcRect l="81913" t="17351" r="9349" b="76399"/>
              <a:stretch/>
            </p:blipFill>
            <p:spPr>
              <a:xfrm>
                <a:off x="4305311" y="1275436"/>
                <a:ext cx="958803" cy="438912"/>
              </a:xfrm>
              <a:prstGeom prst="rect">
                <a:avLst/>
              </a:prstGeom>
            </p:spPr>
          </p:pic>
        </p:grpSp>
        <p:pic>
          <p:nvPicPr>
            <p:cNvPr id="88" name="그림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76"/>
            <a:stretch/>
          </p:blipFill>
          <p:spPr>
            <a:xfrm>
              <a:off x="6586567" y="2068777"/>
              <a:ext cx="1574365" cy="1302118"/>
            </a:xfrm>
            <a:prstGeom prst="rect">
              <a:avLst/>
            </a:prstGeom>
          </p:spPr>
        </p:pic>
        <p:pic>
          <p:nvPicPr>
            <p:cNvPr id="89" name="그림 8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1553" y="2108431"/>
              <a:ext cx="1152643" cy="1242910"/>
            </a:xfrm>
            <a:prstGeom prst="rect">
              <a:avLst/>
            </a:prstGeom>
          </p:spPr>
        </p:pic>
        <p:sp>
          <p:nvSpPr>
            <p:cNvPr id="74" name="직사각형 73"/>
            <p:cNvSpPr/>
            <p:nvPr/>
          </p:nvSpPr>
          <p:spPr bwMode="auto">
            <a:xfrm>
              <a:off x="4643745" y="3825370"/>
              <a:ext cx="3816720" cy="2604026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4652952" y="3823865"/>
              <a:ext cx="366769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 PA, SMV, Waters View and </a:t>
              </a:r>
              <a:r>
                <a:rPr lang="en-US" altLang="ko-KR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Carpus</a:t>
              </a: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mode, capture the image with the same procedure.</a:t>
              </a:r>
            </a:p>
          </p:txBody>
        </p:sp>
        <p:pic>
          <p:nvPicPr>
            <p:cNvPr id="84" name="그림 83"/>
            <p:cNvPicPr>
              <a:picLocks noChangeAspect="1"/>
            </p:cNvPicPr>
            <p:nvPr/>
          </p:nvPicPr>
          <p:blipFill rotWithShape="1">
            <a:blip r:embed="rId5" cstate="print"/>
            <a:srcRect l="90647" t="17351" r="995" b="76399"/>
            <a:stretch/>
          </p:blipFill>
          <p:spPr>
            <a:xfrm>
              <a:off x="6561341" y="1408588"/>
              <a:ext cx="917106" cy="438912"/>
            </a:xfrm>
            <a:prstGeom prst="rect">
              <a:avLst/>
            </a:prstGeom>
          </p:spPr>
        </p:pic>
        <p:sp>
          <p:nvSpPr>
            <p:cNvPr id="85" name="직사각형 84"/>
            <p:cNvSpPr/>
            <p:nvPr/>
          </p:nvSpPr>
          <p:spPr>
            <a:xfrm>
              <a:off x="7451056" y="1459388"/>
              <a:ext cx="100940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5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(Optional)</a:t>
              </a:r>
              <a:endParaRPr lang="ko-KR" altLang="en-US" sz="14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6484684" y="1831290"/>
              <a:ext cx="144244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Scan Time : 13.5 Sec    </a:t>
              </a:r>
            </a:p>
          </p:txBody>
        </p:sp>
        <p:pic>
          <p:nvPicPr>
            <p:cNvPr id="90" name="그림 16"/>
            <p:cNvPicPr>
              <a:picLocks noChangeAspect="1"/>
            </p:cNvPicPr>
            <p:nvPr/>
          </p:nvPicPr>
          <p:blipFill rotWithShape="1">
            <a:blip r:embed="rId8" cstate="print"/>
            <a:srcRect l="81769" t="14811" r="744" b="64115"/>
            <a:stretch/>
          </p:blipFill>
          <p:spPr>
            <a:xfrm>
              <a:off x="4860032" y="4289903"/>
              <a:ext cx="1260192" cy="972000"/>
            </a:xfrm>
            <a:prstGeom prst="rect">
              <a:avLst/>
            </a:prstGeom>
          </p:spPr>
        </p:pic>
        <p:pic>
          <p:nvPicPr>
            <p:cNvPr id="91" name="그림 90"/>
            <p:cNvPicPr>
              <a:picLocks noChangeAspect="1"/>
            </p:cNvPicPr>
            <p:nvPr/>
          </p:nvPicPr>
          <p:blipFill rotWithShape="1">
            <a:blip r:embed="rId9" cstate="print"/>
            <a:srcRect l="81674" t="15209" r="736" b="64375"/>
            <a:stretch/>
          </p:blipFill>
          <p:spPr>
            <a:xfrm>
              <a:off x="6732240" y="4317194"/>
              <a:ext cx="1260000" cy="936000"/>
            </a:xfrm>
            <a:prstGeom prst="rect">
              <a:avLst/>
            </a:prstGeom>
          </p:spPr>
        </p:pic>
        <p:pic>
          <p:nvPicPr>
            <p:cNvPr id="92" name="그림 91"/>
            <p:cNvPicPr>
              <a:picLocks noChangeAspect="1"/>
            </p:cNvPicPr>
            <p:nvPr/>
          </p:nvPicPr>
          <p:blipFill rotWithShape="1">
            <a:blip r:embed="rId10" cstate="print"/>
            <a:srcRect l="82071" t="15345" r="841" b="64237"/>
            <a:stretch/>
          </p:blipFill>
          <p:spPr>
            <a:xfrm>
              <a:off x="4860032" y="5430733"/>
              <a:ext cx="1224000" cy="936000"/>
            </a:xfrm>
            <a:prstGeom prst="rect">
              <a:avLst/>
            </a:prstGeom>
          </p:spPr>
        </p:pic>
        <p:pic>
          <p:nvPicPr>
            <p:cNvPr id="93" name="그림 92"/>
            <p:cNvPicPr>
              <a:picLocks noChangeAspect="1"/>
            </p:cNvPicPr>
            <p:nvPr/>
          </p:nvPicPr>
          <p:blipFill rotWithShape="1">
            <a:blip r:embed="rId11" cstate="print"/>
            <a:srcRect l="81846" t="15055" r="564" b="64527"/>
            <a:stretch/>
          </p:blipFill>
          <p:spPr>
            <a:xfrm>
              <a:off x="6732240" y="5430733"/>
              <a:ext cx="1260000" cy="936000"/>
            </a:xfrm>
            <a:prstGeom prst="rect">
              <a:avLst/>
            </a:prstGeom>
          </p:spPr>
        </p:pic>
        <p:grpSp>
          <p:nvGrpSpPr>
            <p:cNvPr id="46" name="그룹 45"/>
            <p:cNvGrpSpPr/>
            <p:nvPr/>
          </p:nvGrpSpPr>
          <p:grpSpPr>
            <a:xfrm>
              <a:off x="2267744" y="1924290"/>
              <a:ext cx="2376000" cy="2363155"/>
              <a:chOff x="2267744" y="1924290"/>
              <a:chExt cx="2376000" cy="2363155"/>
            </a:xfrm>
          </p:grpSpPr>
          <p:cxnSp>
            <p:nvCxnSpPr>
              <p:cNvPr id="52" name="직선 연결선 51"/>
              <p:cNvCxnSpPr/>
              <p:nvPr/>
            </p:nvCxnSpPr>
            <p:spPr>
              <a:xfrm>
                <a:off x="2267744" y="1924291"/>
                <a:ext cx="2376000" cy="1588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직선 연결선 93"/>
              <p:cNvCxnSpPr/>
              <p:nvPr/>
            </p:nvCxnSpPr>
            <p:spPr>
              <a:xfrm flipH="1">
                <a:off x="4287856" y="1924290"/>
                <a:ext cx="6702" cy="2363155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/>
              <p:nvPr/>
            </p:nvCxnSpPr>
            <p:spPr>
              <a:xfrm>
                <a:off x="4287856" y="4280745"/>
                <a:ext cx="355888" cy="6700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7" name="줄무늬가 있는 오른쪽 화살표 4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56084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Lateral Mode 2/6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971599" y="894912"/>
            <a:ext cx="576064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③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If the device stops, widen the ear rods.</a:t>
            </a:r>
            <a:r>
              <a:rPr lang="en-US" altLang="ko-KR" sz="1000" dirty="0">
                <a:solidFill>
                  <a:srgbClr val="211D1E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971598" y="2622104"/>
            <a:ext cx="531491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④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For safety, patient (especially child or pregnant woman) should wear the lead apron.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971599" y="4205862"/>
            <a:ext cx="68407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⑤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Patient should take off all jewelry and metallic objects such as hair pins, spectacles, dentures and </a:t>
            </a:r>
          </a:p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orthodontic  appliances and  place them on the accessory rack. </a:t>
            </a:r>
          </a:p>
        </p:txBody>
      </p:sp>
      <p:grpSp>
        <p:nvGrpSpPr>
          <p:cNvPr id="33" name="그룹 32"/>
          <p:cNvGrpSpPr/>
          <p:nvPr/>
        </p:nvGrpSpPr>
        <p:grpSpPr>
          <a:xfrm>
            <a:off x="1522455" y="2842971"/>
            <a:ext cx="4788442" cy="1378118"/>
            <a:chOff x="1522455" y="2842971"/>
            <a:chExt cx="4788442" cy="1378118"/>
          </a:xfrm>
        </p:grpSpPr>
        <p:pic>
          <p:nvPicPr>
            <p:cNvPr id="43" name="그림 4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-7400"/>
            <a:stretch/>
          </p:blipFill>
          <p:spPr>
            <a:xfrm>
              <a:off x="3839747" y="2842971"/>
              <a:ext cx="817794" cy="1378118"/>
            </a:xfrm>
            <a:prstGeom prst="rect">
              <a:avLst/>
            </a:prstGeom>
          </p:spPr>
        </p:pic>
        <p:grpSp>
          <p:nvGrpSpPr>
            <p:cNvPr id="32" name="그룹 31"/>
            <p:cNvGrpSpPr/>
            <p:nvPr/>
          </p:nvGrpSpPr>
          <p:grpSpPr>
            <a:xfrm>
              <a:off x="1522455" y="2899391"/>
              <a:ext cx="4788442" cy="1249689"/>
              <a:chOff x="1522455" y="2899391"/>
              <a:chExt cx="4788442" cy="1249689"/>
            </a:xfrm>
          </p:grpSpPr>
          <p:pic>
            <p:nvPicPr>
              <p:cNvPr id="44" name="그림 4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9192"/>
              <a:stretch/>
            </p:blipFill>
            <p:spPr>
              <a:xfrm>
                <a:off x="1522455" y="2899391"/>
                <a:ext cx="1347742" cy="1249689"/>
              </a:xfrm>
              <a:prstGeom prst="rect">
                <a:avLst/>
              </a:prstGeom>
            </p:spPr>
          </p:pic>
          <p:sp>
            <p:nvSpPr>
              <p:cNvPr id="45" name="갈매기형 수장 44"/>
              <p:cNvSpPr/>
              <p:nvPr/>
            </p:nvSpPr>
            <p:spPr bwMode="auto">
              <a:xfrm>
                <a:off x="3186313" y="3441024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sz="90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6" name="직선 연결선 45"/>
              <p:cNvCxnSpPr/>
              <p:nvPr/>
            </p:nvCxnSpPr>
            <p:spPr>
              <a:xfrm flipV="1">
                <a:off x="4427984" y="3155688"/>
                <a:ext cx="161434" cy="151434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/>
              <p:cNvSpPr txBox="1"/>
              <p:nvPr/>
            </p:nvSpPr>
            <p:spPr>
              <a:xfrm>
                <a:off x="5134869" y="2999345"/>
                <a:ext cx="11760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5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Lead Apron</a:t>
                </a:r>
              </a:p>
            </p:txBody>
          </p:sp>
          <p:cxnSp>
            <p:nvCxnSpPr>
              <p:cNvPr id="48" name="직선 연결선 47"/>
              <p:cNvCxnSpPr/>
              <p:nvPr/>
            </p:nvCxnSpPr>
            <p:spPr>
              <a:xfrm flipV="1">
                <a:off x="4580709" y="3155688"/>
                <a:ext cx="576000" cy="2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" name="그룹 36"/>
          <p:cNvGrpSpPr/>
          <p:nvPr/>
        </p:nvGrpSpPr>
        <p:grpSpPr>
          <a:xfrm>
            <a:off x="1333406" y="4660446"/>
            <a:ext cx="6129001" cy="1538379"/>
            <a:chOff x="1333406" y="4660446"/>
            <a:chExt cx="6129001" cy="1538379"/>
          </a:xfrm>
        </p:grpSpPr>
        <p:pic>
          <p:nvPicPr>
            <p:cNvPr id="40" name="그림 3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380"/>
            <a:stretch/>
          </p:blipFill>
          <p:spPr>
            <a:xfrm>
              <a:off x="5868144" y="4699087"/>
              <a:ext cx="1504495" cy="1080120"/>
            </a:xfrm>
            <a:prstGeom prst="rect">
              <a:avLst/>
            </a:prstGeom>
          </p:spPr>
        </p:pic>
        <p:cxnSp>
          <p:nvCxnSpPr>
            <p:cNvPr id="41" name="직선 연결선 40"/>
            <p:cNvCxnSpPr/>
            <p:nvPr/>
          </p:nvCxnSpPr>
          <p:spPr>
            <a:xfrm>
              <a:off x="6620391" y="5643243"/>
              <a:ext cx="0" cy="27998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5894349" y="5891048"/>
              <a:ext cx="15680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5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Accessory Rack</a:t>
              </a:r>
            </a:p>
          </p:txBody>
        </p:sp>
        <p:pic>
          <p:nvPicPr>
            <p:cNvPr id="49" name="그림 4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406" y="4662064"/>
              <a:ext cx="1651940" cy="1449705"/>
            </a:xfrm>
            <a:prstGeom prst="rect">
              <a:avLst/>
            </a:prstGeom>
          </p:spPr>
        </p:pic>
        <p:sp>
          <p:nvSpPr>
            <p:cNvPr id="51" name="갈매기형 수장 50"/>
            <p:cNvSpPr/>
            <p:nvPr/>
          </p:nvSpPr>
          <p:spPr bwMode="auto">
            <a:xfrm>
              <a:off x="3167920" y="5320960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2" name="그림 5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7962" y="4660446"/>
              <a:ext cx="1596126" cy="1446294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1330387" y="1292259"/>
            <a:ext cx="4025911" cy="1300889"/>
            <a:chOff x="1330387" y="1292259"/>
            <a:chExt cx="4025911" cy="1300889"/>
          </a:xfrm>
        </p:grpSpPr>
        <p:sp>
          <p:nvSpPr>
            <p:cNvPr id="53" name="갈매기형 수장 52"/>
            <p:cNvSpPr/>
            <p:nvPr/>
          </p:nvSpPr>
          <p:spPr bwMode="auto">
            <a:xfrm>
              <a:off x="3131840" y="187351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줄무늬가 있는 오른쪽 화살표 53"/>
            <p:cNvSpPr/>
            <p:nvPr/>
          </p:nvSpPr>
          <p:spPr bwMode="auto">
            <a:xfrm rot="10800000">
              <a:off x="3962957" y="1942704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줄무늬가 있는 오른쪽 화살표 54"/>
            <p:cNvSpPr/>
            <p:nvPr/>
          </p:nvSpPr>
          <p:spPr bwMode="auto">
            <a:xfrm>
              <a:off x="4599167" y="1932304"/>
              <a:ext cx="275537" cy="158988"/>
            </a:xfrm>
            <a:prstGeom prst="stripedRightArrow">
              <a:avLst/>
            </a:prstGeom>
            <a:solidFill>
              <a:srgbClr val="C000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6" name="그림 5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4421" y="1292259"/>
              <a:ext cx="1731877" cy="1300889"/>
            </a:xfrm>
            <a:prstGeom prst="rect">
              <a:avLst/>
            </a:prstGeom>
          </p:spPr>
        </p:pic>
        <p:pic>
          <p:nvPicPr>
            <p:cNvPr id="57" name="그림 5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0387" y="1292259"/>
              <a:ext cx="1731877" cy="1300889"/>
            </a:xfrm>
            <a:prstGeom prst="rect">
              <a:avLst/>
            </a:prstGeom>
          </p:spPr>
        </p:pic>
      </p:grpSp>
      <p:grpSp>
        <p:nvGrpSpPr>
          <p:cNvPr id="35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38" name="줄무늬가 있는 오른쪽 화살표 3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65792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  <p:bldP spid="3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56084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Lateral Mode 3/6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971599" y="932527"/>
            <a:ext cx="73151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⑥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Bring the patient to the CEPH unit.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971600" y="3476414"/>
            <a:ext cx="73151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⑦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Adjust the height of the unit to suit the patient by pressing the column up/down button or switch (optional). </a:t>
            </a:r>
          </a:p>
        </p:txBody>
      </p:sp>
      <p:pic>
        <p:nvPicPr>
          <p:cNvPr id="25" name="Picture 1" descr="D:\02. 업무\2014년\02. 전략과제\13. EM 동영상\플래쉬\셉이미지\셉안내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14422"/>
            <a:ext cx="3263752" cy="2143140"/>
          </a:xfrm>
          <a:prstGeom prst="rect">
            <a:avLst/>
          </a:prstGeom>
          <a:noFill/>
        </p:spPr>
      </p:pic>
      <p:grpSp>
        <p:nvGrpSpPr>
          <p:cNvPr id="20" name="그룹 19"/>
          <p:cNvGrpSpPr/>
          <p:nvPr/>
        </p:nvGrpSpPr>
        <p:grpSpPr>
          <a:xfrm>
            <a:off x="1392849" y="3865128"/>
            <a:ext cx="4822225" cy="2278516"/>
            <a:chOff x="1392849" y="3865128"/>
            <a:chExt cx="4822225" cy="2278516"/>
          </a:xfrm>
        </p:grpSpPr>
        <p:grpSp>
          <p:nvGrpSpPr>
            <p:cNvPr id="18" name="그룹 39"/>
            <p:cNvGrpSpPr/>
            <p:nvPr/>
          </p:nvGrpSpPr>
          <p:grpSpPr>
            <a:xfrm>
              <a:off x="4214810" y="3929066"/>
              <a:ext cx="285751" cy="928694"/>
              <a:chOff x="1012093" y="4317346"/>
              <a:chExt cx="211089" cy="1003569"/>
            </a:xfrm>
            <a:solidFill>
              <a:srgbClr val="FF0000">
                <a:alpha val="74000"/>
              </a:srgbClr>
            </a:solidFill>
          </p:grpSpPr>
          <p:sp>
            <p:nvSpPr>
              <p:cNvPr id="22" name="줄무늬가 있는 오른쪽 화살표 21"/>
              <p:cNvSpPr/>
              <p:nvPr/>
            </p:nvSpPr>
            <p:spPr bwMode="auto">
              <a:xfrm rot="16200000">
                <a:off x="923484" y="4405955"/>
                <a:ext cx="388308" cy="211089"/>
              </a:xfrm>
              <a:prstGeom prst="stripedRightArrow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sz="9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줄무늬가 있는 오른쪽 화살표 22"/>
              <p:cNvSpPr/>
              <p:nvPr/>
            </p:nvSpPr>
            <p:spPr bwMode="auto">
              <a:xfrm rot="5400000">
                <a:off x="923483" y="5021216"/>
                <a:ext cx="388309" cy="211089"/>
              </a:xfrm>
              <a:prstGeom prst="stripedRightArrow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sz="900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27" name="Picture 3" descr="D:\02. 업무\2014년\02. 전략과제\13. EM 동영상\플래쉬\셉이미지\셉이어로드0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29124" y="3865128"/>
              <a:ext cx="1785950" cy="1761596"/>
            </a:xfrm>
            <a:prstGeom prst="rect">
              <a:avLst/>
            </a:prstGeom>
            <a:noFill/>
          </p:spPr>
        </p:pic>
        <p:pic>
          <p:nvPicPr>
            <p:cNvPr id="28" name="Picture 4" descr="D:\02. 업무\2014년\02. 전략과제\13. EM 동영상\플래쉬\셉이미지\셉이어로드03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68772" y="3865128"/>
              <a:ext cx="1760220" cy="1736217"/>
            </a:xfrm>
            <a:prstGeom prst="rect">
              <a:avLst/>
            </a:prstGeom>
            <a:noFill/>
          </p:spPr>
        </p:pic>
        <p:pic>
          <p:nvPicPr>
            <p:cNvPr id="29" name="Picture 5" descr="D:\02. 업무\2014년\02. 전략과제\13. EM 동영상\00. 디자이너 이력서\조사스위치.png"/>
            <p:cNvPicPr>
              <a:picLocks noChangeAspect="1" noChangeArrowheads="1"/>
            </p:cNvPicPr>
            <p:nvPr/>
          </p:nvPicPr>
          <p:blipFill>
            <a:blip r:embed="rId5" cstate="print">
              <a:lum bright="10000" contrast="14000"/>
            </a:blip>
            <a:srcRect/>
            <a:stretch>
              <a:fillRect/>
            </a:stretch>
          </p:blipFill>
          <p:spPr bwMode="auto">
            <a:xfrm>
              <a:off x="1392849" y="4936698"/>
              <a:ext cx="678821" cy="12069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Picture 5" descr="D:\02. 업무\2014년\02. 전략과제\13. EM 동영상\00. 디자이너 이력서\조사스위치.png"/>
            <p:cNvPicPr>
              <a:picLocks noChangeAspect="1" noChangeArrowheads="1"/>
            </p:cNvPicPr>
            <p:nvPr/>
          </p:nvPicPr>
          <p:blipFill>
            <a:blip r:embed="rId5" cstate="print">
              <a:lum bright="10000" contrast="14000"/>
            </a:blip>
            <a:srcRect/>
            <a:stretch>
              <a:fillRect/>
            </a:stretch>
          </p:blipFill>
          <p:spPr bwMode="auto">
            <a:xfrm>
              <a:off x="4152427" y="4936698"/>
              <a:ext cx="678821" cy="12069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21" name="줄무늬가 있는 오른쪽 화살표 2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3496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56084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Lateral Mode 4/6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1000100" y="926138"/>
            <a:ext cx="60007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⑧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Position the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ear rods to fit along the patient’s ear canals and adjust the nasal </a:t>
            </a:r>
            <a:r>
              <a:rPr lang="en-US" altLang="ko-KR" sz="1000" dirty="0" err="1" smtClean="0">
                <a:latin typeface="Arial" pitchFamily="34" charset="0"/>
                <a:cs typeface="Arial" pitchFamily="34" charset="0"/>
              </a:rPr>
              <a:t>positioner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	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1071538" y="3630216"/>
            <a:ext cx="425878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⑨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Position the nasal </a:t>
            </a:r>
            <a:r>
              <a:rPr lang="en-US" altLang="ko-KR" sz="1000" dirty="0" err="1" smtClean="0">
                <a:latin typeface="Arial" pitchFamily="34" charset="0"/>
                <a:cs typeface="Arial" pitchFamily="34" charset="0"/>
              </a:rPr>
              <a:t>positioner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on the patient’s </a:t>
            </a:r>
            <a:r>
              <a:rPr lang="en-US" altLang="ko-KR" sz="1000" dirty="0" err="1" smtClean="0">
                <a:latin typeface="Arial" pitchFamily="34" charset="0"/>
                <a:cs typeface="Arial" pitchFamily="34" charset="0"/>
              </a:rPr>
              <a:t>Nasion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point. 	</a:t>
            </a:r>
          </a:p>
        </p:txBody>
      </p:sp>
      <p:grpSp>
        <p:nvGrpSpPr>
          <p:cNvPr id="20" name="그룹 19"/>
          <p:cNvGrpSpPr/>
          <p:nvPr/>
        </p:nvGrpSpPr>
        <p:grpSpPr>
          <a:xfrm>
            <a:off x="1200146" y="1214422"/>
            <a:ext cx="6086498" cy="1947672"/>
            <a:chOff x="1200146" y="1214422"/>
            <a:chExt cx="6086498" cy="1947672"/>
          </a:xfrm>
        </p:grpSpPr>
        <p:pic>
          <p:nvPicPr>
            <p:cNvPr id="23" name="Picture 7" descr="D:\02. 업무\2014년\02. 전략과제\13. EM 동영상\dentist용\영상\셉이어로드0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00146" y="1214422"/>
              <a:ext cx="2800350" cy="1947672"/>
            </a:xfrm>
            <a:prstGeom prst="rect">
              <a:avLst/>
            </a:prstGeom>
            <a:noFill/>
          </p:spPr>
        </p:pic>
        <p:pic>
          <p:nvPicPr>
            <p:cNvPr id="29" name="Picture 2" descr="D:\02. 업무\2014년\02. 전략과제\13. EM 동영상\플래쉬\셉이미지\셉이어로드0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86294" y="1214422"/>
              <a:ext cx="2800350" cy="1947672"/>
            </a:xfrm>
            <a:prstGeom prst="rect">
              <a:avLst/>
            </a:prstGeom>
            <a:noFill/>
          </p:spPr>
        </p:pic>
        <p:grpSp>
          <p:nvGrpSpPr>
            <p:cNvPr id="30" name="그룹 39"/>
            <p:cNvGrpSpPr/>
            <p:nvPr/>
          </p:nvGrpSpPr>
          <p:grpSpPr>
            <a:xfrm>
              <a:off x="4742135" y="1857363"/>
              <a:ext cx="1901567" cy="288022"/>
              <a:chOff x="2151981" y="3080619"/>
              <a:chExt cx="1123778" cy="293354"/>
            </a:xfrm>
            <a:solidFill>
              <a:srgbClr val="FF0000">
                <a:alpha val="74000"/>
              </a:srgbClr>
            </a:solidFill>
            <a:effectLst/>
          </p:grpSpPr>
          <p:sp>
            <p:nvSpPr>
              <p:cNvPr id="31" name="줄무늬가 있는 오른쪽 화살표 30"/>
              <p:cNvSpPr/>
              <p:nvPr/>
            </p:nvSpPr>
            <p:spPr bwMode="auto">
              <a:xfrm>
                <a:off x="2151981" y="3080619"/>
                <a:ext cx="279415" cy="293353"/>
              </a:xfrm>
              <a:prstGeom prst="stripedRightArrow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sz="9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" name="줄무늬가 있는 오른쪽 화살표 32"/>
              <p:cNvSpPr/>
              <p:nvPr/>
            </p:nvSpPr>
            <p:spPr bwMode="auto">
              <a:xfrm rot="10800000">
                <a:off x="2996343" y="3080620"/>
                <a:ext cx="279416" cy="293353"/>
              </a:xfrm>
              <a:prstGeom prst="stripedRightArrow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sz="9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6" name="갈매기형 수장 45"/>
            <p:cNvSpPr/>
            <p:nvPr/>
          </p:nvSpPr>
          <p:spPr bwMode="auto">
            <a:xfrm>
              <a:off x="4143372" y="2071678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3093518" y="4071942"/>
            <a:ext cx="5550448" cy="2286016"/>
            <a:chOff x="3093518" y="4071942"/>
            <a:chExt cx="5550448" cy="2286016"/>
          </a:xfrm>
        </p:grpSpPr>
        <p:sp>
          <p:nvSpPr>
            <p:cNvPr id="22" name="직사각형 21"/>
            <p:cNvSpPr/>
            <p:nvPr/>
          </p:nvSpPr>
          <p:spPr bwMode="auto">
            <a:xfrm>
              <a:off x="3428992" y="4071942"/>
              <a:ext cx="4857784" cy="2286016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6" name="Picture 5" descr="D:\02. 업무\2014년\02. 전략과제\13. EM 동영상\플래쉬\셉이미지\이마자03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93518" y="4214818"/>
              <a:ext cx="2835804" cy="1972330"/>
            </a:xfrm>
            <a:prstGeom prst="rect">
              <a:avLst/>
            </a:prstGeom>
            <a:noFill/>
          </p:spPr>
        </p:pic>
        <p:pic>
          <p:nvPicPr>
            <p:cNvPr id="35" name="Picture 4" descr="D:\02. 업무\2014년\02. 전략과제\13. EM 동영상\플래쉬\셉이미지\이마자01.png"/>
            <p:cNvPicPr>
              <a:picLocks noChangeAspect="1" noChangeArrowheads="1"/>
            </p:cNvPicPr>
            <p:nvPr/>
          </p:nvPicPr>
          <p:blipFill>
            <a:blip r:embed="rId5" cstate="print"/>
            <a:srcRect l="17949" r="-10257"/>
            <a:stretch>
              <a:fillRect/>
            </a:stretch>
          </p:blipFill>
          <p:spPr bwMode="auto">
            <a:xfrm>
              <a:off x="6072198" y="4286256"/>
              <a:ext cx="2571768" cy="1938684"/>
            </a:xfrm>
            <a:prstGeom prst="rect">
              <a:avLst/>
            </a:prstGeom>
            <a:noFill/>
          </p:spPr>
        </p:pic>
        <p:sp>
          <p:nvSpPr>
            <p:cNvPr id="37" name="줄무늬가 있는 오른쪽 화살표 36"/>
            <p:cNvSpPr/>
            <p:nvPr/>
          </p:nvSpPr>
          <p:spPr bwMode="auto">
            <a:xfrm rot="5400000">
              <a:off x="4622484" y="4950152"/>
              <a:ext cx="472805" cy="288021"/>
            </a:xfrm>
            <a:prstGeom prst="stripedRightArrow">
              <a:avLst/>
            </a:prstGeom>
            <a:solidFill>
              <a:srgbClr val="FF0000">
                <a:alpha val="74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갈매기형 수장 39"/>
            <p:cNvSpPr/>
            <p:nvPr/>
          </p:nvSpPr>
          <p:spPr bwMode="auto">
            <a:xfrm>
              <a:off x="5715008" y="5143512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줄무늬가 있는 오른쪽 화살표 46"/>
            <p:cNvSpPr/>
            <p:nvPr/>
          </p:nvSpPr>
          <p:spPr bwMode="auto">
            <a:xfrm>
              <a:off x="6143636" y="4357694"/>
              <a:ext cx="472805" cy="288021"/>
            </a:xfrm>
            <a:prstGeom prst="stripedRightArrow">
              <a:avLst/>
            </a:prstGeom>
            <a:solidFill>
              <a:srgbClr val="FF0000">
                <a:alpha val="74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25" name="줄무늬가 있는 오른쪽 화살표 2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92290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246040"/>
            <a:ext cx="456084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Lateral Mode 5/6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970441" y="926138"/>
            <a:ext cx="56006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⑨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atient’s Frankfurt Plane should be parallel to the floor. 	</a:t>
            </a:r>
          </a:p>
        </p:txBody>
      </p:sp>
      <p:grpSp>
        <p:nvGrpSpPr>
          <p:cNvPr id="22" name="그룹 21"/>
          <p:cNvGrpSpPr/>
          <p:nvPr/>
        </p:nvGrpSpPr>
        <p:grpSpPr>
          <a:xfrm>
            <a:off x="1214414" y="1214422"/>
            <a:ext cx="6215106" cy="2357454"/>
            <a:chOff x="1214414" y="1214422"/>
            <a:chExt cx="6215106" cy="2357454"/>
          </a:xfrm>
        </p:grpSpPr>
        <p:sp>
          <p:nvSpPr>
            <p:cNvPr id="26" name="직사각형 25"/>
            <p:cNvSpPr/>
            <p:nvPr/>
          </p:nvSpPr>
          <p:spPr bwMode="auto">
            <a:xfrm>
              <a:off x="5000628" y="1259356"/>
              <a:ext cx="2428892" cy="231252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" name="Picture 2" descr="D:\02. 업무\2014년\02. 전략과제\13. EM 동영상\dentist용\영상\셉고개01.png"/>
            <p:cNvPicPr>
              <a:picLocks noChangeAspect="1" noChangeArrowheads="1"/>
            </p:cNvPicPr>
            <p:nvPr/>
          </p:nvPicPr>
          <p:blipFill>
            <a:blip r:embed="rId2" cstate="print"/>
            <a:srcRect r="19171"/>
            <a:stretch>
              <a:fillRect/>
            </a:stretch>
          </p:blipFill>
          <p:spPr bwMode="auto">
            <a:xfrm>
              <a:off x="1214414" y="1214422"/>
              <a:ext cx="2571768" cy="2212917"/>
            </a:xfrm>
            <a:prstGeom prst="rect">
              <a:avLst/>
            </a:prstGeom>
            <a:noFill/>
          </p:spPr>
        </p:pic>
        <p:pic>
          <p:nvPicPr>
            <p:cNvPr id="31" name="Picture 3" descr="D:\02. 업무\2014년\02. 전략과제\13. EM 동영상\dentist용\영상\셉고개02.png"/>
            <p:cNvPicPr>
              <a:picLocks noChangeAspect="1" noChangeArrowheads="1"/>
            </p:cNvPicPr>
            <p:nvPr/>
          </p:nvPicPr>
          <p:blipFill>
            <a:blip r:embed="rId3" cstate="print"/>
            <a:srcRect l="22222" r="17460"/>
            <a:stretch>
              <a:fillRect/>
            </a:stretch>
          </p:blipFill>
          <p:spPr bwMode="auto">
            <a:xfrm>
              <a:off x="5000628" y="1214423"/>
              <a:ext cx="2000264" cy="2306454"/>
            </a:xfrm>
            <a:prstGeom prst="rect">
              <a:avLst/>
            </a:prstGeom>
            <a:noFill/>
          </p:spPr>
        </p:pic>
      </p:grpSp>
      <p:sp>
        <p:nvSpPr>
          <p:cNvPr id="33" name="직사각형 32"/>
          <p:cNvSpPr/>
          <p:nvPr/>
        </p:nvSpPr>
        <p:spPr>
          <a:xfrm>
            <a:off x="970440" y="3786190"/>
            <a:ext cx="288717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⑩ </a:t>
            </a:r>
            <a:r>
              <a:rPr lang="en-US" altLang="ko-KR" sz="1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Notify the following instructions to the patient.</a:t>
            </a:r>
            <a:endParaRPr lang="en-US" altLang="ko-KR" sz="1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1188776" y="3714752"/>
            <a:ext cx="6196640" cy="1559273"/>
            <a:chOff x="1188776" y="3786190"/>
            <a:chExt cx="6196640" cy="1559273"/>
          </a:xfrm>
        </p:grpSpPr>
        <p:sp>
          <p:nvSpPr>
            <p:cNvPr id="32" name="직사각형 31"/>
            <p:cNvSpPr/>
            <p:nvPr/>
          </p:nvSpPr>
          <p:spPr>
            <a:xfrm>
              <a:off x="1188776" y="4110156"/>
              <a:ext cx="3954728" cy="7562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Do not move and  keep your mouth and eyes closed until the image capturing is completed. 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Image capturing will begin. 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4" name="Picture 4" descr="D:\02. 업무\2014년\02. 전략과제\13. EM 동영상\dentist용\영상\셉눈감기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43504" y="3786190"/>
              <a:ext cx="2241912" cy="1559273"/>
            </a:xfrm>
            <a:prstGeom prst="rect">
              <a:avLst/>
            </a:prstGeom>
            <a:noFill/>
          </p:spPr>
        </p:pic>
      </p:grpSp>
      <p:sp>
        <p:nvSpPr>
          <p:cNvPr id="37" name="직사각형 36"/>
          <p:cNvSpPr/>
          <p:nvPr/>
        </p:nvSpPr>
        <p:spPr>
          <a:xfrm>
            <a:off x="970441" y="4929198"/>
            <a:ext cx="378602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⑪ </a:t>
            </a:r>
            <a:r>
              <a:rPr lang="en-US" altLang="ko-KR" sz="1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Click READY from the capture software. </a:t>
            </a:r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5" cstate="print"/>
          <a:srcRect l="77347" t="89187" r="834" b="1173"/>
          <a:stretch/>
        </p:blipFill>
        <p:spPr>
          <a:xfrm>
            <a:off x="1243984" y="5321038"/>
            <a:ext cx="1764184" cy="623701"/>
          </a:xfrm>
          <a:prstGeom prst="rect">
            <a:avLst/>
          </a:prstGeom>
        </p:spPr>
      </p:pic>
      <p:grpSp>
        <p:nvGrpSpPr>
          <p:cNvPr id="25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28" name="줄무늬가 있는 오른쪽 화살표 2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8" name="그룹 33"/>
          <p:cNvGrpSpPr/>
          <p:nvPr/>
        </p:nvGrpSpPr>
        <p:grpSpPr>
          <a:xfrm>
            <a:off x="2857488" y="5857892"/>
            <a:ext cx="779509" cy="682630"/>
            <a:chOff x="2397441" y="2428868"/>
            <a:chExt cx="1076097" cy="1000132"/>
          </a:xfrm>
        </p:grpSpPr>
        <p:grpSp>
          <p:nvGrpSpPr>
            <p:cNvPr id="46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48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50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51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49" name="타원 48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7" name="TextBox 40"/>
            <p:cNvSpPr txBox="1"/>
            <p:nvPr/>
          </p:nvSpPr>
          <p:spPr>
            <a:xfrm>
              <a:off x="2397441" y="2978071"/>
              <a:ext cx="1076097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ea typeface="Arial Unicode MS" pitchFamily="50" charset="-127"/>
                  <a:cs typeface="Arial" pitchFamily="34" charset="0"/>
                </a:rPr>
                <a:t>Click</a:t>
              </a:r>
              <a:r>
                <a:rPr lang="en-US" altLang="ko-KR" sz="1400" dirty="0" smtClean="0">
                  <a:solidFill>
                    <a:srgbClr val="C00000"/>
                  </a:solidFill>
                  <a:latin typeface="Arial" pitchFamily="34" charset="0"/>
                  <a:ea typeface="Arial Unicode MS" pitchFamily="50" charset="-127"/>
                  <a:cs typeface="Arial" pitchFamily="34" charset="0"/>
                </a:rPr>
                <a:t>!!</a:t>
              </a:r>
              <a:endParaRPr lang="ko-KR" altLang="en-US" sz="1400" dirty="0">
                <a:solidFill>
                  <a:srgbClr val="C0000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92290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/>
      <p:bldP spid="3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/>
          <p:cNvSpPr txBox="1"/>
          <p:nvPr/>
        </p:nvSpPr>
        <p:spPr>
          <a:xfrm>
            <a:off x="714536" y="246040"/>
            <a:ext cx="4560845" cy="423684"/>
          </a:xfrm>
          <a:prstGeom prst="roundRect">
            <a:avLst>
              <a:gd name="adj" fmla="val 3531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Lateral Mode 6/6</a:t>
            </a:r>
          </a:p>
        </p:txBody>
      </p:sp>
      <p:sp>
        <p:nvSpPr>
          <p:cNvPr id="50" name="직사각형 49"/>
          <p:cNvSpPr/>
          <p:nvPr/>
        </p:nvSpPr>
        <p:spPr>
          <a:xfrm>
            <a:off x="970440" y="785794"/>
            <a:ext cx="731633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⑫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Proceed image capturing by pressing the exposure switch, as shown in the instructions in the Guidance Message Window.</a:t>
            </a:r>
          </a:p>
        </p:txBody>
      </p:sp>
      <p:grpSp>
        <p:nvGrpSpPr>
          <p:cNvPr id="43" name="그룹 42"/>
          <p:cNvGrpSpPr/>
          <p:nvPr/>
        </p:nvGrpSpPr>
        <p:grpSpPr>
          <a:xfrm>
            <a:off x="1085075" y="1031770"/>
            <a:ext cx="7242894" cy="1980981"/>
            <a:chOff x="1085075" y="1031770"/>
            <a:chExt cx="7242894" cy="1980981"/>
          </a:xfrm>
        </p:grpSpPr>
        <p:sp>
          <p:nvSpPr>
            <p:cNvPr id="49" name="갈매기형 수장 48"/>
            <p:cNvSpPr/>
            <p:nvPr/>
          </p:nvSpPr>
          <p:spPr bwMode="auto">
            <a:xfrm>
              <a:off x="3388456" y="184286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갈매기형 수장 51"/>
            <p:cNvSpPr/>
            <p:nvPr/>
          </p:nvSpPr>
          <p:spPr bwMode="auto">
            <a:xfrm>
              <a:off x="5864444" y="1841166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3577282" y="1037710"/>
              <a:ext cx="2258480" cy="1854306"/>
              <a:chOff x="3577282" y="2519023"/>
              <a:chExt cx="2258480" cy="1854306"/>
            </a:xfrm>
          </p:grpSpPr>
          <p:pic>
            <p:nvPicPr>
              <p:cNvPr id="55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577282" y="2519023"/>
                <a:ext cx="2258480" cy="1854306"/>
              </a:xfrm>
              <a:prstGeom prst="rect">
                <a:avLst/>
              </a:prstGeom>
              <a:noFill/>
            </p:spPr>
          </p:pic>
          <p:grpSp>
            <p:nvGrpSpPr>
              <p:cNvPr id="56" name="그룹 55"/>
              <p:cNvGrpSpPr/>
              <p:nvPr/>
            </p:nvGrpSpPr>
            <p:grpSpPr>
              <a:xfrm>
                <a:off x="3795326" y="2687188"/>
                <a:ext cx="1836000" cy="1152000"/>
                <a:chOff x="928662" y="1142984"/>
                <a:chExt cx="7620000" cy="4876800"/>
              </a:xfrm>
            </p:grpSpPr>
            <p:pic>
              <p:nvPicPr>
                <p:cNvPr id="57" name="Picture 4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928662" y="1142984"/>
                  <a:ext cx="7620000" cy="4876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8" name="Picture 5" descr="C:\Users\a00291\Desktop\d952e618_a4b1a4b1.jp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 l="36378"/>
                <a:stretch>
                  <a:fillRect/>
                </a:stretch>
              </p:blipFill>
              <p:spPr bwMode="auto">
                <a:xfrm>
                  <a:off x="4429124" y="2329997"/>
                  <a:ext cx="1076490" cy="1728000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61" name="그룹 25"/>
            <p:cNvGrpSpPr/>
            <p:nvPr/>
          </p:nvGrpSpPr>
          <p:grpSpPr>
            <a:xfrm>
              <a:off x="3660823" y="1564478"/>
              <a:ext cx="835039" cy="1448273"/>
              <a:chOff x="3402410" y="-928416"/>
              <a:chExt cx="3392717" cy="6031494"/>
            </a:xfrm>
          </p:grpSpPr>
          <p:pic>
            <p:nvPicPr>
              <p:cNvPr id="63" name="그림 62"/>
              <p:cNvPicPr>
                <a:picLocks noChangeAspect="1"/>
              </p:cNvPicPr>
              <p:nvPr/>
            </p:nvPicPr>
            <p:blipFill>
              <a:blip r:embed="rId5" cstate="print">
                <a:lum bright="12000" contrast="33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4" name="타원 63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sz="9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5" name="그룹 64"/>
            <p:cNvGrpSpPr/>
            <p:nvPr/>
          </p:nvGrpSpPr>
          <p:grpSpPr>
            <a:xfrm>
              <a:off x="6069489" y="1031770"/>
              <a:ext cx="2258480" cy="1854306"/>
              <a:chOff x="6069489" y="2513083"/>
              <a:chExt cx="2258480" cy="1854306"/>
            </a:xfrm>
          </p:grpSpPr>
          <p:pic>
            <p:nvPicPr>
              <p:cNvPr id="66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069489" y="2513083"/>
                <a:ext cx="2258480" cy="1854306"/>
              </a:xfrm>
              <a:prstGeom prst="rect">
                <a:avLst/>
              </a:prstGeom>
              <a:noFill/>
            </p:spPr>
          </p:pic>
          <p:grpSp>
            <p:nvGrpSpPr>
              <p:cNvPr id="67" name="그룹 62"/>
              <p:cNvGrpSpPr/>
              <p:nvPr/>
            </p:nvGrpSpPr>
            <p:grpSpPr>
              <a:xfrm>
                <a:off x="6304802" y="2696330"/>
                <a:ext cx="1800000" cy="1143008"/>
                <a:chOff x="4823478" y="1046574"/>
                <a:chExt cx="3048000" cy="1950720"/>
              </a:xfrm>
            </p:grpSpPr>
            <p:pic>
              <p:nvPicPr>
                <p:cNvPr id="68" name="Picture 6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4823478" y="1046574"/>
                  <a:ext cx="3048000" cy="1950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3" name="Picture 7" descr="C:\Users\a00291\Desktop\d952e618_a4b1a4b1.jpg"/>
                <p:cNvPicPr>
                  <a:picLocks noChangeArrowheads="1"/>
                </p:cNvPicPr>
                <p:nvPr/>
              </p:nvPicPr>
              <p:blipFill>
                <a:blip r:embed="rId7" cstate="print"/>
                <a:srcRect l="4356" r="-838"/>
                <a:stretch>
                  <a:fillRect/>
                </a:stretch>
              </p:blipFill>
              <p:spPr bwMode="auto">
                <a:xfrm>
                  <a:off x="5362137" y="1251837"/>
                  <a:ext cx="1511999" cy="1224001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75" name="그룹 74"/>
            <p:cNvGrpSpPr/>
            <p:nvPr/>
          </p:nvGrpSpPr>
          <p:grpSpPr>
            <a:xfrm>
              <a:off x="1085075" y="1031770"/>
              <a:ext cx="2258480" cy="1854306"/>
              <a:chOff x="1085075" y="2513083"/>
              <a:chExt cx="2258480" cy="1854306"/>
            </a:xfrm>
          </p:grpSpPr>
          <p:pic>
            <p:nvPicPr>
              <p:cNvPr id="78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85075" y="2513083"/>
                <a:ext cx="2258480" cy="1854306"/>
              </a:xfrm>
              <a:prstGeom prst="rect">
                <a:avLst/>
              </a:prstGeom>
              <a:noFill/>
            </p:spPr>
          </p:pic>
          <p:grpSp>
            <p:nvGrpSpPr>
              <p:cNvPr id="79" name="그룹 65"/>
              <p:cNvGrpSpPr/>
              <p:nvPr/>
            </p:nvGrpSpPr>
            <p:grpSpPr>
              <a:xfrm>
                <a:off x="1294398" y="2688982"/>
                <a:ext cx="1857388" cy="1143008"/>
                <a:chOff x="785786" y="714356"/>
                <a:chExt cx="7620000" cy="4876800"/>
              </a:xfrm>
            </p:grpSpPr>
            <p:pic>
              <p:nvPicPr>
                <p:cNvPr id="80" name="Picture 8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785786" y="714356"/>
                  <a:ext cx="7620000" cy="4876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2" name="Picture 9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 l="35626" t="17578" r="36249" b="37011"/>
                <a:stretch>
                  <a:fillRect/>
                </a:stretch>
              </p:blipFill>
              <p:spPr bwMode="auto">
                <a:xfrm>
                  <a:off x="3500430" y="1571612"/>
                  <a:ext cx="2143140" cy="22145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</p:grpSp>
      <p:sp>
        <p:nvSpPr>
          <p:cNvPr id="84" name="직사각형 83"/>
          <p:cNvSpPr/>
          <p:nvPr/>
        </p:nvSpPr>
        <p:spPr>
          <a:xfrm>
            <a:off x="970440" y="3414670"/>
            <a:ext cx="510175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⑬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After saving the acquired image, refresh patient to view captured image.</a:t>
            </a:r>
          </a:p>
        </p:txBody>
      </p:sp>
      <p:grpSp>
        <p:nvGrpSpPr>
          <p:cNvPr id="91" name="그룹 90"/>
          <p:cNvGrpSpPr/>
          <p:nvPr/>
        </p:nvGrpSpPr>
        <p:grpSpPr>
          <a:xfrm>
            <a:off x="1142976" y="3714752"/>
            <a:ext cx="3143272" cy="2500330"/>
            <a:chOff x="1142976" y="1357298"/>
            <a:chExt cx="3143272" cy="2500330"/>
          </a:xfrm>
        </p:grpSpPr>
        <p:pic>
          <p:nvPicPr>
            <p:cNvPr id="92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42976" y="1357298"/>
              <a:ext cx="3143272" cy="2500330"/>
            </a:xfrm>
            <a:prstGeom prst="rect">
              <a:avLst/>
            </a:prstGeom>
            <a:noFill/>
          </p:spPr>
        </p:pic>
        <p:grpSp>
          <p:nvGrpSpPr>
            <p:cNvPr id="93" name="그룹 47"/>
            <p:cNvGrpSpPr/>
            <p:nvPr/>
          </p:nvGrpSpPr>
          <p:grpSpPr>
            <a:xfrm>
              <a:off x="1445820" y="1580158"/>
              <a:ext cx="2571768" cy="1571636"/>
              <a:chOff x="6304802" y="2696330"/>
              <a:chExt cx="1800000" cy="1143008"/>
            </a:xfrm>
          </p:grpSpPr>
          <p:pic>
            <p:nvPicPr>
              <p:cNvPr id="94" name="Picture 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6304802" y="2696330"/>
                <a:ext cx="1800000" cy="1143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5" name="Picture 7" descr="C:\Users\a00291\Desktop\d952e618_a4b1a4b1.jpg"/>
              <p:cNvPicPr>
                <a:picLocks noChangeArrowheads="1"/>
              </p:cNvPicPr>
              <p:nvPr/>
            </p:nvPicPr>
            <p:blipFill>
              <a:blip r:embed="rId11" cstate="print"/>
              <a:srcRect l="4356" r="-838"/>
              <a:stretch>
                <a:fillRect/>
              </a:stretch>
            </p:blipFill>
            <p:spPr bwMode="auto">
              <a:xfrm>
                <a:off x="6622908" y="2816602"/>
                <a:ext cx="892913" cy="717193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47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8" name="줄무늬가 있는 오른쪽 화살표 4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60" name="그룹 59"/>
          <p:cNvGrpSpPr/>
          <p:nvPr/>
        </p:nvGrpSpPr>
        <p:grpSpPr>
          <a:xfrm>
            <a:off x="4572000" y="3857628"/>
            <a:ext cx="3429024" cy="2304000"/>
            <a:chOff x="4572000" y="3857628"/>
            <a:chExt cx="3429024" cy="2304000"/>
          </a:xfrm>
        </p:grpSpPr>
        <p:sp>
          <p:nvSpPr>
            <p:cNvPr id="89" name="갈매기형 수장 88"/>
            <p:cNvSpPr/>
            <p:nvPr/>
          </p:nvSpPr>
          <p:spPr bwMode="auto">
            <a:xfrm>
              <a:off x="4572000" y="471488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 sz="9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5" name="그룹 44"/>
            <p:cNvGrpSpPr/>
            <p:nvPr/>
          </p:nvGrpSpPr>
          <p:grpSpPr>
            <a:xfrm>
              <a:off x="5357818" y="3857628"/>
              <a:ext cx="2643206" cy="2304000"/>
              <a:chOff x="5357818" y="3857628"/>
              <a:chExt cx="2447549" cy="2188468"/>
            </a:xfrm>
          </p:grpSpPr>
          <p:pic>
            <p:nvPicPr>
              <p:cNvPr id="46" name="Picture 3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5429256" y="3948944"/>
                <a:ext cx="2310603" cy="151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9" name="그림 58" descr="Monitor Frame.png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5357818" y="3857628"/>
                <a:ext cx="2447549" cy="2188468"/>
              </a:xfrm>
              <a:prstGeom prst="rect">
                <a:avLst/>
              </a:prstGeom>
            </p:spPr>
          </p:pic>
        </p:grpSp>
      </p:grpSp>
      <p:grpSp>
        <p:nvGrpSpPr>
          <p:cNvPr id="62" name="그룹 33"/>
          <p:cNvGrpSpPr/>
          <p:nvPr/>
        </p:nvGrpSpPr>
        <p:grpSpPr>
          <a:xfrm>
            <a:off x="3416292" y="5168912"/>
            <a:ext cx="779509" cy="682630"/>
            <a:chOff x="2397441" y="2428868"/>
            <a:chExt cx="1076097" cy="1000132"/>
          </a:xfrm>
        </p:grpSpPr>
        <p:grpSp>
          <p:nvGrpSpPr>
            <p:cNvPr id="69" name="그룹 67"/>
            <p:cNvGrpSpPr/>
            <p:nvPr/>
          </p:nvGrpSpPr>
          <p:grpSpPr>
            <a:xfrm>
              <a:off x="2428860" y="2428868"/>
              <a:ext cx="639748" cy="639748"/>
              <a:chOff x="4356597" y="3448242"/>
              <a:chExt cx="639748" cy="639748"/>
            </a:xfrm>
          </p:grpSpPr>
          <p:grpSp>
            <p:nvGrpSpPr>
              <p:cNvPr id="71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74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6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72" name="타원 71"/>
              <p:cNvSpPr/>
              <p:nvPr/>
            </p:nvSpPr>
            <p:spPr bwMode="auto">
              <a:xfrm>
                <a:off x="4670780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0" name="TextBox 40"/>
            <p:cNvSpPr txBox="1"/>
            <p:nvPr/>
          </p:nvSpPr>
          <p:spPr>
            <a:xfrm>
              <a:off x="2397441" y="2978071"/>
              <a:ext cx="1076097" cy="450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solidFill>
                    <a:srgbClr val="C00000"/>
                  </a:solidFill>
                  <a:latin typeface="Arial Black" pitchFamily="34" charset="0"/>
                  <a:ea typeface="Arial Unicode MS" pitchFamily="50" charset="-127"/>
                  <a:cs typeface="Arial" pitchFamily="34" charset="0"/>
                </a:rPr>
                <a:t>Click</a:t>
              </a:r>
              <a:r>
                <a:rPr lang="en-US" altLang="ko-KR" sz="1400" dirty="0" smtClean="0">
                  <a:solidFill>
                    <a:srgbClr val="C00000"/>
                  </a:solidFill>
                  <a:latin typeface="Arial" pitchFamily="34" charset="0"/>
                  <a:ea typeface="Arial Unicode MS" pitchFamily="50" charset="-127"/>
                  <a:cs typeface="Arial" pitchFamily="34" charset="0"/>
                </a:rPr>
                <a:t>!!</a:t>
              </a:r>
              <a:endParaRPr lang="ko-KR" altLang="en-US" sz="1400" dirty="0">
                <a:solidFill>
                  <a:srgbClr val="C00000"/>
                </a:solidFill>
                <a:latin typeface="Arial" pitchFamily="34" charset="0"/>
                <a:ea typeface="Arial Unicode MS" pitchFamily="50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8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4"/>
          <p:cNvGrpSpPr/>
          <p:nvPr/>
        </p:nvGrpSpPr>
        <p:grpSpPr>
          <a:xfrm>
            <a:off x="857224" y="1150492"/>
            <a:ext cx="8143932" cy="2015053"/>
            <a:chOff x="857224" y="1150492"/>
            <a:chExt cx="8143932" cy="2015053"/>
          </a:xfrm>
        </p:grpSpPr>
        <p:grpSp>
          <p:nvGrpSpPr>
            <p:cNvPr id="3" name="그룹 58"/>
            <p:cNvGrpSpPr/>
            <p:nvPr/>
          </p:nvGrpSpPr>
          <p:grpSpPr>
            <a:xfrm>
              <a:off x="928662" y="1150492"/>
              <a:ext cx="1857388" cy="1571636"/>
              <a:chOff x="1000100" y="1000108"/>
              <a:chExt cx="2589628" cy="2143140"/>
            </a:xfrm>
          </p:grpSpPr>
          <p:pic>
            <p:nvPicPr>
              <p:cNvPr id="56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00100" y="1000108"/>
                <a:ext cx="2589628" cy="2143140"/>
              </a:xfrm>
              <a:prstGeom prst="rect">
                <a:avLst/>
              </a:prstGeom>
              <a:noFill/>
            </p:spPr>
          </p:pic>
          <p:pic>
            <p:nvPicPr>
              <p:cNvPr id="89092" name="Picture 4"/>
              <p:cNvPicPr>
                <a:picLocks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1259725" y="1223131"/>
                <a:ext cx="2088000" cy="1290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4" name="그룹 63"/>
            <p:cNvGrpSpPr/>
            <p:nvPr/>
          </p:nvGrpSpPr>
          <p:grpSpPr>
            <a:xfrm>
              <a:off x="857224" y="1356097"/>
              <a:ext cx="8143932" cy="1809448"/>
              <a:chOff x="857224" y="1356097"/>
              <a:chExt cx="8143932" cy="1809448"/>
            </a:xfrm>
          </p:grpSpPr>
          <p:pic>
            <p:nvPicPr>
              <p:cNvPr id="89091" name="Picture 3" descr="D:\02. 업무\2014년\02. 전략과제\13. EM 동영상\dentist용\영상\15.pn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5286380" y="1356097"/>
                <a:ext cx="1144903" cy="1226001"/>
              </a:xfrm>
              <a:prstGeom prst="rect">
                <a:avLst/>
              </a:prstGeom>
              <a:noFill/>
            </p:spPr>
          </p:pic>
          <p:sp>
            <p:nvSpPr>
              <p:cNvPr id="37" name="직사각형 36"/>
              <p:cNvSpPr/>
              <p:nvPr/>
            </p:nvSpPr>
            <p:spPr>
              <a:xfrm>
                <a:off x="857224" y="2657714"/>
                <a:ext cx="2214578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①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Select the PA mode from the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capture software and then click 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CONFIRM. </a:t>
                </a:r>
              </a:p>
            </p:txBody>
          </p:sp>
          <p:sp>
            <p:nvSpPr>
              <p:cNvPr id="42" name="직사각형 41"/>
              <p:cNvSpPr/>
              <p:nvPr/>
            </p:nvSpPr>
            <p:spPr>
              <a:xfrm>
                <a:off x="3000363" y="2657714"/>
                <a:ext cx="2066939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②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Turn the ear rods 90° 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clockwise from their initial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position. </a:t>
                </a:r>
              </a:p>
            </p:txBody>
          </p:sp>
          <p:sp>
            <p:nvSpPr>
              <p:cNvPr id="52" name="직사각형 51"/>
              <p:cNvSpPr/>
              <p:nvPr/>
            </p:nvSpPr>
            <p:spPr>
              <a:xfrm>
                <a:off x="6786578" y="2657714"/>
                <a:ext cx="2214578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④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Fold the</a:t>
                </a:r>
                <a:r>
                  <a:rPr lang="ko-KR" altLang="en-US" sz="900" dirty="0" smtClean="0">
                    <a:solidFill>
                      <a:srgbClr val="211D1E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nasal </a:t>
                </a:r>
                <a:r>
                  <a:rPr lang="en-US" altLang="ko-KR" sz="9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positioner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  <p:pic>
            <p:nvPicPr>
              <p:cNvPr id="89090" name="Picture 2" descr="D:\02. 업무\2014년\02. 전략과제\13. EM 동영상\dentist용\영상\12.png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3286116" y="1427535"/>
                <a:ext cx="1428760" cy="1109884"/>
              </a:xfrm>
              <a:prstGeom prst="rect">
                <a:avLst/>
              </a:prstGeom>
              <a:noFill/>
            </p:spPr>
          </p:pic>
          <p:sp>
            <p:nvSpPr>
              <p:cNvPr id="57" name="직사각형 56"/>
              <p:cNvSpPr/>
              <p:nvPr/>
            </p:nvSpPr>
            <p:spPr>
              <a:xfrm>
                <a:off x="5214941" y="2657714"/>
                <a:ext cx="1428761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③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Widen the distance 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between the two ear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rods. </a:t>
                </a:r>
                <a:endPara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89094" name="Picture 6" descr="D:\02. 업무\2014년\02. 전략과제\13. EM 동영상\dentist용\영상\31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6858016" y="1475032"/>
                <a:ext cx="1639743" cy="1095511"/>
              </a:xfrm>
              <a:prstGeom prst="rect">
                <a:avLst/>
              </a:prstGeom>
              <a:noFill/>
            </p:spPr>
          </p:pic>
          <p:sp>
            <p:nvSpPr>
              <p:cNvPr id="60" name="갈매기형 수장 59"/>
              <p:cNvSpPr/>
              <p:nvPr/>
            </p:nvSpPr>
            <p:spPr bwMode="auto">
              <a:xfrm>
                <a:off x="2928926" y="2141915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갈매기형 수장 61"/>
              <p:cNvSpPr/>
              <p:nvPr/>
            </p:nvSpPr>
            <p:spPr bwMode="auto">
              <a:xfrm>
                <a:off x="4786314" y="2141915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갈매기형 수장 62"/>
              <p:cNvSpPr/>
              <p:nvPr/>
            </p:nvSpPr>
            <p:spPr bwMode="auto">
              <a:xfrm>
                <a:off x="6643702" y="2141915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" name="그룹 65"/>
          <p:cNvGrpSpPr/>
          <p:nvPr/>
        </p:nvGrpSpPr>
        <p:grpSpPr>
          <a:xfrm>
            <a:off x="881551" y="3330960"/>
            <a:ext cx="7625101" cy="3074548"/>
            <a:chOff x="881551" y="3356361"/>
            <a:chExt cx="7625101" cy="3074548"/>
          </a:xfrm>
        </p:grpSpPr>
        <p:pic>
          <p:nvPicPr>
            <p:cNvPr id="89096" name="Picture 8" descr="D:\02. 업무\2014년\02. 전략과제\13. EM 동영상\dentist용\영상\13-1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6215074" y="3356361"/>
              <a:ext cx="2291578" cy="2286633"/>
            </a:xfrm>
            <a:prstGeom prst="rect">
              <a:avLst/>
            </a:prstGeom>
            <a:noFill/>
          </p:spPr>
        </p:pic>
        <p:grpSp>
          <p:nvGrpSpPr>
            <p:cNvPr id="6" name="그룹 98"/>
            <p:cNvGrpSpPr/>
            <p:nvPr/>
          </p:nvGrpSpPr>
          <p:grpSpPr>
            <a:xfrm>
              <a:off x="881551" y="3722097"/>
              <a:ext cx="2118813" cy="1602778"/>
              <a:chOff x="4394940" y="3508984"/>
              <a:chExt cx="2118813" cy="1602778"/>
            </a:xfrm>
          </p:grpSpPr>
          <p:grpSp>
            <p:nvGrpSpPr>
              <p:cNvPr id="7" name="그룹 88"/>
              <p:cNvGrpSpPr/>
              <p:nvPr/>
            </p:nvGrpSpPr>
            <p:grpSpPr>
              <a:xfrm>
                <a:off x="4394940" y="3508984"/>
                <a:ext cx="1857388" cy="1571636"/>
                <a:chOff x="4394940" y="3508984"/>
                <a:chExt cx="1857388" cy="1571636"/>
              </a:xfrm>
            </p:grpSpPr>
            <p:pic>
              <p:nvPicPr>
                <p:cNvPr id="86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394940" y="3508984"/>
                  <a:ext cx="1857388" cy="1571636"/>
                </a:xfrm>
                <a:prstGeom prst="rect">
                  <a:avLst/>
                </a:prstGeom>
                <a:noFill/>
              </p:spPr>
            </p:pic>
            <p:pic>
              <p:nvPicPr>
                <p:cNvPr id="89098" name="Picture 10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4580668" y="3662880"/>
                  <a:ext cx="1500198" cy="9601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9097" name="Picture 9" descr="C:\Users\a00291\Desktop\ed645fb0_11.bmp"/>
                <p:cNvPicPr>
                  <a:picLocks noChangeArrowheads="1"/>
                </p:cNvPicPr>
                <p:nvPr/>
              </p:nvPicPr>
              <p:blipFill>
                <a:blip r:embed="rId9" cstate="print"/>
                <a:srcRect l="2885"/>
                <a:stretch>
                  <a:fillRect/>
                </a:stretch>
              </p:blipFill>
              <p:spPr bwMode="auto">
                <a:xfrm>
                  <a:off x="4825318" y="3760186"/>
                  <a:ext cx="784800" cy="60840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8" name="그룹 33"/>
              <p:cNvGrpSpPr/>
              <p:nvPr/>
            </p:nvGrpSpPr>
            <p:grpSpPr>
              <a:xfrm>
                <a:off x="5715008" y="4429132"/>
                <a:ext cx="798745" cy="682630"/>
                <a:chOff x="2397441" y="2428868"/>
                <a:chExt cx="935762" cy="1000132"/>
              </a:xfrm>
            </p:grpSpPr>
            <p:grpSp>
              <p:nvGrpSpPr>
                <p:cNvPr id="9" name="그룹 67"/>
                <p:cNvGrpSpPr/>
                <p:nvPr/>
              </p:nvGrpSpPr>
              <p:grpSpPr>
                <a:xfrm>
                  <a:off x="2428861" y="2428868"/>
                  <a:ext cx="639747" cy="639748"/>
                  <a:chOff x="4356598" y="3448242"/>
                  <a:chExt cx="639747" cy="639748"/>
                </a:xfrm>
              </p:grpSpPr>
              <p:grpSp>
                <p:nvGrpSpPr>
                  <p:cNvPr id="10" name="그룹 50"/>
                  <p:cNvGrpSpPr/>
                  <p:nvPr/>
                </p:nvGrpSpPr>
                <p:grpSpPr>
                  <a:xfrm>
                    <a:off x="4356598" y="3448242"/>
                    <a:ext cx="639747" cy="639748"/>
                    <a:chOff x="5429257" y="3214686"/>
                    <a:chExt cx="639747" cy="639748"/>
                  </a:xfrm>
                </p:grpSpPr>
                <p:pic>
                  <p:nvPicPr>
                    <p:cNvPr id="96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97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7" y="3214686"/>
                      <a:ext cx="159318" cy="257695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94" name="타원 93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92" name="TextBox 40"/>
                <p:cNvSpPr txBox="1"/>
                <p:nvPr/>
              </p:nvSpPr>
              <p:spPr>
                <a:xfrm>
                  <a:off x="2397441" y="2978071"/>
                  <a:ext cx="935762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Click!!</a:t>
                  </a:r>
                  <a:endParaRPr lang="ko-KR" altLang="en-US" sz="14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105" name="갈매기형 수장 104"/>
            <p:cNvSpPr/>
            <p:nvPr/>
          </p:nvSpPr>
          <p:spPr bwMode="auto">
            <a:xfrm rot="10800000">
              <a:off x="5584244" y="451646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99369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215074" y="5646079"/>
              <a:ext cx="2214578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Ask the patient to stand upright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facing the sensor. Make sure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that the patient’s shoulders are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level and his/her neck is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relaxed.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643305" y="5646079"/>
              <a:ext cx="2288397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 to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646079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" name="그룹 110"/>
            <p:cNvGrpSpPr/>
            <p:nvPr/>
          </p:nvGrpSpPr>
          <p:grpSpPr>
            <a:xfrm>
              <a:off x="3357554" y="3685492"/>
              <a:ext cx="2000264" cy="1876901"/>
              <a:chOff x="3357554" y="3472379"/>
              <a:chExt cx="2000264" cy="1876901"/>
            </a:xfrm>
          </p:grpSpPr>
          <p:grpSp>
            <p:nvGrpSpPr>
              <p:cNvPr id="12" name="그룹 102"/>
              <p:cNvGrpSpPr/>
              <p:nvPr/>
            </p:nvGrpSpPr>
            <p:grpSpPr>
              <a:xfrm>
                <a:off x="3357554" y="3472379"/>
                <a:ext cx="2000264" cy="1876901"/>
                <a:chOff x="6429388" y="3500438"/>
                <a:chExt cx="2000264" cy="1876901"/>
              </a:xfrm>
            </p:grpSpPr>
            <p:grpSp>
              <p:nvGrpSpPr>
                <p:cNvPr id="13" name="그룹 80"/>
                <p:cNvGrpSpPr/>
                <p:nvPr/>
              </p:nvGrpSpPr>
              <p:grpSpPr>
                <a:xfrm>
                  <a:off x="6572264" y="3500438"/>
                  <a:ext cx="1857388" cy="1571636"/>
                  <a:chOff x="6572264" y="3714752"/>
                  <a:chExt cx="1857388" cy="1571636"/>
                </a:xfrm>
              </p:grpSpPr>
              <p:grpSp>
                <p:nvGrpSpPr>
                  <p:cNvPr id="14" name="그룹 73"/>
                  <p:cNvGrpSpPr/>
                  <p:nvPr/>
                </p:nvGrpSpPr>
                <p:grpSpPr>
                  <a:xfrm>
                    <a:off x="6572264" y="3714752"/>
                    <a:ext cx="1857388" cy="1571636"/>
                    <a:chOff x="1000100" y="1000108"/>
                    <a:chExt cx="2589628" cy="2143140"/>
                  </a:xfrm>
                </p:grpSpPr>
                <p:pic>
                  <p:nvPicPr>
                    <p:cNvPr id="75" name="Picture 3" descr="D:\02. 업무\2014년\02. 전략과제\13. EM 동영상\montor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1000100" y="1000108"/>
                      <a:ext cx="2589628" cy="214314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79" name="Picture 4"/>
                    <p:cNvPicPr>
                      <a:picLocks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1259725" y="1223131"/>
                      <a:ext cx="2088000" cy="129024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</p:pic>
              </p:grpSp>
              <p:pic>
                <p:nvPicPr>
                  <p:cNvPr id="68" name="Picture 4"/>
                  <p:cNvPicPr>
                    <a:picLocks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6768011" y="3877789"/>
                    <a:ext cx="1221673" cy="9468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grpSp>
              <p:nvGrpSpPr>
                <p:cNvPr id="15" name="그룹 25"/>
                <p:cNvGrpSpPr/>
                <p:nvPr/>
              </p:nvGrpSpPr>
              <p:grpSpPr>
                <a:xfrm>
                  <a:off x="6429388" y="3929066"/>
                  <a:ext cx="835039" cy="1448273"/>
                  <a:chOff x="3402410" y="-928416"/>
                  <a:chExt cx="3392717" cy="6031494"/>
                </a:xfrm>
              </p:grpSpPr>
              <p:pic>
                <p:nvPicPr>
                  <p:cNvPr id="71" name="그림 70"/>
                  <p:cNvPicPr>
                    <a:picLocks noChangeAspect="1"/>
                  </p:cNvPicPr>
                  <p:nvPr/>
                </p:nvPicPr>
                <p:blipFill>
                  <a:blip r:embed="rId13" cstate="screen">
                    <a:lum bright="12000" contrast="33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02410" y="-928416"/>
                    <a:ext cx="3392717" cy="6031494"/>
                  </a:xfrm>
                  <a:prstGeom prst="rect">
                    <a:avLst/>
                  </a:prstGeom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  <p:sp>
                <p:nvSpPr>
                  <p:cNvPr id="73" name="타원 72"/>
                  <p:cNvSpPr/>
                  <p:nvPr/>
                </p:nvSpPr>
                <p:spPr bwMode="auto">
                  <a:xfrm>
                    <a:off x="4710546" y="354000"/>
                    <a:ext cx="132068" cy="118055"/>
                  </a:xfrm>
                  <a:prstGeom prst="ellipse">
                    <a:avLst/>
                  </a:prstGeom>
                  <a:solidFill>
                    <a:srgbClr val="FFC000">
                      <a:alpha val="7000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pic>
            <p:nvPicPr>
              <p:cNvPr id="110" name="Picture 9" descr="C:\Users\a00291\Desktop\ed645fb0_11.bmp"/>
              <p:cNvPicPr>
                <a:picLocks noChangeArrowheads="1"/>
              </p:cNvPicPr>
              <p:nvPr/>
            </p:nvPicPr>
            <p:blipFill>
              <a:blip r:embed="rId9" cstate="print"/>
              <a:srcRect l="38245"/>
              <a:stretch>
                <a:fillRect/>
              </a:stretch>
            </p:blipFill>
            <p:spPr bwMode="auto">
              <a:xfrm>
                <a:off x="4332528" y="3870156"/>
                <a:ext cx="252000" cy="324000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16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59" name="줄무늬가 있는 오른쪽 화살표 5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7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9" name="TextBox 68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PA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18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72" name="모서리가 둥근 직사각형 71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74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4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4"/>
          <p:cNvGrpSpPr/>
          <p:nvPr/>
        </p:nvGrpSpPr>
        <p:grpSpPr>
          <a:xfrm>
            <a:off x="857224" y="1079054"/>
            <a:ext cx="7727473" cy="2031987"/>
            <a:chOff x="857224" y="1079054"/>
            <a:chExt cx="7727473" cy="2031987"/>
          </a:xfrm>
        </p:grpSpPr>
        <p:pic>
          <p:nvPicPr>
            <p:cNvPr id="89091" name="Picture 3" descr="D:\02. 업무\2014년\02. 전략과제\13. EM 동영상\dentist용\영상\15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286380" y="1284659"/>
              <a:ext cx="1144903" cy="1226001"/>
            </a:xfrm>
            <a:prstGeom prst="rect">
              <a:avLst/>
            </a:prstGeom>
            <a:noFill/>
          </p:spPr>
        </p:pic>
        <p:sp>
          <p:nvSpPr>
            <p:cNvPr id="37" name="직사각형 36"/>
            <p:cNvSpPr/>
            <p:nvPr/>
          </p:nvSpPr>
          <p:spPr>
            <a:xfrm>
              <a:off x="857224" y="2603210"/>
              <a:ext cx="185738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SMV mode from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capture software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click CONFIRM. </a:t>
              </a: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214678" y="2603210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Turn the ear rods 90° 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clockwise from their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initial position. 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6870185" y="2603210"/>
              <a:ext cx="171451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Fold the</a:t>
              </a:r>
              <a:r>
                <a:rPr lang="ko-KR" altLang="en-US" sz="900" dirty="0" smtClean="0">
                  <a:solidFill>
                    <a:srgbClr val="211D1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nasal </a:t>
              </a:r>
              <a:r>
                <a:rPr lang="en-US" altLang="ko-KR" sz="900" dirty="0" err="1" smtClean="0">
                  <a:latin typeface="Arial" pitchFamily="34" charset="0"/>
                  <a:cs typeface="Arial" pitchFamily="34" charset="0"/>
                </a:rPr>
                <a:t>positioner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pic>
          <p:nvPicPr>
            <p:cNvPr id="89090" name="Picture 2" descr="D:\02. 업무\2014년\02. 전략과제\13. EM 동영상\dentist용\영상\12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86116" y="1356097"/>
              <a:ext cx="1428760" cy="1109884"/>
            </a:xfrm>
            <a:prstGeom prst="rect">
              <a:avLst/>
            </a:prstGeom>
            <a:noFill/>
          </p:spPr>
        </p:pic>
        <p:pic>
          <p:nvPicPr>
            <p:cNvPr id="56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28662" y="1079054"/>
              <a:ext cx="1857388" cy="1571636"/>
            </a:xfrm>
            <a:prstGeom prst="rect">
              <a:avLst/>
            </a:prstGeom>
            <a:noFill/>
          </p:spPr>
        </p:pic>
        <p:sp>
          <p:nvSpPr>
            <p:cNvPr id="57" name="직사각형 56"/>
            <p:cNvSpPr/>
            <p:nvPr/>
          </p:nvSpPr>
          <p:spPr>
            <a:xfrm>
              <a:off x="5214942" y="2603210"/>
              <a:ext cx="150019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Widen the distance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between the two ear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rods.</a:t>
              </a:r>
            </a:p>
          </p:txBody>
        </p:sp>
        <p:pic>
          <p:nvPicPr>
            <p:cNvPr id="89094" name="Picture 6" descr="D:\02. 업무\2014년\02. 전략과제\13. EM 동영상\dentist용\영상\31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6858016" y="1403594"/>
              <a:ext cx="1639743" cy="1095511"/>
            </a:xfrm>
            <a:prstGeom prst="rect">
              <a:avLst/>
            </a:prstGeom>
            <a:noFill/>
          </p:spPr>
        </p:pic>
        <p:sp>
          <p:nvSpPr>
            <p:cNvPr id="60" name="갈매기형 수장 59"/>
            <p:cNvSpPr/>
            <p:nvPr/>
          </p:nvSpPr>
          <p:spPr bwMode="auto">
            <a:xfrm>
              <a:off x="2928926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4786314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갈매기형 수장 62"/>
            <p:cNvSpPr/>
            <p:nvPr/>
          </p:nvSpPr>
          <p:spPr bwMode="auto">
            <a:xfrm>
              <a:off x="6643702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0114" name="Picture 2"/>
            <p:cNvPicPr>
              <a:picLocks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1108792" y="1230313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그룹 57"/>
          <p:cNvGrpSpPr/>
          <p:nvPr/>
        </p:nvGrpSpPr>
        <p:grpSpPr>
          <a:xfrm>
            <a:off x="972040" y="3357562"/>
            <a:ext cx="7486715" cy="2860909"/>
            <a:chOff x="881551" y="3357562"/>
            <a:chExt cx="7486715" cy="2860909"/>
          </a:xfrm>
        </p:grpSpPr>
        <p:grpSp>
          <p:nvGrpSpPr>
            <p:cNvPr id="4" name="그룹 98"/>
            <p:cNvGrpSpPr/>
            <p:nvPr/>
          </p:nvGrpSpPr>
          <p:grpSpPr>
            <a:xfrm>
              <a:off x="881551" y="3650659"/>
              <a:ext cx="2118813" cy="1602778"/>
              <a:chOff x="4394940" y="3508984"/>
              <a:chExt cx="2118813" cy="1602778"/>
            </a:xfrm>
          </p:grpSpPr>
          <p:grpSp>
            <p:nvGrpSpPr>
              <p:cNvPr id="5" name="그룹 88"/>
              <p:cNvGrpSpPr/>
              <p:nvPr/>
            </p:nvGrpSpPr>
            <p:grpSpPr>
              <a:xfrm>
                <a:off x="4394940" y="3508984"/>
                <a:ext cx="1857388" cy="1571636"/>
                <a:chOff x="4394940" y="3508984"/>
                <a:chExt cx="1857388" cy="1571636"/>
              </a:xfrm>
            </p:grpSpPr>
            <p:pic>
              <p:nvPicPr>
                <p:cNvPr id="86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4394940" y="3508984"/>
                  <a:ext cx="1857388" cy="1571636"/>
                </a:xfrm>
                <a:prstGeom prst="rect">
                  <a:avLst/>
                </a:prstGeom>
                <a:noFill/>
              </p:spPr>
            </p:pic>
            <p:pic>
              <p:nvPicPr>
                <p:cNvPr id="89098" name="Picture 10"/>
                <p:cNvPicPr>
                  <a:picLocks noChangeAspect="1" noChangeArrowheads="1"/>
                </p:cNvPicPr>
                <p:nvPr/>
              </p:nvPicPr>
              <p:blipFill>
                <a:blip r:embed="rId7" cstate="screen"/>
                <a:srcRect/>
                <a:stretch>
                  <a:fillRect/>
                </a:stretch>
              </p:blipFill>
              <p:spPr bwMode="auto">
                <a:xfrm>
                  <a:off x="4580668" y="3662880"/>
                  <a:ext cx="1500198" cy="9601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6" name="그룹 33"/>
              <p:cNvGrpSpPr/>
              <p:nvPr/>
            </p:nvGrpSpPr>
            <p:grpSpPr>
              <a:xfrm>
                <a:off x="5715008" y="4429132"/>
                <a:ext cx="798745" cy="682630"/>
                <a:chOff x="2397441" y="2428868"/>
                <a:chExt cx="935762" cy="1000132"/>
              </a:xfrm>
            </p:grpSpPr>
            <p:grpSp>
              <p:nvGrpSpPr>
                <p:cNvPr id="7" name="그룹 67"/>
                <p:cNvGrpSpPr/>
                <p:nvPr/>
              </p:nvGrpSpPr>
              <p:grpSpPr>
                <a:xfrm>
                  <a:off x="2428861" y="2428868"/>
                  <a:ext cx="639747" cy="639748"/>
                  <a:chOff x="4356598" y="3448242"/>
                  <a:chExt cx="639747" cy="639748"/>
                </a:xfrm>
              </p:grpSpPr>
              <p:grpSp>
                <p:nvGrpSpPr>
                  <p:cNvPr id="8" name="그룹 50"/>
                  <p:cNvGrpSpPr/>
                  <p:nvPr/>
                </p:nvGrpSpPr>
                <p:grpSpPr>
                  <a:xfrm>
                    <a:off x="4356598" y="3448242"/>
                    <a:ext cx="639747" cy="639748"/>
                    <a:chOff x="5429257" y="3214686"/>
                    <a:chExt cx="639747" cy="639748"/>
                  </a:xfrm>
                </p:grpSpPr>
                <p:pic>
                  <p:nvPicPr>
                    <p:cNvPr id="96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97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7" y="3214686"/>
                      <a:ext cx="159318" cy="257695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94" name="타원 93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92" name="TextBox 40"/>
                <p:cNvSpPr txBox="1"/>
                <p:nvPr/>
              </p:nvSpPr>
              <p:spPr>
                <a:xfrm>
                  <a:off x="2397441" y="2978071"/>
                  <a:ext cx="935762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Click!!</a:t>
                  </a:r>
                  <a:endParaRPr lang="ko-KR" altLang="en-US" sz="14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105" name="갈매기형 수장 104"/>
            <p:cNvSpPr/>
            <p:nvPr/>
          </p:nvSpPr>
          <p:spPr bwMode="auto">
            <a:xfrm rot="10800000">
              <a:off x="5584244" y="4445023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2793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215074" y="5572140"/>
              <a:ext cx="214314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Gently bend the patient’s head</a:t>
              </a:r>
              <a:b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back until his/her Frankfurt </a:t>
              </a:r>
              <a:b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plane is perpendicular to the </a:t>
              </a:r>
              <a:b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floor as shown in image above.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643306" y="5642377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642377"/>
              <a:ext cx="214314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5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00430" y="3614054"/>
              <a:ext cx="1857388" cy="1571636"/>
            </a:xfrm>
            <a:prstGeom prst="rect">
              <a:avLst/>
            </a:prstGeom>
            <a:noFill/>
          </p:spPr>
        </p:pic>
        <p:pic>
          <p:nvPicPr>
            <p:cNvPr id="90116" name="Picture 4"/>
            <p:cNvPicPr>
              <a:picLocks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3686221" y="3770781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9" name="그룹 25"/>
            <p:cNvGrpSpPr/>
            <p:nvPr/>
          </p:nvGrpSpPr>
          <p:grpSpPr>
            <a:xfrm>
              <a:off x="3357554" y="4042682"/>
              <a:ext cx="835039" cy="1448273"/>
              <a:chOff x="3402410" y="-928416"/>
              <a:chExt cx="3392717" cy="6031494"/>
            </a:xfrm>
          </p:grpSpPr>
          <p:pic>
            <p:nvPicPr>
              <p:cNvPr id="71" name="그림 70"/>
              <p:cNvPicPr>
                <a:picLocks noChangeAspect="1"/>
              </p:cNvPicPr>
              <p:nvPr/>
            </p:nvPicPr>
            <p:blipFill>
              <a:blip r:embed="rId11" cstate="screen">
                <a:lum bright="12000" contrast="33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3" name="타원 72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90117" name="Picture 5" descr="C:\Users\a00291\Desktop\1380272216_1195623.jpg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4429123" y="3999303"/>
              <a:ext cx="176555" cy="342000"/>
            </a:xfrm>
            <a:prstGeom prst="rect">
              <a:avLst/>
            </a:prstGeom>
            <a:noFill/>
          </p:spPr>
        </p:pic>
        <p:pic>
          <p:nvPicPr>
            <p:cNvPr id="51" name="Picture 5" descr="C:\Users\a00291\Desktop\1380272216_1195623.jpg"/>
            <p:cNvPicPr>
              <a:picLocks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1314559" y="3902228"/>
              <a:ext cx="774000" cy="604800"/>
            </a:xfrm>
            <a:prstGeom prst="rect">
              <a:avLst/>
            </a:prstGeom>
            <a:noFill/>
          </p:spPr>
        </p:pic>
        <p:pic>
          <p:nvPicPr>
            <p:cNvPr id="90118" name="Picture 6" descr="D:\02. 업무\2014년\02. 전략과제\13. EM 동영상\dentist용\영상\19.png"/>
            <p:cNvPicPr>
              <a:picLocks noChangeAspect="1" noChangeArrowheads="1"/>
            </p:cNvPicPr>
            <p:nvPr/>
          </p:nvPicPr>
          <p:blipFill>
            <a:blip r:embed="rId14" cstate="screen"/>
            <a:srcRect t="8951"/>
            <a:stretch>
              <a:fillRect/>
            </a:stretch>
          </p:blipFill>
          <p:spPr bwMode="auto">
            <a:xfrm>
              <a:off x="6072198" y="3357562"/>
              <a:ext cx="2296068" cy="2180049"/>
            </a:xfrm>
            <a:prstGeom prst="rect">
              <a:avLst/>
            </a:prstGeom>
            <a:noFill/>
          </p:spPr>
        </p:pic>
      </p:grpSp>
      <p:grpSp>
        <p:nvGrpSpPr>
          <p:cNvPr id="10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53" name="줄무늬가 있는 오른쪽 화살표 5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1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1" name="TextBox 60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SMV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12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65" name="모서리가 둥근 직사각형 64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66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5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0"/>
          <p:cNvGrpSpPr/>
          <p:nvPr/>
        </p:nvGrpSpPr>
        <p:grpSpPr>
          <a:xfrm>
            <a:off x="857224" y="1079054"/>
            <a:ext cx="7858180" cy="1998119"/>
            <a:chOff x="857224" y="1079054"/>
            <a:chExt cx="7858180" cy="1998119"/>
          </a:xfrm>
        </p:grpSpPr>
        <p:pic>
          <p:nvPicPr>
            <p:cNvPr id="89091" name="Picture 3" descr="D:\02. 업무\2014년\02. 전략과제\13. EM 동영상\dentist용\영상\15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286380" y="1284659"/>
              <a:ext cx="1144903" cy="1226001"/>
            </a:xfrm>
            <a:prstGeom prst="rect">
              <a:avLst/>
            </a:prstGeom>
            <a:noFill/>
          </p:spPr>
        </p:pic>
        <p:sp>
          <p:nvSpPr>
            <p:cNvPr id="37" name="직사각형 36"/>
            <p:cNvSpPr/>
            <p:nvPr/>
          </p:nvSpPr>
          <p:spPr>
            <a:xfrm>
              <a:off x="857224" y="2569342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Waters View mode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from the capture software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click CONFIRM. </a:t>
              </a: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214678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Turn the ear rods 90°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clockwise from their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initial position.</a:t>
              </a: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7000892" y="2569342"/>
              <a:ext cx="171451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Fold the</a:t>
              </a:r>
              <a:r>
                <a:rPr lang="ko-KR" altLang="en-US" sz="900" dirty="0" smtClean="0">
                  <a:solidFill>
                    <a:srgbClr val="211D1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nasal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positioner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9090" name="Picture 2" descr="D:\02. 업무\2014년\02. 전략과제\13. EM 동영상\dentist용\영상\12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86116" y="1356097"/>
              <a:ext cx="1428760" cy="1109884"/>
            </a:xfrm>
            <a:prstGeom prst="rect">
              <a:avLst/>
            </a:prstGeom>
            <a:noFill/>
          </p:spPr>
        </p:pic>
        <p:sp>
          <p:nvSpPr>
            <p:cNvPr id="57" name="직사각형 56"/>
            <p:cNvSpPr/>
            <p:nvPr/>
          </p:nvSpPr>
          <p:spPr>
            <a:xfrm>
              <a:off x="5214942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Widen the distance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between the two ear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rods.</a:t>
              </a:r>
            </a:p>
          </p:txBody>
        </p:sp>
        <p:pic>
          <p:nvPicPr>
            <p:cNvPr id="89094" name="Picture 6" descr="D:\02. 업무\2014년\02. 전략과제\13. EM 동영상\dentist용\영상\31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6858016" y="1403594"/>
              <a:ext cx="1639743" cy="1095511"/>
            </a:xfrm>
            <a:prstGeom prst="rect">
              <a:avLst/>
            </a:prstGeom>
            <a:noFill/>
          </p:spPr>
        </p:pic>
        <p:sp>
          <p:nvSpPr>
            <p:cNvPr id="60" name="갈매기형 수장 59"/>
            <p:cNvSpPr/>
            <p:nvPr/>
          </p:nvSpPr>
          <p:spPr bwMode="auto">
            <a:xfrm>
              <a:off x="2928926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4786314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갈매기형 수장 62"/>
            <p:cNvSpPr/>
            <p:nvPr/>
          </p:nvSpPr>
          <p:spPr bwMode="auto">
            <a:xfrm>
              <a:off x="6643702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0114" name="Picture 2"/>
            <p:cNvPicPr>
              <a:picLocks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108792" y="1230313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46"/>
            <p:cNvGrpSpPr/>
            <p:nvPr/>
          </p:nvGrpSpPr>
          <p:grpSpPr>
            <a:xfrm>
              <a:off x="928662" y="1079054"/>
              <a:ext cx="1857388" cy="1571636"/>
              <a:chOff x="928662" y="1079054"/>
              <a:chExt cx="1857388" cy="1571636"/>
            </a:xfrm>
          </p:grpSpPr>
          <p:pic>
            <p:nvPicPr>
              <p:cNvPr id="56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928662" y="1079054"/>
                <a:ext cx="1857388" cy="1571636"/>
              </a:xfrm>
              <a:prstGeom prst="rect">
                <a:avLst/>
              </a:prstGeom>
              <a:noFill/>
            </p:spPr>
          </p:pic>
          <p:pic>
            <p:nvPicPr>
              <p:cNvPr id="70658" name="Picture 2"/>
              <p:cNvPicPr>
                <a:picLocks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1126500" y="1214422"/>
                <a:ext cx="1476000" cy="100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4" name="그룹 58"/>
          <p:cNvGrpSpPr/>
          <p:nvPr/>
        </p:nvGrpSpPr>
        <p:grpSpPr>
          <a:xfrm>
            <a:off x="881551" y="3214686"/>
            <a:ext cx="7972696" cy="3008161"/>
            <a:chOff x="881551" y="3214686"/>
            <a:chExt cx="7972696" cy="3008161"/>
          </a:xfrm>
        </p:grpSpPr>
        <p:sp>
          <p:nvSpPr>
            <p:cNvPr id="105" name="갈매기형 수장 104"/>
            <p:cNvSpPr/>
            <p:nvPr/>
          </p:nvSpPr>
          <p:spPr bwMode="auto">
            <a:xfrm rot="10800000">
              <a:off x="5584244" y="4445023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2793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215074" y="5715016"/>
              <a:ext cx="214314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Ask the patient to stand upright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facing the sensor and bend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his/her neck back about 35° - 40°. 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516301" y="5715016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715016"/>
              <a:ext cx="214314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그룹 25"/>
            <p:cNvGrpSpPr/>
            <p:nvPr/>
          </p:nvGrpSpPr>
          <p:grpSpPr>
            <a:xfrm>
              <a:off x="3357554" y="4042682"/>
              <a:ext cx="835039" cy="1448273"/>
              <a:chOff x="3402410" y="-928416"/>
              <a:chExt cx="3392717" cy="6031494"/>
            </a:xfrm>
          </p:grpSpPr>
          <p:pic>
            <p:nvPicPr>
              <p:cNvPr id="71" name="그림 70"/>
              <p:cNvPicPr>
                <a:picLocks noChangeAspect="1"/>
              </p:cNvPicPr>
              <p:nvPr/>
            </p:nvPicPr>
            <p:blipFill>
              <a:blip r:embed="rId8" cstate="screen">
                <a:lum bright="12000" contrast="33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3" name="타원 72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70659" name="Picture 3" descr="D:\02. 업무\2014년\02. 전략과제\01. 전진배치 관련\20.png"/>
            <p:cNvPicPr>
              <a:picLocks noChangeAspect="1" noChangeArrowheads="1"/>
            </p:cNvPicPr>
            <p:nvPr/>
          </p:nvPicPr>
          <p:blipFill>
            <a:blip r:embed="rId9" cstate="print"/>
            <a:srcRect b="10256"/>
            <a:stretch>
              <a:fillRect/>
            </a:stretch>
          </p:blipFill>
          <p:spPr bwMode="auto">
            <a:xfrm>
              <a:off x="6000760" y="3214686"/>
              <a:ext cx="2853487" cy="2500330"/>
            </a:xfrm>
            <a:prstGeom prst="rect">
              <a:avLst/>
            </a:prstGeom>
            <a:noFill/>
          </p:spPr>
        </p:pic>
        <p:grpSp>
          <p:nvGrpSpPr>
            <p:cNvPr id="6" name="그룹 57"/>
            <p:cNvGrpSpPr/>
            <p:nvPr/>
          </p:nvGrpSpPr>
          <p:grpSpPr>
            <a:xfrm>
              <a:off x="3500430" y="3614054"/>
              <a:ext cx="1857388" cy="1571636"/>
              <a:chOff x="3500430" y="3614054"/>
              <a:chExt cx="1857388" cy="1571636"/>
            </a:xfrm>
          </p:grpSpPr>
          <p:pic>
            <p:nvPicPr>
              <p:cNvPr id="75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500430" y="3614054"/>
                <a:ext cx="1857388" cy="1571636"/>
              </a:xfrm>
              <a:prstGeom prst="rect">
                <a:avLst/>
              </a:prstGeom>
              <a:noFill/>
            </p:spPr>
          </p:pic>
          <p:pic>
            <p:nvPicPr>
              <p:cNvPr id="90116" name="Picture 4"/>
              <p:cNvPicPr>
                <a:picLocks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3697651" y="3759351"/>
                <a:ext cx="1476000" cy="97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0" name="그림 49" descr="images.jpg"/>
              <p:cNvPicPr>
                <a:picLocks noChangeAspect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>
              <a:xfrm>
                <a:off x="4429124" y="4000504"/>
                <a:ext cx="210755" cy="324000"/>
              </a:xfrm>
              <a:prstGeom prst="rect">
                <a:avLst/>
              </a:prstGeom>
            </p:spPr>
          </p:pic>
        </p:grpSp>
        <p:grpSp>
          <p:nvGrpSpPr>
            <p:cNvPr id="7" name="그룹 54"/>
            <p:cNvGrpSpPr/>
            <p:nvPr/>
          </p:nvGrpSpPr>
          <p:grpSpPr>
            <a:xfrm>
              <a:off x="881551" y="3650659"/>
              <a:ext cx="2118813" cy="1602778"/>
              <a:chOff x="881551" y="3650659"/>
              <a:chExt cx="2118813" cy="1602778"/>
            </a:xfrm>
          </p:grpSpPr>
          <p:grpSp>
            <p:nvGrpSpPr>
              <p:cNvPr id="8" name="그룹 98"/>
              <p:cNvGrpSpPr/>
              <p:nvPr/>
            </p:nvGrpSpPr>
            <p:grpSpPr>
              <a:xfrm>
                <a:off x="881551" y="3650659"/>
                <a:ext cx="2118813" cy="1602778"/>
                <a:chOff x="4394940" y="3508984"/>
                <a:chExt cx="2118813" cy="1602778"/>
              </a:xfrm>
            </p:grpSpPr>
            <p:grpSp>
              <p:nvGrpSpPr>
                <p:cNvPr id="9" name="그룹 88"/>
                <p:cNvGrpSpPr/>
                <p:nvPr/>
              </p:nvGrpSpPr>
              <p:grpSpPr>
                <a:xfrm>
                  <a:off x="4394940" y="3508984"/>
                  <a:ext cx="1857388" cy="1571636"/>
                  <a:chOff x="4394940" y="3508984"/>
                  <a:chExt cx="1857388" cy="1571636"/>
                </a:xfrm>
              </p:grpSpPr>
              <p:pic>
                <p:nvPicPr>
                  <p:cNvPr id="86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/>
                  <a:srcRect/>
                  <a:stretch>
                    <a:fillRect/>
                  </a:stretch>
                </p:blipFill>
                <p:spPr bwMode="auto">
                  <a:xfrm>
                    <a:off x="4394940" y="3508984"/>
                    <a:ext cx="1857388" cy="157163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9098" name="Picture 10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4580668" y="3662880"/>
                    <a:ext cx="1500198" cy="96012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grpSp>
              <p:nvGrpSpPr>
                <p:cNvPr id="10" name="그룹 33"/>
                <p:cNvGrpSpPr/>
                <p:nvPr/>
              </p:nvGrpSpPr>
              <p:grpSpPr>
                <a:xfrm>
                  <a:off x="5715008" y="4429132"/>
                  <a:ext cx="798745" cy="682630"/>
                  <a:chOff x="2397441" y="2428868"/>
                  <a:chExt cx="935762" cy="1000132"/>
                </a:xfrm>
              </p:grpSpPr>
              <p:grpSp>
                <p:nvGrpSpPr>
                  <p:cNvPr id="11" name="그룹 67"/>
                  <p:cNvGrpSpPr/>
                  <p:nvPr/>
                </p:nvGrpSpPr>
                <p:grpSpPr>
                  <a:xfrm>
                    <a:off x="2428861" y="2428868"/>
                    <a:ext cx="639747" cy="639748"/>
                    <a:chOff x="4356598" y="3448242"/>
                    <a:chExt cx="639747" cy="639748"/>
                  </a:xfrm>
                </p:grpSpPr>
                <p:grpSp>
                  <p:nvGrpSpPr>
                    <p:cNvPr id="12" name="그룹 50"/>
                    <p:cNvGrpSpPr/>
                    <p:nvPr/>
                  </p:nvGrpSpPr>
                  <p:grpSpPr>
                    <a:xfrm>
                      <a:off x="4356598" y="3448242"/>
                      <a:ext cx="639747" cy="639748"/>
                      <a:chOff x="5429257" y="3214686"/>
                      <a:chExt cx="639747" cy="639748"/>
                    </a:xfrm>
                  </p:grpSpPr>
                  <p:pic>
                    <p:nvPicPr>
                      <p:cNvPr id="96" name="Picture 17" descr="C:\Users\a00291\Desktop\kligg.com\kligg256x256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 cstate="screen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3286124"/>
                        <a:ext cx="568310" cy="568310"/>
                      </a:xfrm>
                      <a:prstGeom prst="rect">
                        <a:avLst/>
                      </a:prstGeom>
                      <a:noFill/>
                    </p:spPr>
                  </p:pic>
                  <p:pic>
                    <p:nvPicPr>
                      <p:cNvPr id="97" name="Picture 18" descr="C:\Users\a00291\Desktop\11949837831120231634mouse_pointer_wolfram_es_01_svg_med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 cstate="screen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7" y="3214686"/>
                        <a:ext cx="159318" cy="257695"/>
                      </a:xfrm>
                      <a:prstGeom prst="rect">
                        <a:avLst/>
                      </a:prstGeom>
                      <a:noFill/>
                    </p:spPr>
                  </p:pic>
                </p:grpSp>
                <p:sp>
                  <p:nvSpPr>
                    <p:cNvPr id="94" name="타원 93"/>
                    <p:cNvSpPr/>
                    <p:nvPr/>
                  </p:nvSpPr>
                  <p:spPr bwMode="auto">
                    <a:xfrm>
                      <a:off x="4670780" y="3589982"/>
                      <a:ext cx="71438" cy="14287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miter lim="800000"/>
                      <a:headEnd/>
                      <a:tailEnd/>
                    </a:ln>
                    <a:effectLst>
                      <a:outerShdw dist="35921" dir="2700000" algn="ctr" rotWithShape="0">
                        <a:schemeClr val="bg2">
                          <a:alpha val="50000"/>
                        </a:schemeClr>
                      </a:outerShdw>
                    </a:effectLst>
                  </p:spPr>
                  <p:txBody>
                    <a:bodyPr wrap="none"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92" name="TextBox 40"/>
                  <p:cNvSpPr txBox="1"/>
                  <p:nvPr/>
                </p:nvSpPr>
                <p:spPr>
                  <a:xfrm>
                    <a:off x="2397441" y="2978071"/>
                    <a:ext cx="935762" cy="4509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n-US" altLang="ko-KR" sz="1400" dirty="0" smtClean="0">
                        <a:solidFill>
                          <a:srgbClr val="C00000"/>
                        </a:solidFill>
                        <a:latin typeface="Arial Black" pitchFamily="34" charset="0"/>
                        <a:ea typeface="HY헤드라인M" pitchFamily="18" charset="-127"/>
                      </a:rPr>
                      <a:t>Click!!</a:t>
                    </a:r>
                    <a:endParaRPr lang="ko-KR" altLang="en-US" sz="1400" dirty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endParaRPr>
                  </a:p>
                </p:txBody>
              </p:sp>
            </p:grpSp>
          </p:grpSp>
          <p:pic>
            <p:nvPicPr>
              <p:cNvPr id="53" name="그림 52" descr="images.jpg"/>
              <p:cNvPicPr>
                <a:picLocks noChangeAspect="1"/>
              </p:cNvPicPr>
              <p:nvPr/>
            </p:nvPicPr>
            <p:blipFill>
              <a:blip r:embed="rId15" cstate="screen"/>
              <a:srcRect/>
              <a:stretch>
                <a:fillRect/>
              </a:stretch>
            </p:blipFill>
            <p:spPr>
              <a:xfrm>
                <a:off x="1304143" y="3899802"/>
                <a:ext cx="838965" cy="612000"/>
              </a:xfrm>
              <a:prstGeom prst="rect">
                <a:avLst/>
              </a:prstGeom>
            </p:spPr>
          </p:pic>
          <p:pic>
            <p:nvPicPr>
              <p:cNvPr id="54" name="그림 53" descr="images.jpg"/>
              <p:cNvPicPr>
                <a:picLocks noChangeAspect="1"/>
              </p:cNvPicPr>
              <p:nvPr/>
            </p:nvPicPr>
            <p:blipFill>
              <a:blip r:embed="rId16" cstate="screen"/>
              <a:srcRect/>
              <a:stretch>
                <a:fillRect/>
              </a:stretch>
            </p:blipFill>
            <p:spPr>
              <a:xfrm>
                <a:off x="1328026" y="3929066"/>
                <a:ext cx="71438" cy="91178"/>
              </a:xfrm>
              <a:prstGeom prst="rect">
                <a:avLst/>
              </a:prstGeom>
            </p:spPr>
          </p:pic>
        </p:grpSp>
      </p:grpSp>
      <p:grpSp>
        <p:nvGrpSpPr>
          <p:cNvPr id="1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64" name="줄무늬가 있는 오른쪽 화살표 6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4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7" name="TextBox 66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Waters View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15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69" name="모서리가 둥근 직사각형 68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70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7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3"/>
          <p:cNvGrpSpPr/>
          <p:nvPr/>
        </p:nvGrpSpPr>
        <p:grpSpPr>
          <a:xfrm>
            <a:off x="857224" y="1079054"/>
            <a:ext cx="8143932" cy="2136619"/>
            <a:chOff x="857224" y="1079054"/>
            <a:chExt cx="8143932" cy="2136619"/>
          </a:xfrm>
        </p:grpSpPr>
        <p:pic>
          <p:nvPicPr>
            <p:cNvPr id="89091" name="Picture 3" descr="D:\02. 업무\2014년\02. 전략과제\13. EM 동영상\dentist용\영상\15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286380" y="1284659"/>
              <a:ext cx="1144903" cy="1226001"/>
            </a:xfrm>
            <a:prstGeom prst="rect">
              <a:avLst/>
            </a:prstGeom>
            <a:noFill/>
          </p:spPr>
        </p:pic>
        <p:sp>
          <p:nvSpPr>
            <p:cNvPr id="37" name="직사각형 36"/>
            <p:cNvSpPr/>
            <p:nvPr/>
          </p:nvSpPr>
          <p:spPr>
            <a:xfrm>
              <a:off x="857224" y="2569342"/>
              <a:ext cx="2071702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Carpus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mode from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capture software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click CONFIRM. </a:t>
              </a: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214678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Turn the ear rods 90° 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clockwise from their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initial position. 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7000892" y="2569342"/>
              <a:ext cx="200026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Slide the locking bolt on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CARPUS plate towards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nasal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positioner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turn it to the left.</a:t>
              </a:r>
            </a:p>
          </p:txBody>
        </p:sp>
        <p:pic>
          <p:nvPicPr>
            <p:cNvPr id="89090" name="Picture 2" descr="D:\02. 업무\2014년\02. 전략과제\13. EM 동영상\dentist용\영상\12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86116" y="1356097"/>
              <a:ext cx="1428760" cy="1109884"/>
            </a:xfrm>
            <a:prstGeom prst="rect">
              <a:avLst/>
            </a:prstGeom>
            <a:noFill/>
          </p:spPr>
        </p:pic>
        <p:sp>
          <p:nvSpPr>
            <p:cNvPr id="57" name="직사각형 56"/>
            <p:cNvSpPr/>
            <p:nvPr/>
          </p:nvSpPr>
          <p:spPr>
            <a:xfrm>
              <a:off x="5214942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Slide the CARPUS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Plate onto the nasal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positioner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60" name="갈매기형 수장 59"/>
            <p:cNvSpPr/>
            <p:nvPr/>
          </p:nvSpPr>
          <p:spPr bwMode="auto">
            <a:xfrm>
              <a:off x="2928926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4786314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갈매기형 수장 62"/>
            <p:cNvSpPr/>
            <p:nvPr/>
          </p:nvSpPr>
          <p:spPr bwMode="auto">
            <a:xfrm>
              <a:off x="6643702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0114" name="Picture 2"/>
            <p:cNvPicPr>
              <a:picLocks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108792" y="1230313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46"/>
            <p:cNvGrpSpPr/>
            <p:nvPr/>
          </p:nvGrpSpPr>
          <p:grpSpPr>
            <a:xfrm>
              <a:off x="928662" y="1079054"/>
              <a:ext cx="1857388" cy="1571636"/>
              <a:chOff x="928662" y="1079054"/>
              <a:chExt cx="1857388" cy="1571636"/>
            </a:xfrm>
          </p:grpSpPr>
          <p:pic>
            <p:nvPicPr>
              <p:cNvPr id="56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928662" y="1079054"/>
                <a:ext cx="1857388" cy="1571636"/>
              </a:xfrm>
              <a:prstGeom prst="rect">
                <a:avLst/>
              </a:prstGeom>
              <a:noFill/>
            </p:spPr>
          </p:pic>
          <p:pic>
            <p:nvPicPr>
              <p:cNvPr id="69634" name="Picture 2"/>
              <p:cNvPicPr>
                <a:picLocks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1107450" y="1222660"/>
                <a:ext cx="1501284" cy="97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69635" name="Picture 3" descr="D:\02. 업무\2014년\03. 회의자료\01. 고객불만제로화회의\raw 데이터\국가별 장치검사\미국\33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7072330" y="1129752"/>
              <a:ext cx="1293550" cy="1428760"/>
            </a:xfrm>
            <a:prstGeom prst="rect">
              <a:avLst/>
            </a:prstGeom>
            <a:noFill/>
          </p:spPr>
        </p:pic>
      </p:grpSp>
      <p:grpSp>
        <p:nvGrpSpPr>
          <p:cNvPr id="4" name="그룹 54"/>
          <p:cNvGrpSpPr/>
          <p:nvPr/>
        </p:nvGrpSpPr>
        <p:grpSpPr>
          <a:xfrm>
            <a:off x="881551" y="3429000"/>
            <a:ext cx="7747779" cy="2848351"/>
            <a:chOff x="881551" y="3429000"/>
            <a:chExt cx="7747779" cy="2848351"/>
          </a:xfrm>
        </p:grpSpPr>
        <p:grpSp>
          <p:nvGrpSpPr>
            <p:cNvPr id="5" name="그룹 98"/>
            <p:cNvGrpSpPr/>
            <p:nvPr/>
          </p:nvGrpSpPr>
          <p:grpSpPr>
            <a:xfrm>
              <a:off x="881551" y="3650659"/>
              <a:ext cx="2118813" cy="1602778"/>
              <a:chOff x="4394940" y="3508984"/>
              <a:chExt cx="2118813" cy="1602778"/>
            </a:xfrm>
          </p:grpSpPr>
          <p:grpSp>
            <p:nvGrpSpPr>
              <p:cNvPr id="6" name="그룹 88"/>
              <p:cNvGrpSpPr/>
              <p:nvPr/>
            </p:nvGrpSpPr>
            <p:grpSpPr>
              <a:xfrm>
                <a:off x="4394940" y="3508984"/>
                <a:ext cx="1857388" cy="1571636"/>
                <a:chOff x="4394940" y="3508984"/>
                <a:chExt cx="1857388" cy="1571636"/>
              </a:xfrm>
            </p:grpSpPr>
            <p:pic>
              <p:nvPicPr>
                <p:cNvPr id="86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394940" y="3508984"/>
                  <a:ext cx="1857388" cy="1571636"/>
                </a:xfrm>
                <a:prstGeom prst="rect">
                  <a:avLst/>
                </a:prstGeom>
                <a:noFill/>
              </p:spPr>
            </p:pic>
            <p:pic>
              <p:nvPicPr>
                <p:cNvPr id="89098" name="Picture 10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4580668" y="3662880"/>
                  <a:ext cx="1500198" cy="9601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" name="그룹 33"/>
              <p:cNvGrpSpPr/>
              <p:nvPr/>
            </p:nvGrpSpPr>
            <p:grpSpPr>
              <a:xfrm>
                <a:off x="5715008" y="4429132"/>
                <a:ext cx="798745" cy="682630"/>
                <a:chOff x="2397441" y="2428868"/>
                <a:chExt cx="935762" cy="1000132"/>
              </a:xfrm>
            </p:grpSpPr>
            <p:grpSp>
              <p:nvGrpSpPr>
                <p:cNvPr id="8" name="그룹 67"/>
                <p:cNvGrpSpPr/>
                <p:nvPr/>
              </p:nvGrpSpPr>
              <p:grpSpPr>
                <a:xfrm>
                  <a:off x="2428861" y="2428868"/>
                  <a:ext cx="639747" cy="639748"/>
                  <a:chOff x="4356598" y="3448242"/>
                  <a:chExt cx="639747" cy="639748"/>
                </a:xfrm>
              </p:grpSpPr>
              <p:grpSp>
                <p:nvGrpSpPr>
                  <p:cNvPr id="9" name="그룹 50"/>
                  <p:cNvGrpSpPr/>
                  <p:nvPr/>
                </p:nvGrpSpPr>
                <p:grpSpPr>
                  <a:xfrm>
                    <a:off x="4356598" y="3448242"/>
                    <a:ext cx="639747" cy="639748"/>
                    <a:chOff x="5429257" y="3214686"/>
                    <a:chExt cx="639747" cy="639748"/>
                  </a:xfrm>
                </p:grpSpPr>
                <p:pic>
                  <p:nvPicPr>
                    <p:cNvPr id="96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97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7" y="3214686"/>
                      <a:ext cx="159318" cy="257695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94" name="타원 93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92" name="TextBox 40"/>
                <p:cNvSpPr txBox="1"/>
                <p:nvPr/>
              </p:nvSpPr>
              <p:spPr>
                <a:xfrm>
                  <a:off x="2397441" y="2978071"/>
                  <a:ext cx="935762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Click!!</a:t>
                  </a:r>
                  <a:endParaRPr lang="ko-KR" altLang="en-US" sz="14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105" name="갈매기형 수장 104"/>
            <p:cNvSpPr/>
            <p:nvPr/>
          </p:nvSpPr>
          <p:spPr bwMode="auto">
            <a:xfrm rot="10800000">
              <a:off x="5584244" y="4445023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2793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357950" y="5769520"/>
              <a:ext cx="22145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Ask the patient to put his/her right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hand flat on the CARPUS plate. 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643305" y="5769520"/>
              <a:ext cx="2288397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769520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75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00430" y="3614054"/>
              <a:ext cx="1857388" cy="1571636"/>
            </a:xfrm>
            <a:prstGeom prst="rect">
              <a:avLst/>
            </a:prstGeom>
            <a:noFill/>
          </p:spPr>
        </p:pic>
        <p:pic>
          <p:nvPicPr>
            <p:cNvPr id="90116" name="Picture 4"/>
            <p:cNvPicPr>
              <a:picLocks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3691301" y="3769988"/>
              <a:ext cx="1494000" cy="95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0" name="그룹 25"/>
            <p:cNvGrpSpPr/>
            <p:nvPr/>
          </p:nvGrpSpPr>
          <p:grpSpPr>
            <a:xfrm>
              <a:off x="3357554" y="4042682"/>
              <a:ext cx="835039" cy="1448273"/>
              <a:chOff x="3402410" y="-928416"/>
              <a:chExt cx="3392717" cy="6031494"/>
            </a:xfrm>
          </p:grpSpPr>
          <p:pic>
            <p:nvPicPr>
              <p:cNvPr id="71" name="그림 70"/>
              <p:cNvPicPr>
                <a:picLocks noChangeAspect="1"/>
              </p:cNvPicPr>
              <p:nvPr/>
            </p:nvPicPr>
            <p:blipFill>
              <a:blip r:embed="rId12" cstate="screen">
                <a:lum bright="12000" contrast="33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3" name="타원 72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51" name="Picture 5" descr="C:\Users\a00291\Desktop\1380272216_1195623.jpg"/>
            <p:cNvPicPr>
              <a:picLocks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1314559" y="3902228"/>
              <a:ext cx="774000" cy="604800"/>
            </a:xfrm>
            <a:prstGeom prst="rect">
              <a:avLst/>
            </a:prstGeom>
            <a:noFill/>
          </p:spPr>
        </p:pic>
        <p:pic>
          <p:nvPicPr>
            <p:cNvPr id="69636" name="Picture 4" descr="D:\02. 업무\2014년\03. 회의자료\01. 고객불만제로화회의\raw 데이터\국가별 장치검사\미국\34.png"/>
            <p:cNvPicPr>
              <a:picLocks noChangeAspect="1" noChangeArrowheads="1"/>
            </p:cNvPicPr>
            <p:nvPr/>
          </p:nvPicPr>
          <p:blipFill>
            <a:blip r:embed="rId14" cstate="print"/>
            <a:srcRect t="13889"/>
            <a:stretch>
              <a:fillRect/>
            </a:stretch>
          </p:blipFill>
          <p:spPr bwMode="auto">
            <a:xfrm>
              <a:off x="6429388" y="3429000"/>
              <a:ext cx="2199942" cy="2500330"/>
            </a:xfrm>
            <a:prstGeom prst="rect">
              <a:avLst/>
            </a:prstGeom>
            <a:noFill/>
          </p:spPr>
        </p:pic>
        <p:pic>
          <p:nvPicPr>
            <p:cNvPr id="50" name="Picture 2" descr="C:\Users\a00291\Desktop\16903318_111.jpg"/>
            <p:cNvPicPr>
              <a:picLocks noChangeAspect="1" noChangeArrowheads="1"/>
            </p:cNvPicPr>
            <p:nvPr/>
          </p:nvPicPr>
          <p:blipFill>
            <a:blip r:embed="rId15" cstate="screen"/>
            <a:srcRect/>
            <a:stretch>
              <a:fillRect/>
            </a:stretch>
          </p:blipFill>
          <p:spPr bwMode="auto">
            <a:xfrm>
              <a:off x="4406776" y="3990262"/>
              <a:ext cx="198000" cy="34532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53" name="Picture 2" descr="C:\Users\a00291\Desktop\16903318_111.jpg"/>
            <p:cNvPicPr>
              <a:picLocks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1357290" y="3912590"/>
              <a:ext cx="720000" cy="576000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11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59" name="줄무늬가 있는 오른쪽 화살표 5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2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5" name="TextBox 64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CARPUS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13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67" name="모서리가 둥근 직사각형 66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68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7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그룹 47"/>
          <p:cNvGrpSpPr/>
          <p:nvPr/>
        </p:nvGrpSpPr>
        <p:grpSpPr>
          <a:xfrm>
            <a:off x="2757475" y="1560512"/>
            <a:ext cx="3000396" cy="4387868"/>
            <a:chOff x="2757475" y="1560512"/>
            <a:chExt cx="3000396" cy="4387868"/>
          </a:xfrm>
        </p:grpSpPr>
        <p:pic>
          <p:nvPicPr>
            <p:cNvPr id="24578" name="Picture 2" descr="D:\00. 기술지원팀 140901\Product Image\Latest\PaX-i 3D\Rendering Image\컨텐츠\SC_left_new_CGwithout sw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757475" y="1560512"/>
              <a:ext cx="2860224" cy="4011628"/>
            </a:xfrm>
            <a:prstGeom prst="rect">
              <a:avLst/>
            </a:prstGeom>
            <a:noFill/>
          </p:spPr>
        </p:pic>
        <p:sp>
          <p:nvSpPr>
            <p:cNvPr id="3" name="도넛 2"/>
            <p:cNvSpPr/>
            <p:nvPr/>
          </p:nvSpPr>
          <p:spPr bwMode="auto">
            <a:xfrm>
              <a:off x="3471855" y="3948116"/>
              <a:ext cx="2286016" cy="2000264"/>
            </a:xfrm>
            <a:prstGeom prst="donut">
              <a:avLst>
                <a:gd name="adj" fmla="val 8067"/>
              </a:avLst>
            </a:prstGeom>
            <a:solidFill>
              <a:schemeClr val="bg1">
                <a:lumMod val="75000"/>
              </a:schemeClr>
            </a:solidFill>
            <a:ln w="3175">
              <a:noFill/>
              <a:miter lim="800000"/>
              <a:headEnd/>
              <a:tailEnd/>
            </a:ln>
            <a:effectLst>
              <a:outerShdw blurRad="190500" dist="1765300" dir="6840000" sx="99000" sy="99000" algn="ctr" rotWithShape="0">
                <a:schemeClr val="tx1">
                  <a:lumMod val="75000"/>
                  <a:lumOff val="25000"/>
                  <a:alpha val="18000"/>
                </a:schemeClr>
              </a:outerShdw>
              <a:softEdge rad="63500"/>
            </a:effectLst>
            <a:scene3d>
              <a:camera prst="isometricOffAxis1Top">
                <a:rot lat="17931897" lon="17866401" rev="3914403"/>
              </a:camera>
              <a:lightRig rig="balanced" dir="t"/>
            </a:scene3d>
            <a:sp3d extrusionH="19050" prstMaterial="clear">
              <a:bevelT w="177800" h="120650" prst="cross"/>
              <a:bevelB w="31750" h="165100"/>
            </a:sp3d>
          </p:spPr>
          <p:txBody>
            <a:bodyPr wrap="none" rtlCol="0" anchor="ctr"/>
            <a:lstStyle/>
            <a:p>
              <a:pPr algn="ctr"/>
              <a:endParaRPr lang="ko-KR" altLang="en-US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50" name="Picture 2" descr="C:\Users\VT_GCS1\Desktop\OP_left_new_CG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857488" y="2786058"/>
              <a:ext cx="1085016" cy="991686"/>
            </a:xfrm>
            <a:prstGeom prst="rect">
              <a:avLst/>
            </a:prstGeom>
            <a:noFill/>
          </p:spPr>
        </p:pic>
      </p:grpSp>
      <p:grpSp>
        <p:nvGrpSpPr>
          <p:cNvPr id="2" name="그룹 29"/>
          <p:cNvGrpSpPr/>
          <p:nvPr/>
        </p:nvGrpSpPr>
        <p:grpSpPr>
          <a:xfrm>
            <a:off x="967298" y="2143116"/>
            <a:ext cx="1604438" cy="1003521"/>
            <a:chOff x="967298" y="1643050"/>
            <a:chExt cx="1604438" cy="1003521"/>
          </a:xfrm>
        </p:grpSpPr>
        <p:sp>
          <p:nvSpPr>
            <p:cNvPr id="10" name="TextBox 9"/>
            <p:cNvSpPr txBox="1"/>
            <p:nvPr/>
          </p:nvSpPr>
          <p:spPr>
            <a:xfrm>
              <a:off x="967298" y="1643050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CEPH Unit</a:t>
              </a: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981994" y="2000240"/>
              <a:ext cx="158974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Capture </a:t>
              </a:r>
              <a:r>
                <a:rPr lang="en-US" altLang="ko-KR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image:</a:t>
              </a:r>
            </a:p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Scan Type</a:t>
              </a:r>
            </a:p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altLang="ko-KR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OneShot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Type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그룹 45"/>
          <p:cNvGrpSpPr/>
          <p:nvPr/>
        </p:nvGrpSpPr>
        <p:grpSpPr>
          <a:xfrm>
            <a:off x="4786314" y="1571612"/>
            <a:ext cx="1906314" cy="428628"/>
            <a:chOff x="4786314" y="1071546"/>
            <a:chExt cx="1906314" cy="428628"/>
          </a:xfrm>
        </p:grpSpPr>
        <p:cxnSp>
          <p:nvCxnSpPr>
            <p:cNvPr id="26" name="직선 연결선 25"/>
            <p:cNvCxnSpPr/>
            <p:nvPr/>
          </p:nvCxnSpPr>
          <p:spPr>
            <a:xfrm flipV="1">
              <a:off x="4786314" y="1071546"/>
              <a:ext cx="714380" cy="42862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/>
            <p:nvPr/>
          </p:nvCxnSpPr>
          <p:spPr>
            <a:xfrm>
              <a:off x="5502380" y="1071546"/>
              <a:ext cx="1190248" cy="1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직선 연결선 33"/>
          <p:cNvCxnSpPr/>
          <p:nvPr/>
        </p:nvCxnSpPr>
        <p:spPr>
          <a:xfrm flipV="1">
            <a:off x="5357818" y="2569686"/>
            <a:ext cx="1334810" cy="2058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50"/>
          <p:cNvGrpSpPr/>
          <p:nvPr/>
        </p:nvGrpSpPr>
        <p:grpSpPr>
          <a:xfrm>
            <a:off x="2428860" y="4500570"/>
            <a:ext cx="2000264" cy="642942"/>
            <a:chOff x="2428860" y="3643314"/>
            <a:chExt cx="2000264" cy="642942"/>
          </a:xfrm>
        </p:grpSpPr>
        <p:cxnSp>
          <p:nvCxnSpPr>
            <p:cNvPr id="40" name="직선 연결선 39"/>
            <p:cNvCxnSpPr/>
            <p:nvPr/>
          </p:nvCxnSpPr>
          <p:spPr>
            <a:xfrm rot="5400000">
              <a:off x="3857620" y="3714752"/>
              <a:ext cx="642942" cy="500066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/>
            <p:cNvCxnSpPr/>
            <p:nvPr/>
          </p:nvCxnSpPr>
          <p:spPr>
            <a:xfrm rot="10800000">
              <a:off x="2428860" y="4284195"/>
              <a:ext cx="1500198" cy="2060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49"/>
          <p:cNvGrpSpPr/>
          <p:nvPr/>
        </p:nvGrpSpPr>
        <p:grpSpPr>
          <a:xfrm>
            <a:off x="4714876" y="4500570"/>
            <a:ext cx="1977752" cy="428628"/>
            <a:chOff x="4714876" y="4000504"/>
            <a:chExt cx="1977752" cy="428628"/>
          </a:xfrm>
        </p:grpSpPr>
        <p:cxnSp>
          <p:nvCxnSpPr>
            <p:cNvPr id="52" name="직선 연결선 51"/>
            <p:cNvCxnSpPr/>
            <p:nvPr/>
          </p:nvCxnSpPr>
          <p:spPr>
            <a:xfrm rot="5400000" flipH="1" flipV="1">
              <a:off x="4643438" y="4071942"/>
              <a:ext cx="428628" cy="285752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연결선 52"/>
            <p:cNvCxnSpPr/>
            <p:nvPr/>
          </p:nvCxnSpPr>
          <p:spPr>
            <a:xfrm flipV="1">
              <a:off x="5000628" y="4000504"/>
              <a:ext cx="1692000" cy="2059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30"/>
          <p:cNvGrpSpPr/>
          <p:nvPr/>
        </p:nvGrpSpPr>
        <p:grpSpPr>
          <a:xfrm>
            <a:off x="6715140" y="1357298"/>
            <a:ext cx="1762662" cy="879052"/>
            <a:chOff x="6715140" y="857232"/>
            <a:chExt cx="1762662" cy="879052"/>
          </a:xfrm>
        </p:grpSpPr>
        <p:sp>
          <p:nvSpPr>
            <p:cNvPr id="15" name="TextBox 14"/>
            <p:cNvSpPr txBox="1"/>
            <p:nvPr/>
          </p:nvSpPr>
          <p:spPr>
            <a:xfrm>
              <a:off x="6715140" y="857232"/>
              <a:ext cx="17626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Vertical Frame</a:t>
              </a: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6751352" y="1228453"/>
              <a:ext cx="1589742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Contains main control board and X-ray LED lamp.</a:t>
              </a:r>
            </a:p>
          </p:txBody>
        </p:sp>
      </p:grpSp>
      <p:grpSp>
        <p:nvGrpSpPr>
          <p:cNvPr id="9" name="그룹 36"/>
          <p:cNvGrpSpPr/>
          <p:nvPr/>
        </p:nvGrpSpPr>
        <p:grpSpPr>
          <a:xfrm>
            <a:off x="6715140" y="4357694"/>
            <a:ext cx="1589742" cy="726522"/>
            <a:chOff x="6715140" y="3857628"/>
            <a:chExt cx="1589742" cy="726522"/>
          </a:xfrm>
        </p:grpSpPr>
        <p:sp>
          <p:nvSpPr>
            <p:cNvPr id="49" name="TextBox 48"/>
            <p:cNvSpPr txBox="1"/>
            <p:nvPr/>
          </p:nvSpPr>
          <p:spPr>
            <a:xfrm>
              <a:off x="6715140" y="3857628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Base</a:t>
              </a:r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6715140" y="4214818"/>
              <a:ext cx="158974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Base is for the support of the whole unit (Optional).</a:t>
              </a:r>
            </a:p>
          </p:txBody>
        </p:sp>
      </p:grpSp>
      <p:grpSp>
        <p:nvGrpSpPr>
          <p:cNvPr id="12" name="그룹 40"/>
          <p:cNvGrpSpPr/>
          <p:nvPr/>
        </p:nvGrpSpPr>
        <p:grpSpPr>
          <a:xfrm>
            <a:off x="785786" y="4988494"/>
            <a:ext cx="1622400" cy="600164"/>
            <a:chOff x="785786" y="4131238"/>
            <a:chExt cx="1622400" cy="600164"/>
          </a:xfrm>
        </p:grpSpPr>
        <p:sp>
          <p:nvSpPr>
            <p:cNvPr id="45" name="TextBox 44"/>
            <p:cNvSpPr txBox="1"/>
            <p:nvPr/>
          </p:nvSpPr>
          <p:spPr>
            <a:xfrm>
              <a:off x="785786" y="4131238"/>
              <a:ext cx="15776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Column Unit</a:t>
              </a: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818444" y="4500570"/>
              <a:ext cx="158974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Adjust height of the unit.</a:t>
              </a:r>
            </a:p>
          </p:txBody>
        </p:sp>
      </p:grpSp>
      <p:grpSp>
        <p:nvGrpSpPr>
          <p:cNvPr id="13" name="그룹 32"/>
          <p:cNvGrpSpPr/>
          <p:nvPr/>
        </p:nvGrpSpPr>
        <p:grpSpPr>
          <a:xfrm>
            <a:off x="6715140" y="2357430"/>
            <a:ext cx="1665969" cy="1142020"/>
            <a:chOff x="6715140" y="1857364"/>
            <a:chExt cx="1665969" cy="1142020"/>
          </a:xfrm>
        </p:grpSpPr>
        <p:sp>
          <p:nvSpPr>
            <p:cNvPr id="35" name="TextBox 34"/>
            <p:cNvSpPr txBox="1"/>
            <p:nvPr/>
          </p:nvSpPr>
          <p:spPr>
            <a:xfrm>
              <a:off x="6715140" y="1857364"/>
              <a:ext cx="1665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Rotating Unit</a:t>
              </a: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6742299" y="2214554"/>
              <a:ext cx="1589742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Sensors and the X-ray Generator are embedded and rotates when capturing the PANO/CT image. </a:t>
              </a:r>
            </a:p>
          </p:txBody>
        </p:sp>
      </p:grpSp>
      <p:grpSp>
        <p:nvGrpSpPr>
          <p:cNvPr id="14" name="그룹 41"/>
          <p:cNvGrpSpPr/>
          <p:nvPr/>
        </p:nvGrpSpPr>
        <p:grpSpPr>
          <a:xfrm>
            <a:off x="714348" y="3778425"/>
            <a:ext cx="1723549" cy="865021"/>
            <a:chOff x="714348" y="3214686"/>
            <a:chExt cx="1723549" cy="865021"/>
          </a:xfrm>
        </p:grpSpPr>
        <p:sp>
          <p:nvSpPr>
            <p:cNvPr id="39" name="TextBox 38"/>
            <p:cNvSpPr txBox="1"/>
            <p:nvPr/>
          </p:nvSpPr>
          <p:spPr>
            <a:xfrm>
              <a:off x="714348" y="3214686"/>
              <a:ext cx="1723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Handle Frame</a:t>
              </a: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714348" y="3571876"/>
              <a:ext cx="1589742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Power switch and the components needed for patient positioning.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71472" y="395567"/>
            <a:ext cx="7687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Structure, Function and Accessories of the Product</a:t>
            </a:r>
          </a:p>
        </p:txBody>
      </p:sp>
      <p:grpSp>
        <p:nvGrpSpPr>
          <p:cNvPr id="16" name="그룹 43"/>
          <p:cNvGrpSpPr/>
          <p:nvPr/>
        </p:nvGrpSpPr>
        <p:grpSpPr>
          <a:xfrm>
            <a:off x="2428863" y="2071678"/>
            <a:ext cx="1214446" cy="1143008"/>
            <a:chOff x="2428857" y="1285860"/>
            <a:chExt cx="958772" cy="2286015"/>
          </a:xfrm>
        </p:grpSpPr>
        <p:cxnSp>
          <p:nvCxnSpPr>
            <p:cNvPr id="8" name="직선 연결선 7"/>
            <p:cNvCxnSpPr/>
            <p:nvPr/>
          </p:nvCxnSpPr>
          <p:spPr>
            <a:xfrm rot="10800000" flipV="1">
              <a:off x="2767246" y="1285860"/>
              <a:ext cx="620383" cy="571506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rot="10800000">
              <a:off x="2428857" y="1857364"/>
              <a:ext cx="338388" cy="3176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9"/>
            <p:cNvCxnSpPr/>
            <p:nvPr/>
          </p:nvCxnSpPr>
          <p:spPr>
            <a:xfrm rot="16200000" flipH="1">
              <a:off x="2135583" y="2489029"/>
              <a:ext cx="1714508" cy="45118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그룹 47"/>
          <p:cNvGrpSpPr/>
          <p:nvPr/>
        </p:nvGrpSpPr>
        <p:grpSpPr>
          <a:xfrm>
            <a:off x="2390760" y="3000372"/>
            <a:ext cx="2324116" cy="1000132"/>
            <a:chOff x="2428860" y="2857496"/>
            <a:chExt cx="2214578" cy="573564"/>
          </a:xfrm>
        </p:grpSpPr>
        <p:cxnSp>
          <p:nvCxnSpPr>
            <p:cNvPr id="36" name="직선 연결선 35"/>
            <p:cNvCxnSpPr/>
            <p:nvPr/>
          </p:nvCxnSpPr>
          <p:spPr>
            <a:xfrm rot="10800000" flipV="1">
              <a:off x="3929058" y="2857496"/>
              <a:ext cx="714380" cy="57150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/>
            <p:cNvCxnSpPr/>
            <p:nvPr/>
          </p:nvCxnSpPr>
          <p:spPr>
            <a:xfrm rot="10800000">
              <a:off x="2428860" y="3429000"/>
              <a:ext cx="1500198" cy="2060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6" name="줄무늬가 있는 오른쪽 화살표 4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14536" y="357166"/>
            <a:ext cx="3715933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Execution of Capture Software (CT)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57224" y="5881139"/>
            <a:ext cx="479489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Select the patient, and then click the “DENTAL CT” button and capture software displays.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857224" y="7500966"/>
            <a:ext cx="3786026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2" name="줄무늬가 있는 오른쪽 화살표 4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6502" y="2305870"/>
            <a:ext cx="3396414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그림 45" descr="Monitor Fram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2143116"/>
            <a:ext cx="3643338" cy="3010516"/>
          </a:xfrm>
          <a:prstGeom prst="rect">
            <a:avLst/>
          </a:prstGeom>
        </p:spPr>
      </p:pic>
      <p:sp>
        <p:nvSpPr>
          <p:cNvPr id="47" name="갈매기형 수장 46"/>
          <p:cNvSpPr/>
          <p:nvPr/>
        </p:nvSpPr>
        <p:spPr bwMode="auto">
          <a:xfrm>
            <a:off x="4500562" y="3286124"/>
            <a:ext cx="357190" cy="500066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4" cstate="print"/>
          <a:srcRect r="7961"/>
          <a:stretch>
            <a:fillRect/>
          </a:stretch>
        </p:blipFill>
        <p:spPr bwMode="auto">
          <a:xfrm>
            <a:off x="785786" y="2285992"/>
            <a:ext cx="3357586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" name="그림 50" descr="Monitor Fram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143116"/>
            <a:ext cx="3643338" cy="3010516"/>
          </a:xfrm>
          <a:prstGeom prst="rect">
            <a:avLst/>
          </a:prstGeom>
        </p:spPr>
      </p:pic>
      <p:sp>
        <p:nvSpPr>
          <p:cNvPr id="52" name="타원 51"/>
          <p:cNvSpPr/>
          <p:nvPr/>
        </p:nvSpPr>
        <p:spPr bwMode="auto">
          <a:xfrm>
            <a:off x="1083344" y="2377308"/>
            <a:ext cx="500066" cy="500066"/>
          </a:xfrm>
          <a:prstGeom prst="ellipse">
            <a:avLst/>
          </a:prstGeom>
          <a:solidFill>
            <a:schemeClr val="accent6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cxnSp>
        <p:nvCxnSpPr>
          <p:cNvPr id="53" name="직선 연결선 52"/>
          <p:cNvCxnSpPr>
            <a:endCxn id="55" idx="2"/>
          </p:cNvCxnSpPr>
          <p:nvPr/>
        </p:nvCxnSpPr>
        <p:spPr>
          <a:xfrm flipV="1">
            <a:off x="1285852" y="2449447"/>
            <a:ext cx="1571636" cy="19373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2"/>
          <p:cNvPicPr preferRelativeResize="0">
            <a:picLocks noChangeAspect="1" noChangeArrowheads="1"/>
          </p:cNvPicPr>
          <p:nvPr/>
        </p:nvPicPr>
        <p:blipFill>
          <a:blip r:embed="rId5" cstate="print"/>
          <a:srcRect l="48172" t="24336" b="18857"/>
          <a:stretch>
            <a:fillRect/>
          </a:stretch>
        </p:blipFill>
        <p:spPr bwMode="auto">
          <a:xfrm>
            <a:off x="2857488" y="1643050"/>
            <a:ext cx="1571636" cy="1612794"/>
          </a:xfrm>
          <a:prstGeom prst="ellipse">
            <a:avLst/>
          </a:prstGeom>
          <a:ln w="19050" cap="rnd">
            <a:solidFill>
              <a:schemeClr val="accent6">
                <a:lumMod val="75000"/>
              </a:schemeClr>
            </a:solidFill>
          </a:ln>
          <a:effectLst/>
        </p:spPr>
      </p:pic>
      <p:grpSp>
        <p:nvGrpSpPr>
          <p:cNvPr id="56" name="그룹 65"/>
          <p:cNvGrpSpPr/>
          <p:nvPr/>
        </p:nvGrpSpPr>
        <p:grpSpPr>
          <a:xfrm>
            <a:off x="3643306" y="2500306"/>
            <a:ext cx="849172" cy="822513"/>
            <a:chOff x="6275861" y="3143248"/>
            <a:chExt cx="975780" cy="942108"/>
          </a:xfrm>
        </p:grpSpPr>
        <p:grpSp>
          <p:nvGrpSpPr>
            <p:cNvPr id="57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6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3" name="타원 6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1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6484412" y="3340621"/>
              <a:ext cx="477447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829698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5" grpId="0"/>
      <p:bldP spid="5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1"/>
          <p:cNvPicPr>
            <a:picLocks noChangeAspect="1" noChangeArrowheads="1"/>
          </p:cNvPicPr>
          <p:nvPr/>
        </p:nvPicPr>
        <p:blipFill>
          <a:blip r:embed="rId2" cstate="print"/>
          <a:srcRect b="12378"/>
          <a:stretch>
            <a:fillRect/>
          </a:stretch>
        </p:blipFill>
        <p:spPr bwMode="auto">
          <a:xfrm>
            <a:off x="1057251" y="1453792"/>
            <a:ext cx="1357322" cy="332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714536" y="336756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(1/7)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847698" y="785794"/>
            <a:ext cx="5796004" cy="525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① 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buttons in the following order. </a:t>
            </a:r>
          </a:p>
          <a:p>
            <a:pPr algn="just"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 • CT FOV &gt; Position 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&gt; Select the Image Quality &gt; Metal Mode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847698" y="4823273"/>
            <a:ext cx="572456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CONFIRM, then the device will turn to the patient positioning mode.</a:t>
            </a:r>
          </a:p>
        </p:txBody>
      </p:sp>
      <p:grpSp>
        <p:nvGrpSpPr>
          <p:cNvPr id="44" name="그룹 43"/>
          <p:cNvGrpSpPr/>
          <p:nvPr/>
        </p:nvGrpSpPr>
        <p:grpSpPr>
          <a:xfrm>
            <a:off x="1071538" y="5180463"/>
            <a:ext cx="1834642" cy="1142984"/>
            <a:chOff x="1071538" y="5180463"/>
            <a:chExt cx="1834642" cy="1142984"/>
          </a:xfrm>
        </p:grpSpPr>
        <p:pic>
          <p:nvPicPr>
            <p:cNvPr id="40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71538" y="5180463"/>
              <a:ext cx="1834642" cy="66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" name="그룹 33"/>
            <p:cNvGrpSpPr/>
            <p:nvPr/>
          </p:nvGrpSpPr>
          <p:grpSpPr>
            <a:xfrm>
              <a:off x="1857354" y="5640817"/>
              <a:ext cx="798745" cy="682630"/>
              <a:chOff x="2397441" y="2428868"/>
              <a:chExt cx="935763" cy="1000132"/>
            </a:xfrm>
          </p:grpSpPr>
          <p:grpSp>
            <p:nvGrpSpPr>
              <p:cNvPr id="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7" name="타원 4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5" name="TextBox 40"/>
              <p:cNvSpPr txBox="1"/>
              <p:nvPr/>
            </p:nvSpPr>
            <p:spPr>
              <a:xfrm>
                <a:off x="2397441" y="2978071"/>
                <a:ext cx="935763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1" name="그룹 40"/>
          <p:cNvGrpSpPr/>
          <p:nvPr/>
        </p:nvGrpSpPr>
        <p:grpSpPr>
          <a:xfrm>
            <a:off x="1714480" y="1537125"/>
            <a:ext cx="6929486" cy="3286148"/>
            <a:chOff x="1714480" y="1537125"/>
            <a:chExt cx="6929486" cy="3286148"/>
          </a:xfrm>
        </p:grpSpPr>
        <p:cxnSp>
          <p:nvCxnSpPr>
            <p:cNvPr id="52" name="직선 연결선 51"/>
            <p:cNvCxnSpPr>
              <a:stCxn id="63" idx="1"/>
            </p:cNvCxnSpPr>
            <p:nvPr/>
          </p:nvCxnSpPr>
          <p:spPr>
            <a:xfrm rot="10800000" flipV="1">
              <a:off x="3143240" y="1822877"/>
              <a:ext cx="571504" cy="214314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9"/>
            <p:cNvCxnSpPr/>
            <p:nvPr/>
          </p:nvCxnSpPr>
          <p:spPr>
            <a:xfrm>
              <a:off x="1714480" y="2037191"/>
              <a:ext cx="1428760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직사각형 62"/>
            <p:cNvSpPr/>
            <p:nvPr/>
          </p:nvSpPr>
          <p:spPr bwMode="auto">
            <a:xfrm>
              <a:off x="3714744" y="1537125"/>
              <a:ext cx="4572032" cy="571504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3786182" y="1608563"/>
              <a:ext cx="485778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size of the CT FOV(Field of View).</a:t>
              </a:r>
            </a:p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The FOV size is determined by the CT sensor attached on the device. 	</a:t>
              </a:r>
            </a:p>
            <a:p>
              <a:pPr algn="just"/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5" name="직선 연결선 74"/>
            <p:cNvCxnSpPr/>
            <p:nvPr/>
          </p:nvCxnSpPr>
          <p:spPr>
            <a:xfrm>
              <a:off x="1714480" y="2680133"/>
              <a:ext cx="2000264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직사각형 76"/>
            <p:cNvSpPr/>
            <p:nvPr/>
          </p:nvSpPr>
          <p:spPr bwMode="auto">
            <a:xfrm>
              <a:off x="3714744" y="2141967"/>
              <a:ext cx="4572032" cy="857256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3786182" y="2175305"/>
              <a:ext cx="4000528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ROI to be captured under the VERTICAL POSITION. </a:t>
              </a:r>
            </a:p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altLang="ko-KR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Mn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(Mandible)</a:t>
              </a:r>
            </a:p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altLang="ko-KR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Mx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(Maxillary)</a:t>
              </a:r>
            </a:p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altLang="ko-KR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Occl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altLang="ko-KR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Occlusal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TMJ(</a:t>
              </a:r>
              <a:r>
                <a:rPr lang="en-US" altLang="ko-KR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Temporomandibular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Joint)</a:t>
              </a:r>
            </a:p>
          </p:txBody>
        </p:sp>
        <p:cxnSp>
          <p:nvCxnSpPr>
            <p:cNvPr id="80" name="직선 연결선 79"/>
            <p:cNvCxnSpPr/>
            <p:nvPr/>
          </p:nvCxnSpPr>
          <p:spPr>
            <a:xfrm>
              <a:off x="1714480" y="3323075"/>
              <a:ext cx="2000264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직사각형 80"/>
            <p:cNvSpPr/>
            <p:nvPr/>
          </p:nvSpPr>
          <p:spPr bwMode="auto">
            <a:xfrm>
              <a:off x="3714744" y="3037323"/>
              <a:ext cx="4572032" cy="461966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3786182" y="3083640"/>
              <a:ext cx="400052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ROI to be captured under the HORIZONTAL POSITION. </a:t>
              </a:r>
            </a:p>
            <a:p>
              <a:pPr algn="just"/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- Right, Center, Left</a:t>
              </a:r>
            </a:p>
          </p:txBody>
        </p:sp>
        <p:cxnSp>
          <p:nvCxnSpPr>
            <p:cNvPr id="83" name="직선 연결선 82"/>
            <p:cNvCxnSpPr/>
            <p:nvPr/>
          </p:nvCxnSpPr>
          <p:spPr>
            <a:xfrm>
              <a:off x="1714480" y="3713603"/>
              <a:ext cx="2000264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직사각형 83"/>
            <p:cNvSpPr/>
            <p:nvPr/>
          </p:nvSpPr>
          <p:spPr bwMode="auto">
            <a:xfrm>
              <a:off x="3714744" y="3542152"/>
              <a:ext cx="4572032" cy="35719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3786182" y="3604065"/>
              <a:ext cx="435771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image acquisition speed under High (24 s) or Standard (15 s). 	</a:t>
              </a:r>
            </a:p>
          </p:txBody>
        </p:sp>
        <p:cxnSp>
          <p:nvCxnSpPr>
            <p:cNvPr id="86" name="직선 연결선 85"/>
            <p:cNvCxnSpPr/>
            <p:nvPr/>
          </p:nvCxnSpPr>
          <p:spPr>
            <a:xfrm>
              <a:off x="1714480" y="4137468"/>
              <a:ext cx="2000264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직사각형 86"/>
            <p:cNvSpPr/>
            <p:nvPr/>
          </p:nvSpPr>
          <p:spPr bwMode="auto">
            <a:xfrm>
              <a:off x="3714744" y="3966017"/>
              <a:ext cx="4572032" cy="35719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" name="직사각형 87"/>
            <p:cNvSpPr/>
            <p:nvPr/>
          </p:nvSpPr>
          <p:spPr>
            <a:xfrm>
              <a:off x="3786182" y="4027930"/>
              <a:ext cx="400052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either Standard or Application mode for </a:t>
              </a:r>
              <a:r>
                <a:rPr lang="en-US" altLang="ko-KR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voxel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resolution.</a:t>
              </a:r>
            </a:p>
          </p:txBody>
        </p:sp>
        <p:cxnSp>
          <p:nvCxnSpPr>
            <p:cNvPr id="89" name="직선 연결선 88"/>
            <p:cNvCxnSpPr/>
            <p:nvPr/>
          </p:nvCxnSpPr>
          <p:spPr>
            <a:xfrm>
              <a:off x="1714480" y="4566096"/>
              <a:ext cx="2000264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직사각형 89"/>
            <p:cNvSpPr/>
            <p:nvPr/>
          </p:nvSpPr>
          <p:spPr bwMode="auto">
            <a:xfrm>
              <a:off x="3714744" y="4394645"/>
              <a:ext cx="4572032" cy="428628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직사각형 90"/>
            <p:cNvSpPr/>
            <p:nvPr/>
          </p:nvSpPr>
          <p:spPr>
            <a:xfrm>
              <a:off x="3786182" y="4456558"/>
              <a:ext cx="4429156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Metal Artifact Reduction reduces scatter caused by metal reflection.</a:t>
              </a: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5786446" y="4894711"/>
            <a:ext cx="2286016" cy="1891875"/>
            <a:chOff x="5786446" y="4894711"/>
            <a:chExt cx="2286016" cy="1891875"/>
          </a:xfrm>
        </p:grpSpPr>
        <p:pic>
          <p:nvPicPr>
            <p:cNvPr id="38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86446" y="4894711"/>
              <a:ext cx="2286016" cy="1891875"/>
            </a:xfrm>
            <a:prstGeom prst="rect">
              <a:avLst/>
            </a:prstGeom>
            <a:noFill/>
          </p:spPr>
        </p:pic>
        <p:pic>
          <p:nvPicPr>
            <p:cNvPr id="73730" name="Picture 2" descr="D:\10. EM 컨텐츠_스텝교육용\참고 사진\Photo\i3DNCSW CT 8080_C_occl_Confirm_61%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6022188" y="5085747"/>
              <a:ext cx="1835959" cy="1152000"/>
            </a:xfrm>
            <a:prstGeom prst="rect">
              <a:avLst/>
            </a:prstGeom>
            <a:noFill/>
          </p:spPr>
        </p:pic>
      </p:grpSp>
      <p:grpSp>
        <p:nvGrpSpPr>
          <p:cNvPr id="42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3" name="줄무늬가 있는 오른쪽 화살표 4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9698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714536" y="336756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(2/7)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971600" y="851368"/>
            <a:ext cx="567210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③ When the device stops moving, put the Chin Support w/ Bite Block on the Chinrest.  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971599" y="2764980"/>
            <a:ext cx="55577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④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For safety,  the patient (especially child or pregnant woman) should wear the lead apron.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971599" y="4349929"/>
            <a:ext cx="88596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⑤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atient should take off all jewelry and metallic objects such as hair pins, spectacles, dentures and orthodontic appliances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and place them on the accessory rack. </a:t>
            </a:r>
          </a:p>
          <a:p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1522455" y="2985847"/>
            <a:ext cx="4788442" cy="1378118"/>
            <a:chOff x="1522455" y="2985847"/>
            <a:chExt cx="4788442" cy="1378118"/>
          </a:xfrm>
        </p:grpSpPr>
        <p:pic>
          <p:nvPicPr>
            <p:cNvPr id="39" name="그림 38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-7417"/>
            <a:stretch/>
          </p:blipFill>
          <p:spPr>
            <a:xfrm>
              <a:off x="3839747" y="2985847"/>
              <a:ext cx="817794" cy="1378118"/>
            </a:xfrm>
            <a:prstGeom prst="rect">
              <a:avLst/>
            </a:prstGeom>
          </p:spPr>
        </p:pic>
        <p:pic>
          <p:nvPicPr>
            <p:cNvPr id="40" name="그림 39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2455" y="3042267"/>
              <a:ext cx="1347742" cy="1249689"/>
            </a:xfrm>
            <a:prstGeom prst="rect">
              <a:avLst/>
            </a:prstGeom>
          </p:spPr>
        </p:pic>
        <p:sp>
          <p:nvSpPr>
            <p:cNvPr id="41" name="갈매기형 수장 40"/>
            <p:cNvSpPr/>
            <p:nvPr/>
          </p:nvSpPr>
          <p:spPr bwMode="auto">
            <a:xfrm>
              <a:off x="3186313" y="3583900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2" name="직선 연결선 41"/>
            <p:cNvCxnSpPr/>
            <p:nvPr/>
          </p:nvCxnSpPr>
          <p:spPr>
            <a:xfrm flipV="1">
              <a:off x="4331048" y="3283844"/>
              <a:ext cx="240952" cy="206955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5134869" y="3142221"/>
              <a:ext cx="1176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Lead Apron</a:t>
              </a:r>
            </a:p>
          </p:txBody>
        </p:sp>
        <p:cxnSp>
          <p:nvCxnSpPr>
            <p:cNvPr id="44" name="직선 연결선 43"/>
            <p:cNvCxnSpPr/>
            <p:nvPr/>
          </p:nvCxnSpPr>
          <p:spPr>
            <a:xfrm flipV="1">
              <a:off x="4572000" y="3289855"/>
              <a:ext cx="576000" cy="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그룹 50"/>
          <p:cNvGrpSpPr/>
          <p:nvPr/>
        </p:nvGrpSpPr>
        <p:grpSpPr>
          <a:xfrm>
            <a:off x="1333406" y="4835197"/>
            <a:ext cx="4030682" cy="1451323"/>
            <a:chOff x="1333406" y="4835197"/>
            <a:chExt cx="4030682" cy="1451323"/>
          </a:xfrm>
        </p:grpSpPr>
        <p:pic>
          <p:nvPicPr>
            <p:cNvPr id="45" name="그림 4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406" y="4836815"/>
              <a:ext cx="1651940" cy="1449705"/>
            </a:xfrm>
            <a:prstGeom prst="rect">
              <a:avLst/>
            </a:prstGeom>
          </p:spPr>
        </p:pic>
        <p:sp>
          <p:nvSpPr>
            <p:cNvPr id="46" name="갈매기형 수장 45"/>
            <p:cNvSpPr/>
            <p:nvPr/>
          </p:nvSpPr>
          <p:spPr bwMode="auto">
            <a:xfrm>
              <a:off x="3167920" y="549571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7" name="그림 4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7962" y="4835197"/>
              <a:ext cx="1596126" cy="1446294"/>
            </a:xfrm>
            <a:prstGeom prst="rect">
              <a:avLst/>
            </a:prstGeom>
          </p:spPr>
        </p:pic>
      </p:grpSp>
      <p:grpSp>
        <p:nvGrpSpPr>
          <p:cNvPr id="49" name="그룹 48"/>
          <p:cNvGrpSpPr/>
          <p:nvPr/>
        </p:nvGrpSpPr>
        <p:grpSpPr>
          <a:xfrm>
            <a:off x="1274966" y="1142984"/>
            <a:ext cx="3082720" cy="1585100"/>
            <a:chOff x="1274966" y="1142984"/>
            <a:chExt cx="3082720" cy="1585100"/>
          </a:xfrm>
        </p:grpSpPr>
        <p:pic>
          <p:nvPicPr>
            <p:cNvPr id="26" name="Picture 3" descr="C:\Users\VT_GCS1\Desktop\제목 없음-1000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2643174" y="1142984"/>
              <a:ext cx="1714512" cy="1423668"/>
            </a:xfrm>
            <a:prstGeom prst="rect">
              <a:avLst/>
            </a:prstGeom>
            <a:noFill/>
          </p:spPr>
        </p:pic>
        <p:pic>
          <p:nvPicPr>
            <p:cNvPr id="33" name="Picture 7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1331640" y="1260539"/>
              <a:ext cx="1152128" cy="96778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accent6">
                  <a:lumMod val="75000"/>
                </a:schemeClr>
              </a:solidFill>
            </a:ln>
            <a:effectLst/>
          </p:spPr>
        </p:pic>
        <p:cxnSp>
          <p:nvCxnSpPr>
            <p:cNvPr id="35" name="직선 연결선 34"/>
            <p:cNvCxnSpPr/>
            <p:nvPr/>
          </p:nvCxnSpPr>
          <p:spPr>
            <a:xfrm flipH="1">
              <a:off x="2483920" y="1571612"/>
              <a:ext cx="1368000" cy="0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1274966" y="2204864"/>
              <a:ext cx="13236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Chin Support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w/ Bite Block</a:t>
              </a:r>
            </a:p>
          </p:txBody>
        </p:sp>
      </p:grpSp>
      <p:grpSp>
        <p:nvGrpSpPr>
          <p:cNvPr id="29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30" name="줄무늬가 있는 오른쪽 화살표 2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1"/>
      <p:bldP spid="3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971599" y="932527"/>
            <a:ext cx="73151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⑥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Bring the patient to the device. Put the hygiene cover on the bite stick. </a:t>
            </a:r>
          </a:p>
        </p:txBody>
      </p:sp>
      <p:grpSp>
        <p:nvGrpSpPr>
          <p:cNvPr id="25" name="그룹 24"/>
          <p:cNvGrpSpPr/>
          <p:nvPr/>
        </p:nvGrpSpPr>
        <p:grpSpPr>
          <a:xfrm>
            <a:off x="5753891" y="714356"/>
            <a:ext cx="2461447" cy="1481084"/>
            <a:chOff x="5753891" y="714356"/>
            <a:chExt cx="2461447" cy="1481084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3891" y="714356"/>
              <a:ext cx="1085374" cy="1481084"/>
            </a:xfrm>
            <a:prstGeom prst="rect">
              <a:avLst/>
            </a:prstGeom>
          </p:spPr>
        </p:pic>
        <p:cxnSp>
          <p:nvCxnSpPr>
            <p:cNvPr id="40" name="직선 연결선 39"/>
            <p:cNvCxnSpPr/>
            <p:nvPr/>
          </p:nvCxnSpPr>
          <p:spPr>
            <a:xfrm>
              <a:off x="6419600" y="973841"/>
              <a:ext cx="386669" cy="0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6776161" y="812407"/>
              <a:ext cx="14391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Hygiene Cover</a:t>
              </a:r>
            </a:p>
          </p:txBody>
        </p:sp>
      </p:grpSp>
      <p:sp>
        <p:nvSpPr>
          <p:cNvPr id="42" name="직사각형 41"/>
          <p:cNvSpPr/>
          <p:nvPr/>
        </p:nvSpPr>
        <p:spPr>
          <a:xfrm>
            <a:off x="971600" y="3071810"/>
            <a:ext cx="731517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⑧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Bring the patient to the device. </a:t>
            </a:r>
            <a:endParaRPr lang="en-US" altLang="ko-KR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971600" y="1500174"/>
            <a:ext cx="73151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⑦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Loosen the temple supports by turning the Temple Support Wheel .		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1214414" y="1857364"/>
            <a:ext cx="2928958" cy="1127070"/>
            <a:chOff x="1214414" y="1857364"/>
            <a:chExt cx="2928958" cy="1127070"/>
          </a:xfrm>
        </p:grpSpPr>
        <p:pic>
          <p:nvPicPr>
            <p:cNvPr id="22" name="Picture 2" descr="C:\Users\VT_GCS1\Desktop\제목 없음-100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786050" y="1857364"/>
              <a:ext cx="1357322" cy="1127070"/>
            </a:xfrm>
            <a:prstGeom prst="rect">
              <a:avLst/>
            </a:prstGeom>
            <a:noFill/>
          </p:spPr>
        </p:pic>
        <p:cxnSp>
          <p:nvCxnSpPr>
            <p:cNvPr id="23" name="직선 연결선 22"/>
            <p:cNvCxnSpPr/>
            <p:nvPr/>
          </p:nvCxnSpPr>
          <p:spPr>
            <a:xfrm rot="10800000">
              <a:off x="2652139" y="2455763"/>
              <a:ext cx="500066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1214414" y="2294957"/>
              <a:ext cx="1549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Temple Support</a:t>
              </a:r>
            </a:p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Wheel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14536" y="336756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(3/7)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" name="그룹 34"/>
          <p:cNvGrpSpPr/>
          <p:nvPr/>
        </p:nvGrpSpPr>
        <p:grpSpPr>
          <a:xfrm>
            <a:off x="5286380" y="3154376"/>
            <a:ext cx="2895371" cy="2917830"/>
            <a:chOff x="5286380" y="3154376"/>
            <a:chExt cx="2895371" cy="2917830"/>
          </a:xfrm>
        </p:grpSpPr>
        <p:grpSp>
          <p:nvGrpSpPr>
            <p:cNvPr id="2" name="그룹 60"/>
            <p:cNvGrpSpPr/>
            <p:nvPr/>
          </p:nvGrpSpPr>
          <p:grpSpPr>
            <a:xfrm>
              <a:off x="5286380" y="3664025"/>
              <a:ext cx="1515915" cy="1945179"/>
              <a:chOff x="4207935" y="4426969"/>
              <a:chExt cx="1326972" cy="1671975"/>
            </a:xfrm>
          </p:grpSpPr>
          <p:pic>
            <p:nvPicPr>
              <p:cNvPr id="69" name="Picture 4" descr="D:\02. 업무\2014년\02. 전략과제\13. EM 동영상\00. 디자이너 이력서\20140822_132905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lum bright="10000" contrast="30000"/>
              </a:blip>
              <a:stretch>
                <a:fillRect/>
              </a:stretch>
            </p:blipFill>
            <p:spPr bwMode="auto">
              <a:xfrm>
                <a:off x="4207935" y="4426969"/>
                <a:ext cx="956878" cy="1671975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p:spPr>
          </p:pic>
          <p:grpSp>
            <p:nvGrpSpPr>
              <p:cNvPr id="3" name="그룹 39"/>
              <p:cNvGrpSpPr/>
              <p:nvPr/>
            </p:nvGrpSpPr>
            <p:grpSpPr>
              <a:xfrm>
                <a:off x="5301599" y="4583724"/>
                <a:ext cx="233308" cy="1338685"/>
                <a:chOff x="1012094" y="4440848"/>
                <a:chExt cx="233308" cy="1338685"/>
              </a:xfrm>
            </p:grpSpPr>
            <p:sp>
              <p:nvSpPr>
                <p:cNvPr id="67" name="줄무늬가 있는 오른쪽 화살표 66"/>
                <p:cNvSpPr/>
                <p:nvPr/>
              </p:nvSpPr>
              <p:spPr bwMode="auto">
                <a:xfrm rot="16200000">
                  <a:off x="923485" y="4529457"/>
                  <a:ext cx="388308" cy="211089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8" name="줄무늬가 있는 오른쪽 화살표 67"/>
                <p:cNvSpPr/>
                <p:nvPr/>
              </p:nvSpPr>
              <p:spPr bwMode="auto">
                <a:xfrm rot="5400000">
                  <a:off x="945703" y="5479834"/>
                  <a:ext cx="388309" cy="211089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pic>
          <p:nvPicPr>
            <p:cNvPr id="69634" name="Picture 2" descr="C:\Users\VT_GCS1\Desktop\그림파일들\제목 없음-800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6715140" y="3154376"/>
              <a:ext cx="1466611" cy="2917830"/>
            </a:xfrm>
            <a:prstGeom prst="rect">
              <a:avLst/>
            </a:prstGeom>
            <a:noFill/>
          </p:spPr>
        </p:pic>
      </p:grpSp>
      <p:grpSp>
        <p:nvGrpSpPr>
          <p:cNvPr id="34" name="그룹 33"/>
          <p:cNvGrpSpPr/>
          <p:nvPr/>
        </p:nvGrpSpPr>
        <p:grpSpPr>
          <a:xfrm>
            <a:off x="1220352" y="3786190"/>
            <a:ext cx="3711688" cy="1311481"/>
            <a:chOff x="1220352" y="3786190"/>
            <a:chExt cx="3711688" cy="1311481"/>
          </a:xfrm>
        </p:grpSpPr>
        <p:sp>
          <p:nvSpPr>
            <p:cNvPr id="29" name="직사각형 28"/>
            <p:cNvSpPr/>
            <p:nvPr/>
          </p:nvSpPr>
          <p:spPr>
            <a:xfrm>
              <a:off x="1354951" y="4005064"/>
              <a:ext cx="3483189" cy="10926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Grab the handle tightly with two hands.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Let the chest lean against the device.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Move half a step forward..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Left and right shoulders remain level and keep holding the position. </a:t>
              </a:r>
              <a:endParaRPr lang="en-US" altLang="ko-K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1220352" y="3786190"/>
              <a:ext cx="371168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Allow the patient to be positioned by following the procedures:</a:t>
              </a: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971600" y="3299614"/>
            <a:ext cx="73151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⑨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Adjust the column height by pressing the column up/down switch (or button) 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so that the patient’s chin reaches the chin rest. </a:t>
            </a:r>
          </a:p>
        </p:txBody>
      </p:sp>
      <p:grpSp>
        <p:nvGrpSpPr>
          <p:cNvPr id="36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37" name="줄무늬가 있는 오른쪽 화살표 3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87329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2" grpId="0"/>
      <p:bldP spid="21" grpId="0"/>
      <p:bldP spid="2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직사각형 37"/>
          <p:cNvSpPr/>
          <p:nvPr/>
        </p:nvSpPr>
        <p:spPr>
          <a:xfrm>
            <a:off x="971600" y="926138"/>
            <a:ext cx="48148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⑧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Check if the patient has bit the groove correctly with his/her upper and lower  </a:t>
            </a:r>
          </a:p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 incisors. 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967151" y="3071810"/>
            <a:ext cx="61754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⑨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First, align the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Mid-</a:t>
            </a:r>
            <a:r>
              <a:rPr lang="en-US" altLang="ko-KR" sz="1000" dirty="0" err="1" smtClean="0"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CT vertical laser beam and then align the CT horizontal laser beam </a:t>
            </a:r>
            <a:br>
              <a:rPr lang="en-US" altLang="ko-KR" sz="10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   by adjusting the height of the chinrest.  </a:t>
            </a:r>
          </a:p>
        </p:txBody>
      </p:sp>
      <p:grpSp>
        <p:nvGrpSpPr>
          <p:cNvPr id="39" name="그룹 38"/>
          <p:cNvGrpSpPr/>
          <p:nvPr/>
        </p:nvGrpSpPr>
        <p:grpSpPr>
          <a:xfrm>
            <a:off x="4857752" y="928670"/>
            <a:ext cx="2887976" cy="1857388"/>
            <a:chOff x="4357686" y="642918"/>
            <a:chExt cx="2887976" cy="1857388"/>
          </a:xfrm>
        </p:grpSpPr>
        <p:grpSp>
          <p:nvGrpSpPr>
            <p:cNvPr id="2" name="그룹 9"/>
            <p:cNvGrpSpPr/>
            <p:nvPr/>
          </p:nvGrpSpPr>
          <p:grpSpPr>
            <a:xfrm>
              <a:off x="4357686" y="1071546"/>
              <a:ext cx="1454470" cy="1282081"/>
              <a:chOff x="3007356" y="2921656"/>
              <a:chExt cx="1924684" cy="1515456"/>
            </a:xfrm>
          </p:grpSpPr>
          <p:pic>
            <p:nvPicPr>
              <p:cNvPr id="5" name="그림 4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007356" y="3162601"/>
                <a:ext cx="1924684" cy="1274511"/>
              </a:xfrm>
              <a:prstGeom prst="rect">
                <a:avLst/>
              </a:prstGeom>
            </p:spPr>
          </p:pic>
          <p:sp>
            <p:nvSpPr>
              <p:cNvPr id="33" name="줄무늬가 있는 오른쪽 화살표 32"/>
              <p:cNvSpPr/>
              <p:nvPr/>
            </p:nvSpPr>
            <p:spPr bwMode="auto">
              <a:xfrm rot="6667219">
                <a:off x="4206596" y="2979308"/>
                <a:ext cx="325692" cy="210387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0241" name="Picture 1" descr="C:\Users\VT_GCS1\Desktop\제목 없음-2001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29256" y="642918"/>
              <a:ext cx="1816406" cy="1857388"/>
            </a:xfrm>
            <a:prstGeom prst="rect">
              <a:avLst/>
            </a:prstGeom>
            <a:noFill/>
          </p:spPr>
        </p:pic>
      </p:grpSp>
      <p:sp>
        <p:nvSpPr>
          <p:cNvPr id="40" name="TextBox 39"/>
          <p:cNvSpPr txBox="1"/>
          <p:nvPr/>
        </p:nvSpPr>
        <p:spPr>
          <a:xfrm>
            <a:off x="714536" y="336756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(4/7)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857224" y="3354814"/>
            <a:ext cx="7643866" cy="2549623"/>
            <a:chOff x="857224" y="3354814"/>
            <a:chExt cx="7643866" cy="2549623"/>
          </a:xfrm>
        </p:grpSpPr>
        <p:grpSp>
          <p:nvGrpSpPr>
            <p:cNvPr id="3" name="그룹 89"/>
            <p:cNvGrpSpPr/>
            <p:nvPr/>
          </p:nvGrpSpPr>
          <p:grpSpPr>
            <a:xfrm>
              <a:off x="857224" y="3571876"/>
              <a:ext cx="3071834" cy="2332561"/>
              <a:chOff x="642910" y="3429000"/>
              <a:chExt cx="3071834" cy="233256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642910" y="5253730"/>
                <a:ext cx="857256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Mid-</a:t>
                </a:r>
                <a:r>
                  <a:rPr lang="en-US" altLang="ko-KR" sz="900" dirty="0" err="1" smtClean="0">
                    <a:latin typeface="Arial" pitchFamily="34" charset="0"/>
                    <a:cs typeface="Arial" pitchFamily="34" charset="0"/>
                  </a:rPr>
                  <a:t>sagittal</a:t>
                </a:r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 Plane</a:t>
                </a:r>
              </a:p>
              <a:p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laser beam</a:t>
                </a:r>
                <a:endParaRPr lang="en-US" altLang="ko-KR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664682" y="3829734"/>
                <a:ext cx="816298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CT horizontal laser beam</a:t>
                </a:r>
                <a:endParaRPr lang="en-US" altLang="ko-KR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직사각형 66"/>
              <p:cNvSpPr/>
              <p:nvPr/>
            </p:nvSpPr>
            <p:spPr>
              <a:xfrm>
                <a:off x="2839558" y="3553946"/>
                <a:ext cx="87518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CT vertical laser beam</a:t>
                </a:r>
                <a:endParaRPr lang="en-US" altLang="ko-KR" sz="9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" name="그룹 87"/>
              <p:cNvGrpSpPr/>
              <p:nvPr/>
            </p:nvGrpSpPr>
            <p:grpSpPr>
              <a:xfrm>
                <a:off x="1214414" y="3429000"/>
                <a:ext cx="1714513" cy="1991017"/>
                <a:chOff x="1214414" y="3152495"/>
                <a:chExt cx="2058215" cy="2390147"/>
              </a:xfrm>
            </p:grpSpPr>
            <p:pic>
              <p:nvPicPr>
                <p:cNvPr id="70658" name="Picture 2" descr="C:\Users\VT_GCS1\Desktop\그림파일들\CT 빔 자세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1214414" y="3152495"/>
                  <a:ext cx="2000264" cy="2170500"/>
                </a:xfrm>
                <a:prstGeom prst="rect">
                  <a:avLst/>
                </a:prstGeom>
                <a:noFill/>
              </p:spPr>
            </p:pic>
            <p:grpSp>
              <p:nvGrpSpPr>
                <p:cNvPr id="6" name="그룹 86"/>
                <p:cNvGrpSpPr/>
                <p:nvPr/>
              </p:nvGrpSpPr>
              <p:grpSpPr>
                <a:xfrm>
                  <a:off x="1528593" y="4350423"/>
                  <a:ext cx="652616" cy="1192219"/>
                  <a:chOff x="1528593" y="4350423"/>
                  <a:chExt cx="652616" cy="1192219"/>
                </a:xfrm>
              </p:grpSpPr>
              <p:cxnSp>
                <p:nvCxnSpPr>
                  <p:cNvPr id="43" name="직선 연결선 42"/>
                  <p:cNvCxnSpPr/>
                  <p:nvPr/>
                </p:nvCxnSpPr>
                <p:spPr>
                  <a:xfrm rot="5400000">
                    <a:off x="1420520" y="4777734"/>
                    <a:ext cx="1188000" cy="333378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직선 연결선 46"/>
                  <p:cNvCxnSpPr/>
                  <p:nvPr/>
                </p:nvCxnSpPr>
                <p:spPr>
                  <a:xfrm rot="10800000">
                    <a:off x="1528593" y="5541054"/>
                    <a:ext cx="324000" cy="1588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3" name="직선 연결선 62"/>
                <p:cNvCxnSpPr/>
                <p:nvPr/>
              </p:nvCxnSpPr>
              <p:spPr>
                <a:xfrm rot="10800000">
                  <a:off x="1428728" y="3938313"/>
                  <a:ext cx="496734" cy="285752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  <a:alpha val="70000"/>
                    </a:schemeClr>
                  </a:solidFill>
                  <a:head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" name="그룹 85"/>
                <p:cNvGrpSpPr/>
                <p:nvPr/>
              </p:nvGrpSpPr>
              <p:grpSpPr>
                <a:xfrm>
                  <a:off x="2400285" y="3495533"/>
                  <a:ext cx="872344" cy="587244"/>
                  <a:chOff x="2400285" y="3495533"/>
                  <a:chExt cx="872344" cy="587244"/>
                </a:xfrm>
              </p:grpSpPr>
              <p:cxnSp>
                <p:nvCxnSpPr>
                  <p:cNvPr id="68" name="직선 연결선 67"/>
                  <p:cNvCxnSpPr/>
                  <p:nvPr/>
                </p:nvCxnSpPr>
                <p:spPr>
                  <a:xfrm>
                    <a:off x="2400285" y="4081189"/>
                    <a:ext cx="503398" cy="1588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직선 연결선 69"/>
                  <p:cNvCxnSpPr/>
                  <p:nvPr/>
                </p:nvCxnSpPr>
                <p:spPr>
                  <a:xfrm rot="5400000">
                    <a:off x="2793668" y="3602232"/>
                    <a:ext cx="585659" cy="372262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75000"/>
                        <a:alpha val="70000"/>
                      </a:schemeClr>
                    </a:solidFill>
                    <a:head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8" name="그룹 65"/>
            <p:cNvGrpSpPr/>
            <p:nvPr/>
          </p:nvGrpSpPr>
          <p:grpSpPr>
            <a:xfrm>
              <a:off x="6572264" y="3354814"/>
              <a:ext cx="1928826" cy="2003012"/>
              <a:chOff x="5143504" y="3000372"/>
              <a:chExt cx="2270141" cy="2357454"/>
            </a:xfrm>
          </p:grpSpPr>
          <p:pic>
            <p:nvPicPr>
              <p:cNvPr id="42" name="Picture 2" descr="C:\Users\VT_GCS1\Desktop\imagecut_03_new_CG.png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5143504" y="3000372"/>
                <a:ext cx="2270141" cy="2357454"/>
              </a:xfrm>
              <a:prstGeom prst="rect">
                <a:avLst/>
              </a:prstGeom>
              <a:noFill/>
            </p:spPr>
          </p:pic>
          <p:pic>
            <p:nvPicPr>
              <p:cNvPr id="70660" name="Picture 4" descr="C:\Users\VT_GCS1\Desktop\그림파일들\레이져 빔 1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5611820" y="4135073"/>
                <a:ext cx="1260482" cy="426675"/>
              </a:xfrm>
              <a:prstGeom prst="rect">
                <a:avLst/>
              </a:prstGeom>
              <a:noFill/>
            </p:spPr>
          </p:pic>
          <p:sp>
            <p:nvSpPr>
              <p:cNvPr id="49" name="줄무늬가 있는 오른쪽 화살표 48"/>
              <p:cNvSpPr/>
              <p:nvPr/>
            </p:nvSpPr>
            <p:spPr bwMode="auto">
              <a:xfrm rot="16200000">
                <a:off x="6366995" y="4634402"/>
                <a:ext cx="267664" cy="142877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줄무늬가 있는 오른쪽 화살표 49"/>
              <p:cNvSpPr/>
              <p:nvPr/>
            </p:nvSpPr>
            <p:spPr bwMode="auto">
              <a:xfrm rot="5400000">
                <a:off x="6369517" y="4950375"/>
                <a:ext cx="267663" cy="142876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" name="그룹 84"/>
            <p:cNvGrpSpPr/>
            <p:nvPr/>
          </p:nvGrpSpPr>
          <p:grpSpPr>
            <a:xfrm>
              <a:off x="3714743" y="3643314"/>
              <a:ext cx="2469528" cy="1698608"/>
              <a:chOff x="3500430" y="3643314"/>
              <a:chExt cx="2469528" cy="1698608"/>
            </a:xfrm>
          </p:grpSpPr>
          <p:pic>
            <p:nvPicPr>
              <p:cNvPr id="70661" name="Picture 5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3500430" y="4572008"/>
                <a:ext cx="2143108" cy="7699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69" name="직사각형 68"/>
              <p:cNvSpPr/>
              <p:nvPr/>
            </p:nvSpPr>
            <p:spPr>
              <a:xfrm>
                <a:off x="4643438" y="4143380"/>
                <a:ext cx="132652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CHINREST LED Light</a:t>
                </a:r>
                <a:endParaRPr lang="en-US" altLang="ko-KR" sz="9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71" name="직선 연결선 70"/>
              <p:cNvCxnSpPr/>
              <p:nvPr/>
            </p:nvCxnSpPr>
            <p:spPr>
              <a:xfrm rot="5400000">
                <a:off x="5074449" y="4637888"/>
                <a:ext cx="500064" cy="2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모서리가 둥근 직사각형 80"/>
              <p:cNvSpPr/>
              <p:nvPr/>
            </p:nvSpPr>
            <p:spPr bwMode="auto">
              <a:xfrm>
                <a:off x="4379911" y="4772034"/>
                <a:ext cx="396000" cy="378000"/>
              </a:xfrm>
              <a:prstGeom prst="roundRect">
                <a:avLst>
                  <a:gd name="adj" fmla="val 9260"/>
                </a:avLst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82" name="직선 연결선 81"/>
              <p:cNvCxnSpPr/>
              <p:nvPr/>
            </p:nvCxnSpPr>
            <p:spPr>
              <a:xfrm rot="5400000">
                <a:off x="4248001" y="4452139"/>
                <a:ext cx="648000" cy="2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직사각형 82"/>
              <p:cNvSpPr/>
              <p:nvPr/>
            </p:nvSpPr>
            <p:spPr>
              <a:xfrm>
                <a:off x="3786182" y="3643314"/>
                <a:ext cx="150019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Chin rest</a:t>
                </a:r>
                <a:r>
                  <a:rPr lang="ko-KR" altLang="en-US" sz="9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altLang="ko-KR" sz="900" dirty="0" smtClean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altLang="ko-KR" sz="900" dirty="0" smtClean="0">
                    <a:latin typeface="Arial" pitchFamily="34" charset="0"/>
                    <a:cs typeface="Arial" pitchFamily="34" charset="0"/>
                  </a:rPr>
                  <a:t>Up/Down button</a:t>
                </a:r>
                <a:endParaRPr lang="en-US" altLang="ko-KR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4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45" name="줄무늬가 있는 오른쪽 화살표 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96909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직사각형 37"/>
          <p:cNvSpPr/>
          <p:nvPr/>
        </p:nvSpPr>
        <p:spPr>
          <a:xfrm>
            <a:off x="971600" y="926138"/>
            <a:ext cx="71723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⑩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djust the temple supports so they fit snugly on both sides of the patient’s head, using the temple support wheel.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967151" y="3185407"/>
            <a:ext cx="425878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⑪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Check the beam alignment again. </a:t>
            </a:r>
            <a:endParaRPr lang="en-US" altLang="ko-KR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348043" y="1357298"/>
            <a:ext cx="4917050" cy="1571637"/>
            <a:chOff x="1348043" y="1357298"/>
            <a:chExt cx="4917050" cy="1571637"/>
          </a:xfrm>
        </p:grpSpPr>
        <p:pic>
          <p:nvPicPr>
            <p:cNvPr id="63489" name="Picture 1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786050" y="1357298"/>
              <a:ext cx="1563140" cy="1543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5" name="직선 연결선 24"/>
            <p:cNvCxnSpPr/>
            <p:nvPr/>
          </p:nvCxnSpPr>
          <p:spPr>
            <a:xfrm rot="16200000" flipV="1">
              <a:off x="2660247" y="1840291"/>
              <a:ext cx="738646" cy="344163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1348043" y="1491209"/>
              <a:ext cx="7761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Temple </a:t>
              </a:r>
            </a:p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Support</a:t>
              </a:r>
            </a:p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Wheel</a:t>
              </a: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2428860" y="1643050"/>
              <a:ext cx="432000" cy="2981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3490" name="Picture 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714876" y="1357299"/>
              <a:ext cx="1550217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" name="그룹 20"/>
            <p:cNvGrpSpPr/>
            <p:nvPr/>
          </p:nvGrpSpPr>
          <p:grpSpPr>
            <a:xfrm>
              <a:off x="3071802" y="2178976"/>
              <a:ext cx="303683" cy="388306"/>
              <a:chOff x="2214546" y="5185944"/>
              <a:chExt cx="303683" cy="388306"/>
            </a:xfrm>
          </p:grpSpPr>
          <p:sp>
            <p:nvSpPr>
              <p:cNvPr id="17" name="위로 구부러진 화살표 16"/>
              <p:cNvSpPr/>
              <p:nvPr/>
            </p:nvSpPr>
            <p:spPr bwMode="auto">
              <a:xfrm>
                <a:off x="2232477" y="5402369"/>
                <a:ext cx="285752" cy="171881"/>
              </a:xfrm>
              <a:prstGeom prst="curvedUpArrow">
                <a:avLst/>
              </a:prstGeom>
              <a:solidFill>
                <a:schemeClr val="accent6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위로 구부러진 화살표 17"/>
              <p:cNvSpPr/>
              <p:nvPr/>
            </p:nvSpPr>
            <p:spPr bwMode="auto">
              <a:xfrm rot="10800000">
                <a:off x="2214546" y="5185944"/>
                <a:ext cx="285752" cy="171881"/>
              </a:xfrm>
              <a:prstGeom prst="curvedUpArrow">
                <a:avLst/>
              </a:prstGeom>
              <a:solidFill>
                <a:schemeClr val="accent6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2" name="TextBox 21"/>
          <p:cNvSpPr txBox="1"/>
          <p:nvPr/>
        </p:nvSpPr>
        <p:spPr>
          <a:xfrm>
            <a:off x="714536" y="336756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(5/7)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1220352" y="3496771"/>
            <a:ext cx="3994590" cy="749449"/>
            <a:chOff x="1220352" y="3496771"/>
            <a:chExt cx="3994590" cy="749449"/>
          </a:xfrm>
        </p:grpSpPr>
        <p:sp>
          <p:nvSpPr>
            <p:cNvPr id="28" name="직사각형 27"/>
            <p:cNvSpPr/>
            <p:nvPr/>
          </p:nvSpPr>
          <p:spPr>
            <a:xfrm>
              <a:off x="1331640" y="3692222"/>
              <a:ext cx="388330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Close the eyes and remain still until the scanning is completed.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Image capturing will begin. </a:t>
              </a: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1220352" y="3496771"/>
              <a:ext cx="378027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Notify the following instructions to the patient. </a:t>
              </a:r>
            </a:p>
          </p:txBody>
        </p:sp>
      </p:grpSp>
      <p:grpSp>
        <p:nvGrpSpPr>
          <p:cNvPr id="21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23" name="줄무늬가 있는 오른쪽 화살표 2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033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36"/>
          <p:cNvSpPr/>
          <p:nvPr/>
        </p:nvSpPr>
        <p:spPr>
          <a:xfrm>
            <a:off x="970440" y="888966"/>
            <a:ext cx="405260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⑫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READY from the capture software.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970440" y="2267107"/>
            <a:ext cx="760208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⑬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Proceed image capturing by pressing the exposure switch as shown in the instructions in the Guidance Message Window.</a:t>
            </a:r>
          </a:p>
        </p:txBody>
      </p:sp>
      <p:grpSp>
        <p:nvGrpSpPr>
          <p:cNvPr id="59" name="그룹 58"/>
          <p:cNvGrpSpPr/>
          <p:nvPr/>
        </p:nvGrpSpPr>
        <p:grpSpPr>
          <a:xfrm>
            <a:off x="1243984" y="1176126"/>
            <a:ext cx="2325421" cy="1171913"/>
            <a:chOff x="1243984" y="1176126"/>
            <a:chExt cx="2325421" cy="1171913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2" cstate="print"/>
            <a:srcRect/>
            <a:stretch/>
          </p:blipFill>
          <p:spPr>
            <a:xfrm>
              <a:off x="1243984" y="1176126"/>
              <a:ext cx="1764184" cy="623701"/>
            </a:xfrm>
            <a:prstGeom prst="rect">
              <a:avLst/>
            </a:prstGeom>
          </p:spPr>
        </p:pic>
        <p:grpSp>
          <p:nvGrpSpPr>
            <p:cNvPr id="2" name="그룹 33"/>
            <p:cNvGrpSpPr/>
            <p:nvPr/>
          </p:nvGrpSpPr>
          <p:grpSpPr>
            <a:xfrm>
              <a:off x="2770660" y="1665409"/>
              <a:ext cx="798745" cy="682630"/>
              <a:chOff x="2397441" y="2428868"/>
              <a:chExt cx="935763" cy="1000132"/>
            </a:xfrm>
          </p:grpSpPr>
          <p:grpSp>
            <p:nvGrpSpPr>
              <p:cNvPr id="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5" name="타원 4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2397441" y="2978071"/>
                <a:ext cx="935763" cy="4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rgbClr val="C00000"/>
                    </a:solidFill>
                    <a:latin typeface="Arial Black" pitchFamily="34" charset="0"/>
                    <a:cs typeface="Arial" pitchFamily="34" charset="0"/>
                  </a:rPr>
                  <a:t>Click!!</a:t>
                </a:r>
                <a:endParaRPr lang="ko-KR" altLang="en-US" sz="1400" dirty="0">
                  <a:solidFill>
                    <a:srgbClr val="C00000"/>
                  </a:solidFill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2" name="그룹 93"/>
          <p:cNvGrpSpPr/>
          <p:nvPr/>
        </p:nvGrpSpPr>
        <p:grpSpPr>
          <a:xfrm>
            <a:off x="1214415" y="4646958"/>
            <a:ext cx="3071834" cy="1584000"/>
            <a:chOff x="785786" y="4572009"/>
            <a:chExt cx="4575595" cy="2184758"/>
          </a:xfrm>
        </p:grpSpPr>
        <p:sp>
          <p:nvSpPr>
            <p:cNvPr id="95" name="직사각형 94"/>
            <p:cNvSpPr/>
            <p:nvPr/>
          </p:nvSpPr>
          <p:spPr bwMode="auto">
            <a:xfrm>
              <a:off x="785786" y="4572009"/>
              <a:ext cx="4575595" cy="2184758"/>
            </a:xfrm>
            <a:prstGeom prst="rect">
              <a:avLst/>
            </a:prstGeom>
            <a:solidFill>
              <a:schemeClr val="accent6">
                <a:lumMod val="75000"/>
                <a:alpha val="20000"/>
              </a:schemeClr>
            </a:solidFill>
            <a:ln w="1905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직사각형 95"/>
            <p:cNvSpPr/>
            <p:nvPr/>
          </p:nvSpPr>
          <p:spPr>
            <a:xfrm>
              <a:off x="928663" y="6060063"/>
              <a:ext cx="4255022" cy="636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When pressing the X-ray exposure switch, the orange LED light turns on. This means that the device is exposing the X-ray.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3" name="그룹 96"/>
            <p:cNvGrpSpPr/>
            <p:nvPr/>
          </p:nvGrpSpPr>
          <p:grpSpPr>
            <a:xfrm>
              <a:off x="2928926" y="4643446"/>
              <a:ext cx="1857388" cy="1357322"/>
              <a:chOff x="1142976" y="4864903"/>
              <a:chExt cx="928694" cy="746527"/>
            </a:xfrm>
          </p:grpSpPr>
          <p:pic>
            <p:nvPicPr>
              <p:cNvPr id="102" name="Picture 2" descr="D:\02. 업무\2014년\02. 전략과제\13. EM 동영상\00. 디자이너 이력서\20140822_133147.jpg"/>
              <p:cNvPicPr>
                <a:picLocks noChangeAspect="1" noChangeArrowheads="1"/>
              </p:cNvPicPr>
              <p:nvPr/>
            </p:nvPicPr>
            <p:blipFill>
              <a:blip r:embed="rId5" cstate="screen">
                <a:lum bright="5000" contrast="40000"/>
              </a:blip>
              <a:srcRect/>
              <a:stretch>
                <a:fillRect/>
              </a:stretch>
            </p:blipFill>
            <p:spPr bwMode="auto">
              <a:xfrm>
                <a:off x="1142976" y="4864903"/>
                <a:ext cx="928694" cy="74652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p:spPr>
          </p:pic>
          <p:sp>
            <p:nvSpPr>
              <p:cNvPr id="103" name="타원 102"/>
              <p:cNvSpPr/>
              <p:nvPr/>
            </p:nvSpPr>
            <p:spPr bwMode="auto">
              <a:xfrm>
                <a:off x="1336682" y="5077226"/>
                <a:ext cx="71438" cy="71438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4" name="그룹 97"/>
            <p:cNvGrpSpPr/>
            <p:nvPr/>
          </p:nvGrpSpPr>
          <p:grpSpPr>
            <a:xfrm>
              <a:off x="928662" y="4643446"/>
              <a:ext cx="1857388" cy="1357322"/>
              <a:chOff x="1142976" y="4864903"/>
              <a:chExt cx="928694" cy="746527"/>
            </a:xfrm>
          </p:grpSpPr>
          <p:pic>
            <p:nvPicPr>
              <p:cNvPr id="100" name="Picture 2" descr="D:\02. 업무\2014년\02. 전략과제\13. EM 동영상\00. 디자이너 이력서\20140822_133147.jpg"/>
              <p:cNvPicPr>
                <a:picLocks noChangeAspect="1" noChangeArrowheads="1"/>
              </p:cNvPicPr>
              <p:nvPr/>
            </p:nvPicPr>
            <p:blipFill>
              <a:blip r:embed="rId5" cstate="screen">
                <a:lum bright="5000" contrast="40000"/>
              </a:blip>
              <a:srcRect/>
              <a:stretch>
                <a:fillRect/>
              </a:stretch>
            </p:blipFill>
            <p:spPr bwMode="auto">
              <a:xfrm>
                <a:off x="1142976" y="4864903"/>
                <a:ext cx="928694" cy="74652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p:spPr>
          </p:pic>
          <p:sp>
            <p:nvSpPr>
              <p:cNvPr id="101" name="타원 100"/>
              <p:cNvSpPr/>
              <p:nvPr/>
            </p:nvSpPr>
            <p:spPr bwMode="auto">
              <a:xfrm>
                <a:off x="1336682" y="5077226"/>
                <a:ext cx="71438" cy="71438"/>
              </a:xfrm>
              <a:prstGeom prst="ellipse">
                <a:avLst/>
              </a:prstGeom>
              <a:solidFill>
                <a:srgbClr val="92D05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99" name="Picture 5" descr="D:\02. 업무\2014년\02. 전략과제\13. EM 동영상\dentist용\무제-13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429124" y="5643578"/>
              <a:ext cx="285752" cy="355303"/>
            </a:xfrm>
            <a:prstGeom prst="rect">
              <a:avLst/>
            </a:prstGeom>
            <a:noFill/>
            <a:effectLst/>
          </p:spPr>
        </p:pic>
      </p:grpSp>
      <p:sp>
        <p:nvSpPr>
          <p:cNvPr id="56" name="TextBox 55"/>
          <p:cNvSpPr txBox="1"/>
          <p:nvPr/>
        </p:nvSpPr>
        <p:spPr>
          <a:xfrm>
            <a:off x="714536" y="336756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(6/7)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6" name="그룹 65"/>
          <p:cNvGrpSpPr/>
          <p:nvPr/>
        </p:nvGrpSpPr>
        <p:grpSpPr>
          <a:xfrm>
            <a:off x="1071538" y="2519023"/>
            <a:ext cx="7330578" cy="1975041"/>
            <a:chOff x="1071538" y="2519023"/>
            <a:chExt cx="7330578" cy="1975041"/>
          </a:xfrm>
        </p:grpSpPr>
        <p:sp>
          <p:nvSpPr>
            <p:cNvPr id="62" name="갈매기형 수장 61"/>
            <p:cNvSpPr/>
            <p:nvPr/>
          </p:nvSpPr>
          <p:spPr bwMode="auto">
            <a:xfrm>
              <a:off x="3384167" y="3322479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3" name="그룹 62"/>
            <p:cNvGrpSpPr/>
            <p:nvPr/>
          </p:nvGrpSpPr>
          <p:grpSpPr>
            <a:xfrm>
              <a:off x="1071538" y="2519023"/>
              <a:ext cx="7330578" cy="1975041"/>
              <a:chOff x="1071538" y="2519023"/>
              <a:chExt cx="7330578" cy="1975041"/>
            </a:xfrm>
          </p:grpSpPr>
          <p:grpSp>
            <p:nvGrpSpPr>
              <p:cNvPr id="6" name="그룹 65"/>
              <p:cNvGrpSpPr/>
              <p:nvPr/>
            </p:nvGrpSpPr>
            <p:grpSpPr>
              <a:xfrm>
                <a:off x="1071538" y="2519023"/>
                <a:ext cx="2258480" cy="1975041"/>
                <a:chOff x="3577282" y="2519023"/>
                <a:chExt cx="2258480" cy="1975041"/>
              </a:xfrm>
            </p:grpSpPr>
            <p:grpSp>
              <p:nvGrpSpPr>
                <p:cNvPr id="8" name="그룹 56"/>
                <p:cNvGrpSpPr/>
                <p:nvPr/>
              </p:nvGrpSpPr>
              <p:grpSpPr>
                <a:xfrm>
                  <a:off x="3577282" y="2519023"/>
                  <a:ext cx="2258480" cy="1854306"/>
                  <a:chOff x="2809988" y="3571876"/>
                  <a:chExt cx="2071702" cy="1714512"/>
                </a:xfrm>
              </p:grpSpPr>
              <p:pic>
                <p:nvPicPr>
                  <p:cNvPr id="60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/>
                  <a:srcRect/>
                  <a:stretch>
                    <a:fillRect/>
                  </a:stretch>
                </p:blipFill>
                <p:spPr bwMode="auto">
                  <a:xfrm>
                    <a:off x="2809988" y="3571876"/>
                    <a:ext cx="2071702" cy="1714512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1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8" cstate="screen"/>
                  <a:srcRect/>
                  <a:stretch/>
                </p:blipFill>
                <p:spPr bwMode="auto">
                  <a:xfrm>
                    <a:off x="3037038" y="3745106"/>
                    <a:ext cx="1637400" cy="1053805"/>
                  </a:xfrm>
                  <a:prstGeom prst="rect">
                    <a:avLst/>
                  </a:prstGeom>
                  <a:ln>
                    <a:noFill/>
                  </a:ln>
                  <a:effectLst/>
                </p:spPr>
              </p:pic>
            </p:grpSp>
            <p:grpSp>
              <p:nvGrpSpPr>
                <p:cNvPr id="9" name="그룹 64"/>
                <p:cNvGrpSpPr/>
                <p:nvPr/>
              </p:nvGrpSpPr>
              <p:grpSpPr>
                <a:xfrm>
                  <a:off x="3786182" y="2682870"/>
                  <a:ext cx="1833460" cy="1198800"/>
                  <a:chOff x="1214414" y="2695570"/>
                  <a:chExt cx="1833460" cy="1198800"/>
                </a:xfrm>
              </p:grpSpPr>
              <p:grpSp>
                <p:nvGrpSpPr>
                  <p:cNvPr id="10" name="그룹 52"/>
                  <p:cNvGrpSpPr/>
                  <p:nvPr/>
                </p:nvGrpSpPr>
                <p:grpSpPr>
                  <a:xfrm>
                    <a:off x="1214414" y="2695570"/>
                    <a:ext cx="1833460" cy="1198800"/>
                    <a:chOff x="1214414" y="2695570"/>
                    <a:chExt cx="1833460" cy="1198800"/>
                  </a:xfrm>
                </p:grpSpPr>
                <p:pic>
                  <p:nvPicPr>
                    <p:cNvPr id="68612" name="Picture 4" descr="D:\10. EM 컨텐츠_스텝교육용\참고 사진\Photo\i3DNCSW CT 8080_C_occl_Confirm_61%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1214414" y="2695570"/>
                      <a:ext cx="1833460" cy="119880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5" name="Picture 5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1643042" y="2850353"/>
                      <a:ext cx="904863" cy="65008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</p:pic>
                <p:pic>
                  <p:nvPicPr>
                    <p:cNvPr id="50" name="Picture 5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1597802" y="3598073"/>
                      <a:ext cx="1019181" cy="14400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</p:pic>
                <p:pic>
                  <p:nvPicPr>
                    <p:cNvPr id="68613" name="Picture 5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2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1921174" y="3102290"/>
                      <a:ext cx="357190" cy="281758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miter lim="800000"/>
                      <a:headEnd/>
                      <a:tailEnd/>
                    </a:ln>
                    <a:effectLst/>
                  </p:spPr>
                </p:pic>
                <p:sp>
                  <p:nvSpPr>
                    <p:cNvPr id="52" name="TextBox 51"/>
                    <p:cNvSpPr txBox="1"/>
                    <p:nvPr/>
                  </p:nvSpPr>
                  <p:spPr>
                    <a:xfrm>
                      <a:off x="1533545" y="3566637"/>
                      <a:ext cx="381836" cy="12311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ko-KR" sz="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Capturing Image</a:t>
                      </a:r>
                      <a:endParaRPr lang="ko-KR" altLang="en-US" sz="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pic>
                <p:nvPicPr>
                  <p:cNvPr id="68615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13" cstate="screen"/>
                  <a:srcRect/>
                  <a:stretch>
                    <a:fillRect/>
                  </a:stretch>
                </p:blipFill>
                <p:spPr bwMode="auto">
                  <a:xfrm>
                    <a:off x="1241404" y="2733670"/>
                    <a:ext cx="65063" cy="68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grpSp>
              <p:nvGrpSpPr>
                <p:cNvPr id="11" name="그룹 25"/>
                <p:cNvGrpSpPr/>
                <p:nvPr/>
              </p:nvGrpSpPr>
              <p:grpSpPr>
                <a:xfrm>
                  <a:off x="3660823" y="3045791"/>
                  <a:ext cx="835039" cy="1448273"/>
                  <a:chOff x="3402410" y="-928416"/>
                  <a:chExt cx="3392717" cy="6031494"/>
                </a:xfrm>
              </p:grpSpPr>
              <p:pic>
                <p:nvPicPr>
                  <p:cNvPr id="23" name="그림 22"/>
                  <p:cNvPicPr>
                    <a:picLocks noChangeAspect="1"/>
                  </p:cNvPicPr>
                  <p:nvPr/>
                </p:nvPicPr>
                <p:blipFill>
                  <a:blip r:embed="rId14" cstate="screen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02410" y="-928416"/>
                    <a:ext cx="3392717" cy="6031494"/>
                  </a:xfrm>
                  <a:prstGeom prst="rect">
                    <a:avLst/>
                  </a:prstGeom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  <p:sp>
                <p:nvSpPr>
                  <p:cNvPr id="71" name="타원 70"/>
                  <p:cNvSpPr/>
                  <p:nvPr/>
                </p:nvSpPr>
                <p:spPr bwMode="auto">
                  <a:xfrm>
                    <a:off x="4710546" y="354000"/>
                    <a:ext cx="132068" cy="118055"/>
                  </a:xfrm>
                  <a:prstGeom prst="ellipse">
                    <a:avLst/>
                  </a:prstGeom>
                  <a:solidFill>
                    <a:srgbClr val="FFC000">
                      <a:alpha val="7000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grpSp>
            <p:nvGrpSpPr>
              <p:cNvPr id="15" name="그룹 69"/>
              <p:cNvGrpSpPr/>
              <p:nvPr/>
            </p:nvGrpSpPr>
            <p:grpSpPr>
              <a:xfrm>
                <a:off x="3625376" y="2519023"/>
                <a:ext cx="2258480" cy="1854306"/>
                <a:chOff x="3577282" y="2519023"/>
                <a:chExt cx="2258480" cy="1854306"/>
              </a:xfrm>
            </p:grpSpPr>
            <p:grpSp>
              <p:nvGrpSpPr>
                <p:cNvPr id="16" name="그룹 56"/>
                <p:cNvGrpSpPr/>
                <p:nvPr/>
              </p:nvGrpSpPr>
              <p:grpSpPr>
                <a:xfrm>
                  <a:off x="3577282" y="2519023"/>
                  <a:ext cx="2258480" cy="1854306"/>
                  <a:chOff x="2809988" y="3571876"/>
                  <a:chExt cx="2071702" cy="1714512"/>
                </a:xfrm>
              </p:grpSpPr>
              <p:pic>
                <p:nvPicPr>
                  <p:cNvPr id="86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/>
                  <a:srcRect/>
                  <a:stretch>
                    <a:fillRect/>
                  </a:stretch>
                </p:blipFill>
                <p:spPr bwMode="auto">
                  <a:xfrm>
                    <a:off x="2809988" y="3571876"/>
                    <a:ext cx="2071702" cy="1714512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7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8" cstate="screen"/>
                  <a:srcRect/>
                  <a:stretch/>
                </p:blipFill>
                <p:spPr bwMode="auto">
                  <a:xfrm>
                    <a:off x="3037038" y="3745106"/>
                    <a:ext cx="1637400" cy="1053805"/>
                  </a:xfrm>
                  <a:prstGeom prst="rect">
                    <a:avLst/>
                  </a:prstGeom>
                  <a:ln>
                    <a:noFill/>
                  </a:ln>
                  <a:effectLst/>
                </p:spPr>
              </p:pic>
            </p:grpSp>
            <p:grpSp>
              <p:nvGrpSpPr>
                <p:cNvPr id="17" name="그룹 76"/>
                <p:cNvGrpSpPr/>
                <p:nvPr/>
              </p:nvGrpSpPr>
              <p:grpSpPr>
                <a:xfrm>
                  <a:off x="3786182" y="2682870"/>
                  <a:ext cx="1833460" cy="1198800"/>
                  <a:chOff x="1214414" y="2695570"/>
                  <a:chExt cx="1833460" cy="1198800"/>
                </a:xfrm>
              </p:grpSpPr>
              <p:pic>
                <p:nvPicPr>
                  <p:cNvPr id="79" name="Picture 4" descr="D:\10. EM 컨텐츠_스텝교육용\참고 사진\Photo\i3DNCSW CT 8080_C_occl_Confirm_61%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1214414" y="2695570"/>
                    <a:ext cx="1833460" cy="119880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0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10" cstate="print"/>
                  <a:srcRect/>
                  <a:stretch>
                    <a:fillRect/>
                  </a:stretch>
                </p:blipFill>
                <p:spPr bwMode="auto">
                  <a:xfrm>
                    <a:off x="1643042" y="2850353"/>
                    <a:ext cx="904863" cy="65008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81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1597802" y="3598073"/>
                    <a:ext cx="1019181" cy="1440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82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15" cstate="screen"/>
                  <a:srcRect/>
                  <a:stretch>
                    <a:fillRect/>
                  </a:stretch>
                </p:blipFill>
                <p:spPr bwMode="auto">
                  <a:xfrm>
                    <a:off x="1921174" y="3102290"/>
                    <a:ext cx="357190" cy="281758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3">
                        <a:lumMod val="60000"/>
                        <a:lumOff val="40000"/>
                      </a:schemeClr>
                    </a:solidFill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85" name="TextBox 84"/>
                  <p:cNvSpPr txBox="1"/>
                  <p:nvPr/>
                </p:nvSpPr>
                <p:spPr>
                  <a:xfrm>
                    <a:off x="1533545" y="3566637"/>
                    <a:ext cx="580608" cy="12311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2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image reconstruction is in progress</a:t>
                    </a:r>
                    <a:endParaRPr lang="ko-KR" altLang="en-US" sz="200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76" name="타원 75"/>
                <p:cNvSpPr/>
                <p:nvPr/>
              </p:nvSpPr>
              <p:spPr bwMode="auto">
                <a:xfrm>
                  <a:off x="3982790" y="3353723"/>
                  <a:ext cx="32505" cy="28347"/>
                </a:xfrm>
                <a:prstGeom prst="ellipse">
                  <a:avLst/>
                </a:prstGeom>
                <a:solidFill>
                  <a:srgbClr val="FFC000">
                    <a:alpha val="7000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pic>
            <p:nvPicPr>
              <p:cNvPr id="89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143636" y="2526919"/>
                <a:ext cx="2258480" cy="1854306"/>
              </a:xfrm>
              <a:prstGeom prst="rect">
                <a:avLst/>
              </a:prstGeom>
              <a:noFill/>
            </p:spPr>
          </p:pic>
        </p:grpSp>
        <p:pic>
          <p:nvPicPr>
            <p:cNvPr id="90" name="Picture 4" descr="D:\10. EM 컨텐츠_스텝교육용\참고 사진\Photo\i3DNCSW CT 8080_C_occl_Confirm_61%.png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6352536" y="2690766"/>
              <a:ext cx="1833460" cy="1198800"/>
            </a:xfrm>
            <a:prstGeom prst="rect">
              <a:avLst/>
            </a:prstGeom>
            <a:noFill/>
          </p:spPr>
        </p:pic>
        <p:pic>
          <p:nvPicPr>
            <p:cNvPr id="92" name="Picture 5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6741338" y="3596533"/>
              <a:ext cx="1019181" cy="14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3" name="TextBox 92"/>
            <p:cNvSpPr txBox="1"/>
            <p:nvPr/>
          </p:nvSpPr>
          <p:spPr>
            <a:xfrm>
              <a:off x="6670597" y="3562911"/>
              <a:ext cx="474810" cy="123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Converting to DICOM file.</a:t>
              </a:r>
              <a:endParaRPr lang="ko-KR" altLang="en-US" sz="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갈매기형 수장 93"/>
            <p:cNvSpPr/>
            <p:nvPr/>
          </p:nvSpPr>
          <p:spPr bwMode="auto">
            <a:xfrm>
              <a:off x="5857884" y="3322479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4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65" name="줄무늬가 있는 오른쪽 화살표 6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36"/>
          <p:cNvSpPr/>
          <p:nvPr/>
        </p:nvSpPr>
        <p:spPr>
          <a:xfrm>
            <a:off x="970440" y="888966"/>
            <a:ext cx="5458948" cy="525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⑭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After saving the acquired image, refresh patient to view captured image. </a:t>
            </a:r>
          </a:p>
          <a:p>
            <a:pPr algn="just">
              <a:lnSpc>
                <a:spcPct val="150000"/>
              </a:lnSpc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Double click to view the CT scan in the Ez3D plus software.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14536" y="336756"/>
            <a:ext cx="4873645" cy="423684"/>
          </a:xfrm>
          <a:prstGeom prst="roundRect">
            <a:avLst>
              <a:gd name="adj" fmla="val 3531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Image Capture Procedure - Standard Mode (7/7)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30" name="줄무늬가 있는 오른쪽 화살표 2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1142976" y="2157402"/>
            <a:ext cx="2859312" cy="2428892"/>
            <a:chOff x="1142976" y="2157402"/>
            <a:chExt cx="2859312" cy="2428892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r="39724" b="29119"/>
            <a:stretch>
              <a:fillRect/>
            </a:stretch>
          </p:blipFill>
          <p:spPr bwMode="auto">
            <a:xfrm>
              <a:off x="1285852" y="2300278"/>
              <a:ext cx="2592000" cy="1714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2" name="그림 31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2976" y="2157402"/>
              <a:ext cx="2859312" cy="2428892"/>
            </a:xfrm>
            <a:prstGeom prst="rect">
              <a:avLst/>
            </a:prstGeom>
          </p:spPr>
        </p:pic>
      </p:grpSp>
      <p:grpSp>
        <p:nvGrpSpPr>
          <p:cNvPr id="22" name="그룹 21"/>
          <p:cNvGrpSpPr/>
          <p:nvPr/>
        </p:nvGrpSpPr>
        <p:grpSpPr>
          <a:xfrm>
            <a:off x="4500562" y="2157402"/>
            <a:ext cx="3645130" cy="2428892"/>
            <a:chOff x="4500562" y="2157402"/>
            <a:chExt cx="3645130" cy="2428892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14970" y="2285992"/>
              <a:ext cx="2610000" cy="1657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갈매기형 수장 25"/>
            <p:cNvSpPr/>
            <p:nvPr/>
          </p:nvSpPr>
          <p:spPr bwMode="auto">
            <a:xfrm>
              <a:off x="4500562" y="3014658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pic>
          <p:nvPicPr>
            <p:cNvPr id="33" name="그림 32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86380" y="2157402"/>
              <a:ext cx="2859312" cy="2428892"/>
            </a:xfrm>
            <a:prstGeom prst="rect">
              <a:avLst/>
            </a:prstGeom>
          </p:spPr>
        </p:pic>
      </p:grpSp>
      <p:grpSp>
        <p:nvGrpSpPr>
          <p:cNvPr id="34" name="그룹 65"/>
          <p:cNvGrpSpPr/>
          <p:nvPr/>
        </p:nvGrpSpPr>
        <p:grpSpPr>
          <a:xfrm>
            <a:off x="1928794" y="2586028"/>
            <a:ext cx="849172" cy="822513"/>
            <a:chOff x="6275861" y="3143248"/>
            <a:chExt cx="975780" cy="942108"/>
          </a:xfrm>
        </p:grpSpPr>
        <p:grpSp>
          <p:nvGrpSpPr>
            <p:cNvPr id="35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3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1" name="타원 4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9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6484412" y="3340621"/>
              <a:ext cx="477447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4048772" y="3434229"/>
            <a:ext cx="4771700" cy="714851"/>
          </a:xfrm>
          <a:prstGeom prst="round2DiagRect">
            <a:avLst>
              <a:gd name="adj1" fmla="val 31601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  <a:cs typeface="Arial Unicode MS" pitchFamily="50" charset="-127"/>
              </a:rPr>
              <a:t>Product Management</a:t>
            </a:r>
            <a:endParaRPr lang="ko-KR" altLang="en-US" sz="32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8" name="그림 17" descr="home-150499_64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429652" y="71414"/>
            <a:ext cx="568800" cy="576000"/>
          </a:xfrm>
          <a:prstGeom prst="rect">
            <a:avLst/>
          </a:prstGeom>
        </p:spPr>
      </p:pic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20" name="줄무늬가 있는 오른쪽 화살표 1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12" name="Picture 2" descr="C:\Users\VT_GCS1\Desktop\제목 없음-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42908" y="1773336"/>
            <a:ext cx="3929058" cy="5084664"/>
          </a:xfrm>
          <a:prstGeom prst="rect">
            <a:avLst/>
          </a:prstGeom>
          <a:noFill/>
        </p:spPr>
      </p:pic>
      <p:pic>
        <p:nvPicPr>
          <p:cNvPr id="13" name="Picture 4" descr="D:\02. 업무\2014년\02. 전략과제\13. EM 동영상\작업파일\새 폴더\그림1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1406" y="3778245"/>
            <a:ext cx="3079755" cy="3079755"/>
          </a:xfrm>
          <a:prstGeom prst="rect">
            <a:avLst/>
          </a:prstGeom>
          <a:noFill/>
        </p:spPr>
      </p:pic>
      <p:pic>
        <p:nvPicPr>
          <p:cNvPr id="14" name="Picture 3" descr="C:\Users\VT_GCS1\Desktop\제목 없음-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5597" y="2711299"/>
            <a:ext cx="2412000" cy="7311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내용 개체 틀 11"/>
          <p:cNvSpPr>
            <a:spLocks noGrp="1"/>
          </p:cNvSpPr>
          <p:nvPr/>
        </p:nvSpPr>
        <p:spPr>
          <a:xfrm>
            <a:off x="342370" y="1946004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CASE #1. Device Not Operating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9" name="내용 개체 틀 11"/>
          <p:cNvSpPr txBox="1">
            <a:spLocks/>
          </p:cNvSpPr>
          <p:nvPr/>
        </p:nvSpPr>
        <p:spPr>
          <a:xfrm>
            <a:off x="427307" y="1071546"/>
            <a:ext cx="8338546" cy="630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 smtClean="0">
                <a:latin typeface="+mj-ea"/>
                <a:ea typeface="+mj-ea"/>
              </a:rPr>
              <a:t>If any problem occurs while operating the device, </a:t>
            </a:r>
            <a:r>
              <a:rPr lang="en-US" altLang="ko-KR" sz="1400" dirty="0" smtClean="0"/>
              <a:t>perform the corresponding troubleshooting measures outlined in the table below. If the problem persists, please contact customer service. </a:t>
            </a:r>
            <a:endParaRPr lang="ko-KR" altLang="en-US" sz="1400" dirty="0">
              <a:latin typeface="+mj-ea"/>
              <a:ea typeface="+mj-ea"/>
            </a:endParaRPr>
          </a:p>
        </p:txBody>
      </p:sp>
      <p:sp>
        <p:nvSpPr>
          <p:cNvPr id="61" name="내용 개체 틀 11"/>
          <p:cNvSpPr txBox="1">
            <a:spLocks/>
          </p:cNvSpPr>
          <p:nvPr/>
        </p:nvSpPr>
        <p:spPr>
          <a:xfrm>
            <a:off x="367000" y="4739759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CASE #2.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X-ray Exposure Switch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" name="그룹 65"/>
          <p:cNvGrpSpPr/>
          <p:nvPr/>
        </p:nvGrpSpPr>
        <p:grpSpPr>
          <a:xfrm>
            <a:off x="285721" y="357166"/>
            <a:ext cx="3422680" cy="442674"/>
            <a:chOff x="285721" y="357166"/>
            <a:chExt cx="3422680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1" y="357166"/>
              <a:ext cx="3422680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Emergency Treatment 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4" name="줄무늬가 있는 오른쪽 화살표 1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428596" y="2357430"/>
          <a:ext cx="8162478" cy="2158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  <a:gridCol w="5662148"/>
              </a:tblGrid>
              <a:tr h="5000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CAUSE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SOLUTION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Fail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to supply power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0" dirty="0" smtClean="0">
                          <a:solidFill>
                            <a:schemeClr val="tx1"/>
                          </a:solidFill>
                        </a:rPr>
                        <a:t>Check</a:t>
                      </a:r>
                      <a:r>
                        <a:rPr lang="en-US" altLang="ko-KR" sz="1600" b="0" baseline="0" dirty="0" smtClean="0">
                          <a:solidFill>
                            <a:schemeClr val="tx1"/>
                          </a:solidFill>
                        </a:rPr>
                        <a:t> the power cable and the connection status. </a:t>
                      </a:r>
                      <a:endParaRPr lang="ko-KR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Problem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in initializing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Initialize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</a:rPr>
                        <a:t> the device completely and then try to operate again. 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Fail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in communication between PC &amp; Unit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Check the connection status of serial port(RS232) which 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</a:rPr>
                        <a:t>connects the PC to the device. 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428596" y="5143512"/>
          <a:ext cx="8162478" cy="1079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  <a:gridCol w="5662148"/>
              </a:tblGrid>
              <a:tr h="5000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CAUSE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SOLUTION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rgbClr val="0000FF"/>
                          </a:solidFill>
                        </a:rPr>
                        <a:t>Without</a:t>
                      </a:r>
                      <a:r>
                        <a:rPr lang="en-US" altLang="ko-KR" sz="1600" b="1" baseline="0" dirty="0" smtClean="0">
                          <a:solidFill>
                            <a:srgbClr val="0000FF"/>
                          </a:solidFill>
                        </a:rPr>
                        <a:t> pressing the “Ready” button</a:t>
                      </a:r>
                      <a:endParaRPr lang="ko-KR" alt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0" dirty="0" smtClean="0">
                          <a:solidFill>
                            <a:srgbClr val="0000FF"/>
                          </a:solidFill>
                        </a:rPr>
                        <a:t>Check if the unit</a:t>
                      </a:r>
                      <a:r>
                        <a:rPr lang="en-US" altLang="ko-KR" sz="1600" b="0" baseline="0" dirty="0" smtClean="0">
                          <a:solidFill>
                            <a:srgbClr val="0000FF"/>
                          </a:solidFill>
                        </a:rPr>
                        <a:t> is completely ready for image capturing from the capture software. </a:t>
                      </a:r>
                      <a:endParaRPr lang="ko-KR" altLang="en-US" sz="1600" b="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D:\00. 기술지원팀 140901\Product Image\Latest\PaX-i 3D\Rendering Image\컨텐츠\imagecut_03_new_CG sw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14942" y="1204897"/>
            <a:ext cx="4212244" cy="4714864"/>
          </a:xfrm>
          <a:prstGeom prst="rect">
            <a:avLst/>
          </a:prstGeom>
          <a:noFill/>
        </p:spPr>
      </p:pic>
      <p:grpSp>
        <p:nvGrpSpPr>
          <p:cNvPr id="31" name="그룹 30"/>
          <p:cNvGrpSpPr/>
          <p:nvPr/>
        </p:nvGrpSpPr>
        <p:grpSpPr>
          <a:xfrm>
            <a:off x="857224" y="928670"/>
            <a:ext cx="5214974" cy="3286148"/>
            <a:chOff x="857224" y="928670"/>
            <a:chExt cx="5214974" cy="3286148"/>
          </a:xfrm>
        </p:grpSpPr>
        <p:sp>
          <p:nvSpPr>
            <p:cNvPr id="45" name="직사각형 44"/>
            <p:cNvSpPr/>
            <p:nvPr/>
          </p:nvSpPr>
          <p:spPr>
            <a:xfrm>
              <a:off x="3000364" y="3060924"/>
              <a:ext cx="1928826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To reset the emergency stop switch, turn it clockwise until it pops up.</a:t>
              </a:r>
            </a:p>
          </p:txBody>
        </p:sp>
        <p:grpSp>
          <p:nvGrpSpPr>
            <p:cNvPr id="2" name="그룹 21"/>
            <p:cNvGrpSpPr/>
            <p:nvPr/>
          </p:nvGrpSpPr>
          <p:grpSpPr>
            <a:xfrm>
              <a:off x="5000628" y="2857496"/>
              <a:ext cx="1071570" cy="1357322"/>
              <a:chOff x="4929190" y="3357562"/>
              <a:chExt cx="1071570" cy="1357322"/>
            </a:xfrm>
          </p:grpSpPr>
          <p:cxnSp>
            <p:nvCxnSpPr>
              <p:cNvPr id="12" name="직선 연결선 11"/>
              <p:cNvCxnSpPr/>
              <p:nvPr/>
            </p:nvCxnSpPr>
            <p:spPr>
              <a:xfrm>
                <a:off x="4929190" y="3357562"/>
                <a:ext cx="504000" cy="1588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직선 연결선 60"/>
              <p:cNvCxnSpPr/>
              <p:nvPr/>
            </p:nvCxnSpPr>
            <p:spPr>
              <a:xfrm rot="16200000" flipH="1">
                <a:off x="5036347" y="3750471"/>
                <a:ext cx="1357322" cy="571504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  <a:alpha val="70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그룹 37"/>
            <p:cNvGrpSpPr/>
            <p:nvPr/>
          </p:nvGrpSpPr>
          <p:grpSpPr>
            <a:xfrm>
              <a:off x="857224" y="928670"/>
              <a:ext cx="4143404" cy="2714644"/>
              <a:chOff x="857224" y="3857628"/>
              <a:chExt cx="4143404" cy="2714644"/>
            </a:xfrm>
          </p:grpSpPr>
          <p:sp>
            <p:nvSpPr>
              <p:cNvPr id="46" name="모서리가 둥근 직사각형 45"/>
              <p:cNvSpPr/>
              <p:nvPr/>
            </p:nvSpPr>
            <p:spPr bwMode="auto">
              <a:xfrm>
                <a:off x="857224" y="4071942"/>
                <a:ext cx="4143404" cy="2500330"/>
              </a:xfrm>
              <a:prstGeom prst="roundRect">
                <a:avLst>
                  <a:gd name="adj" fmla="val 7374"/>
                </a:avLst>
              </a:prstGeom>
              <a:noFill/>
              <a:ln w="3175">
                <a:solidFill>
                  <a:schemeClr val="accent1">
                    <a:lumMod val="60000"/>
                    <a:lumOff val="40000"/>
                    <a:alpha val="4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987270" y="3857628"/>
                <a:ext cx="2067168" cy="407313"/>
              </a:xfrm>
              <a:prstGeom prst="roundRect">
                <a:avLst>
                  <a:gd name="adj" fmla="val 2938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Emergency Switch</a:t>
                </a:r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981994" y="4286256"/>
                <a:ext cx="3875758" cy="7232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The emergency switch is at the upper part of the handle frame. </a:t>
                </a:r>
              </a:p>
              <a:p>
                <a:pPr algn="just"/>
                <a:endParaRPr lang="en-US" altLang="ko-KR" sz="5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If there is any emergency situation that may harm the patient or damage the device, press the emergency switch immediately to stop the operation of the device. </a:t>
                </a:r>
              </a:p>
            </p:txBody>
          </p:sp>
          <p:pic>
            <p:nvPicPr>
              <p:cNvPr id="44" name="Picture 2" descr="D:\02. 업무\2014년\02. 전략과제\13. EM 동영상\00. 디자이너 이력서\20140820_134428\20140820_134442.jpg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1285852" y="5038736"/>
                <a:ext cx="1000132" cy="928694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  <p:sp>
            <p:nvSpPr>
              <p:cNvPr id="29" name="직사각형 28"/>
              <p:cNvSpPr/>
              <p:nvPr/>
            </p:nvSpPr>
            <p:spPr>
              <a:xfrm>
                <a:off x="949300" y="5994416"/>
                <a:ext cx="1908188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LED turns on and the operation stops when pressing the emergency button. </a:t>
                </a:r>
              </a:p>
            </p:txBody>
          </p:sp>
          <p:pic>
            <p:nvPicPr>
              <p:cNvPr id="32" name="Picture 2" descr="D:\02. 업무\2014년\02. 전략과제\13. EM 동영상\00. 디자이너 이력서\20140820_134428\20140820_134442.jpg"/>
              <p:cNvPicPr>
                <a:picLocks noChangeAspect="1" noChangeArrowheads="1"/>
              </p:cNvPicPr>
              <p:nvPr/>
            </p:nvPicPr>
            <p:blipFill>
              <a:blip r:embed="rId4" cstate="screen"/>
              <a:stretch>
                <a:fillRect/>
              </a:stretch>
            </p:blipFill>
            <p:spPr bwMode="auto">
              <a:xfrm>
                <a:off x="3396582" y="5038736"/>
                <a:ext cx="994442" cy="928694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</p:grpSp>
      </p:grpSp>
      <p:grpSp>
        <p:nvGrpSpPr>
          <p:cNvPr id="33" name="그룹 32"/>
          <p:cNvGrpSpPr/>
          <p:nvPr/>
        </p:nvGrpSpPr>
        <p:grpSpPr>
          <a:xfrm>
            <a:off x="857224" y="3852865"/>
            <a:ext cx="5151404" cy="2362217"/>
            <a:chOff x="857224" y="3852865"/>
            <a:chExt cx="5151404" cy="2362217"/>
          </a:xfrm>
        </p:grpSpPr>
        <p:sp>
          <p:nvSpPr>
            <p:cNvPr id="11" name="직사각형 10"/>
            <p:cNvSpPr/>
            <p:nvPr/>
          </p:nvSpPr>
          <p:spPr>
            <a:xfrm>
              <a:off x="981994" y="4321482"/>
              <a:ext cx="38757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Power switch is at the bottom part of the handle frame..</a:t>
              </a:r>
            </a:p>
            <a:p>
              <a:endParaRPr lang="en-US" altLang="ko-KR" sz="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After turning on the switch, wait until the device initializes completely. Then execute the capture software.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5" name="Picture 4" descr="D:\02. 업무\2014년\02. 전략과제\13. EM 동영상\00. 디자이너 이력서\20140820_134428\20140820_134428.jpg"/>
            <p:cNvPicPr>
              <a:picLocks noChangeAspect="1" noChangeArrowheads="1"/>
            </p:cNvPicPr>
            <p:nvPr/>
          </p:nvPicPr>
          <p:blipFill>
            <a:blip r:embed="rId5" cstate="screen">
              <a:lum bright="4000" contrast="38000"/>
            </a:blip>
            <a:srcRect r="-1590"/>
            <a:stretch>
              <a:fillRect/>
            </a:stretch>
          </p:blipFill>
          <p:spPr bwMode="auto">
            <a:xfrm>
              <a:off x="2357422" y="5029211"/>
              <a:ext cx="1095383" cy="87511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sp>
          <p:nvSpPr>
            <p:cNvPr id="47" name="모서리가 둥근 직사각형 46"/>
            <p:cNvSpPr/>
            <p:nvPr/>
          </p:nvSpPr>
          <p:spPr bwMode="auto">
            <a:xfrm>
              <a:off x="857224" y="4071942"/>
              <a:ext cx="4143404" cy="2143140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  <a:alpha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00100" y="3852865"/>
              <a:ext cx="1593467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Power Switch</a:t>
              </a:r>
            </a:p>
          </p:txBody>
        </p:sp>
        <p:cxnSp>
          <p:nvCxnSpPr>
            <p:cNvPr id="34" name="직선 연결선 33"/>
            <p:cNvCxnSpPr/>
            <p:nvPr/>
          </p:nvCxnSpPr>
          <p:spPr>
            <a:xfrm>
              <a:off x="1804574" y="5256225"/>
              <a:ext cx="864000" cy="1588"/>
            </a:xfrm>
            <a:prstGeom prst="line">
              <a:avLst/>
            </a:prstGeom>
            <a:ln>
              <a:solidFill>
                <a:schemeClr val="tx1"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직사각형 40"/>
            <p:cNvSpPr/>
            <p:nvPr/>
          </p:nvSpPr>
          <p:spPr>
            <a:xfrm>
              <a:off x="928662" y="5135573"/>
              <a:ext cx="100013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Power Switch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819520" y="5253050"/>
              <a:ext cx="164307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Column Up/Down</a:t>
              </a:r>
            </a:p>
            <a:p>
              <a:pPr algn="just"/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Switch Connector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9" name="직선 연결선 48"/>
            <p:cNvCxnSpPr/>
            <p:nvPr/>
          </p:nvCxnSpPr>
          <p:spPr>
            <a:xfrm rot="10800000" flipV="1">
              <a:off x="3078546" y="5495939"/>
              <a:ext cx="779074" cy="1588"/>
            </a:xfrm>
            <a:prstGeom prst="line">
              <a:avLst/>
            </a:prstGeom>
            <a:ln>
              <a:solidFill>
                <a:schemeClr val="tx1"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연결선 52"/>
            <p:cNvCxnSpPr/>
            <p:nvPr/>
          </p:nvCxnSpPr>
          <p:spPr>
            <a:xfrm>
              <a:off x="5000628" y="4643446"/>
              <a:ext cx="1008000" cy="952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28" name="줄무늬가 있는 오른쪽 화살표 2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내용 개체 틀 11"/>
          <p:cNvSpPr>
            <a:spLocks noGrp="1"/>
          </p:cNvSpPr>
          <p:nvPr/>
        </p:nvSpPr>
        <p:spPr>
          <a:xfrm>
            <a:off x="285212" y="1451951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CASE #3. Problem in Image Capturing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내용 개체 틀 11"/>
          <p:cNvSpPr txBox="1">
            <a:spLocks/>
          </p:cNvSpPr>
          <p:nvPr/>
        </p:nvSpPr>
        <p:spPr>
          <a:xfrm>
            <a:off x="309842" y="4074626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CASE #4. Problem in Patient Positioning – Lase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 Beam Off 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7" name="줄무늬가 있는 오른쪽 화살표 1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382559" y="2037810"/>
          <a:ext cx="8338546" cy="13738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3349"/>
                <a:gridCol w="567519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CAUSE</a:t>
                      </a:r>
                      <a:endParaRPr lang="ko-KR" altLang="en-US" b="1" dirty="0"/>
                    </a:p>
                  </a:txBody>
                  <a:tcPr marL="72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SOLUTION</a:t>
                      </a:r>
                      <a:endParaRPr lang="ko-KR" altLang="en-US" b="1" dirty="0"/>
                    </a:p>
                  </a:txBody>
                  <a:tcPr marL="72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003059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Fail</a:t>
                      </a:r>
                      <a:r>
                        <a:rPr lang="en-US" altLang="ko-KR" sz="1600" b="1" baseline="0" dirty="0" smtClean="0"/>
                        <a:t> in device initialization</a:t>
                      </a:r>
                      <a:endParaRPr lang="ko-KR" altLang="en-US" sz="1600" b="1" dirty="0"/>
                    </a:p>
                  </a:txBody>
                  <a:tcPr marL="72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/>
                        <a:t>Re</a:t>
                      </a:r>
                      <a:r>
                        <a:rPr lang="en-US" altLang="ko-KR" sz="1600" baseline="0" dirty="0" smtClean="0"/>
                        <a:t>-start to capture image after initialization of the unit. If this happens continuously, restart the unit and try again. </a:t>
                      </a:r>
                      <a:endParaRPr lang="ko-KR" altLang="en-US" sz="1600" dirty="0" smtClean="0"/>
                    </a:p>
                  </a:txBody>
                  <a:tcPr marL="72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/>
        </p:nvGraphicFramePr>
        <p:xfrm>
          <a:off x="382559" y="4546607"/>
          <a:ext cx="8338546" cy="1437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3349"/>
                <a:gridCol w="567519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CAUSE</a:t>
                      </a:r>
                      <a:endParaRPr lang="ko-KR" altLang="en-US" b="1" dirty="0"/>
                    </a:p>
                  </a:txBody>
                  <a:tcPr marL="72000" marR="72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SOLUTION</a:t>
                      </a:r>
                      <a:endParaRPr lang="ko-KR" altLang="en-US" b="1" dirty="0"/>
                    </a:p>
                  </a:txBody>
                  <a:tcPr marL="72000" marR="72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9163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Exceed</a:t>
                      </a:r>
                      <a:r>
                        <a:rPr lang="en-US" altLang="ko-KR" sz="1600" b="1" baseline="0" dirty="0" smtClean="0"/>
                        <a:t> the time limit for p</a:t>
                      </a:r>
                      <a:r>
                        <a:rPr lang="en-US" altLang="ko-KR" sz="1600" b="1" dirty="0" smtClean="0"/>
                        <a:t>atient positioning</a:t>
                      </a:r>
                      <a:endParaRPr lang="ko-KR" altLang="en-US" sz="1600" b="1" dirty="0"/>
                    </a:p>
                  </a:txBody>
                  <a:tcPr marL="72000" marR="72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/>
                        <a:t>Turn the laser beam on again</a:t>
                      </a:r>
                      <a:r>
                        <a:rPr lang="en-US" altLang="ko-KR" sz="1600" baseline="0" dirty="0" smtClean="0"/>
                        <a:t> and proceed with patient positioning. </a:t>
                      </a:r>
                    </a:p>
                    <a:p>
                      <a:pPr algn="l" latinLnBrk="1"/>
                      <a:r>
                        <a:rPr lang="en-US" altLang="ko-KR" sz="1600" baseline="0" dirty="0" smtClean="0"/>
                        <a:t>Click the laser beam button from the unit or capture software. Then three laser beams will turn on. </a:t>
                      </a:r>
                      <a:endParaRPr lang="ko-KR" altLang="en-US" sz="1600" dirty="0"/>
                    </a:p>
                  </a:txBody>
                  <a:tcPr marL="72000" marR="72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그룹 20"/>
          <p:cNvGrpSpPr/>
          <p:nvPr/>
        </p:nvGrpSpPr>
        <p:grpSpPr>
          <a:xfrm>
            <a:off x="285721" y="357166"/>
            <a:ext cx="3422680" cy="442674"/>
            <a:chOff x="285721" y="357166"/>
            <a:chExt cx="3422680" cy="442674"/>
          </a:xfrm>
        </p:grpSpPr>
        <p:sp>
          <p:nvSpPr>
            <p:cNvPr id="22" name="TextBox 21"/>
            <p:cNvSpPr txBox="1"/>
            <p:nvPr/>
          </p:nvSpPr>
          <p:spPr>
            <a:xfrm>
              <a:off x="285721" y="357166"/>
              <a:ext cx="3422680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Emergency Treatment </a:t>
              </a:r>
            </a:p>
          </p:txBody>
        </p:sp>
        <p:pic>
          <p:nvPicPr>
            <p:cNvPr id="23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5"/>
          <p:cNvGrpSpPr/>
          <p:nvPr/>
        </p:nvGrpSpPr>
        <p:grpSpPr>
          <a:xfrm>
            <a:off x="285720" y="357166"/>
            <a:ext cx="2000264" cy="442674"/>
            <a:chOff x="285720" y="357166"/>
            <a:chExt cx="2000264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0" y="357166"/>
              <a:ext cx="2000264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Cleaning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sp>
        <p:nvSpPr>
          <p:cNvPr id="12" name="내용 개체 틀 11"/>
          <p:cNvSpPr>
            <a:spLocks noGrp="1"/>
          </p:cNvSpPr>
          <p:nvPr/>
        </p:nvSpPr>
        <p:spPr>
          <a:xfrm>
            <a:off x="483100" y="2590406"/>
            <a:ext cx="8374122" cy="3624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en-US" altLang="ko-KR" sz="1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Please keep the device clean especially the parts where the patient is in contact with often such as the handle frame, chin support and the bite blocks. </a:t>
            </a:r>
          </a:p>
          <a:p>
            <a:pPr lvl="1">
              <a:buNone/>
            </a:pPr>
            <a:endParaRPr lang="en-US" altLang="ko-KR" sz="1000" dirty="0"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Do not use the spray cleaners or solvents from entering the device. It may cause damage to the electrical components. </a:t>
            </a:r>
          </a:p>
          <a:p>
            <a:pPr marL="625475" lvl="1">
              <a:buNone/>
            </a:pPr>
            <a:endParaRPr lang="en-US" altLang="ko-KR" sz="1000" dirty="0"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Do not use the abrasive liquids such as acetone, gas, or oil. </a:t>
            </a:r>
            <a:br>
              <a:rPr lang="en-US" altLang="ko-KR" sz="16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These may cause corrosion of the device’s surface. </a:t>
            </a:r>
          </a:p>
          <a:p>
            <a:pPr lvl="1">
              <a:buNone/>
            </a:pPr>
            <a:endParaRPr lang="en-US" altLang="ko-KR" sz="1000" dirty="0"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Do not use cleaning products which contain silicon.</a:t>
            </a:r>
          </a:p>
          <a:p>
            <a:pPr marL="625475" lvl="1">
              <a:buNone/>
            </a:pPr>
            <a:r>
              <a:rPr lang="en-US" altLang="ko-KR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    It may cause damage to the electrical components. 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536586" y="1357298"/>
            <a:ext cx="77957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Before cleaning the device, make sure that the power of the device has been turned</a:t>
            </a:r>
            <a:br>
              <a:rPr lang="en-US" altLang="ko-KR" sz="16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off completely and disconnect the power plug from the outlet.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1" name="줄무늬가 있는 오른쪽 화살표 1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500034" y="2357430"/>
            <a:ext cx="1860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  <a:cs typeface="Arial" pitchFamily="34" charset="0"/>
              </a:rPr>
              <a:t>▣ ATTENTION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내용 개체 틀 11"/>
          <p:cNvSpPr>
            <a:spLocks noGrp="1"/>
          </p:cNvSpPr>
          <p:nvPr/>
        </p:nvSpPr>
        <p:spPr>
          <a:xfrm>
            <a:off x="327144" y="1264657"/>
            <a:ext cx="3965609" cy="375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맑은 고딕"/>
                <a:cs typeface="Arial" pitchFamily="34" charset="0"/>
              </a:rPr>
              <a:t>▣ </a:t>
            </a: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HOW TO CLEAN</a:t>
            </a:r>
          </a:p>
        </p:txBody>
      </p:sp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3" name="줄무늬가 있는 오른쪽 화살표 1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428596" y="1852599"/>
          <a:ext cx="8525596" cy="35985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8000"/>
                <a:gridCol w="5897596"/>
              </a:tblGrid>
              <a:tr h="50483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Arial" pitchFamily="34" charset="0"/>
                          <a:cs typeface="Arial" pitchFamily="34" charset="0"/>
                        </a:rPr>
                        <a:t>ACCESSORIES</a:t>
                      </a:r>
                      <a:endParaRPr lang="ko-KR" alt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Arial" pitchFamily="34" charset="0"/>
                          <a:cs typeface="Arial" pitchFamily="34" charset="0"/>
                        </a:rPr>
                        <a:t>HOW TO CLEAN</a:t>
                      </a:r>
                      <a:endParaRPr lang="ko-KR" alt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Bite Block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Before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capturing the image of each patient, sterilize these accessories with alcohol and dry off with a soft cloth.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Temple Support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Chin Support</a:t>
                      </a:r>
                      <a:endParaRPr lang="ko-KR" altLang="en-US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(Normal / Sinus / TMJ)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All components that are in physical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contact with the patient and the operator</a:t>
                      </a: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PC and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Peripheral Devices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Clean and keep them in good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condition.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Outer part of the device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Wipe the outer part of the unit with a soft dry cloth everyday. </a:t>
                      </a:r>
                    </a:p>
                    <a:p>
                      <a:pPr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Do not use any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cleaners, bleaches or solvents for cleaning. 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그룹 65"/>
          <p:cNvGrpSpPr/>
          <p:nvPr/>
        </p:nvGrpSpPr>
        <p:grpSpPr>
          <a:xfrm>
            <a:off x="285720" y="357166"/>
            <a:ext cx="2000264" cy="442674"/>
            <a:chOff x="285720" y="357166"/>
            <a:chExt cx="2000264" cy="442674"/>
          </a:xfrm>
        </p:grpSpPr>
        <p:sp>
          <p:nvSpPr>
            <p:cNvPr id="17" name="TextBox 16"/>
            <p:cNvSpPr txBox="1"/>
            <p:nvPr/>
          </p:nvSpPr>
          <p:spPr>
            <a:xfrm>
              <a:off x="285720" y="357166"/>
              <a:ext cx="2000264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Cleaning</a:t>
              </a:r>
            </a:p>
          </p:txBody>
        </p:sp>
        <p:pic>
          <p:nvPicPr>
            <p:cNvPr id="18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5"/>
          <p:cNvGrpSpPr/>
          <p:nvPr/>
        </p:nvGrpSpPr>
        <p:grpSpPr>
          <a:xfrm>
            <a:off x="285720" y="357166"/>
            <a:ext cx="2643205" cy="442674"/>
            <a:chOff x="285720" y="357166"/>
            <a:chExt cx="2643205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0" y="357166"/>
              <a:ext cx="2643205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Maintenance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sp>
        <p:nvSpPr>
          <p:cNvPr id="12" name="TextBox 1"/>
          <p:cNvSpPr txBox="1"/>
          <p:nvPr/>
        </p:nvSpPr>
        <p:spPr>
          <a:xfrm>
            <a:off x="854103" y="1234262"/>
            <a:ext cx="67249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smtClean="0"/>
              <a:t>Before inspection, ensure that the power of the device is off. </a:t>
            </a:r>
            <a:endParaRPr lang="en-US" altLang="ko-KR" sz="1600" dirty="0"/>
          </a:p>
          <a:p>
            <a:r>
              <a:rPr lang="en-US" altLang="ko-KR" sz="1600" dirty="0" smtClean="0"/>
              <a:t>Do not open the cover of the device. </a:t>
            </a:r>
            <a:endParaRPr lang="en-US" altLang="ko-KR" sz="1600" dirty="0"/>
          </a:p>
          <a:p>
            <a:r>
              <a:rPr lang="en-US" altLang="ko-KR" sz="1600" dirty="0" smtClean="0"/>
              <a:t>For the prevention of fire, please use the same fuse when replacing. </a:t>
            </a:r>
            <a:endParaRPr lang="ko-KR" altLang="en-US" sz="1600" dirty="0"/>
          </a:p>
        </p:txBody>
      </p:sp>
      <p:sp>
        <p:nvSpPr>
          <p:cNvPr id="13" name="내용 개체 틀 11"/>
          <p:cNvSpPr>
            <a:spLocks noGrp="1"/>
          </p:cNvSpPr>
          <p:nvPr/>
        </p:nvSpPr>
        <p:spPr>
          <a:xfrm>
            <a:off x="143302" y="2265356"/>
            <a:ext cx="8857396" cy="39534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▣ </a:t>
            </a: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</a:rPr>
              <a:t>ATTENTION</a:t>
            </a:r>
          </a:p>
          <a:p>
            <a:endParaRPr lang="en-US" altLang="ko-KR" sz="1600" b="1" dirty="0" smtClean="0">
              <a:solidFill>
                <a:srgbClr val="00B050"/>
              </a:solidFill>
            </a:endParaRPr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Do not unplug the power plug by force. </a:t>
            </a:r>
          </a:p>
          <a:p>
            <a:pPr lvl="1"/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Do not keep the device and parts in a humid place. </a:t>
            </a:r>
          </a:p>
          <a:p>
            <a:pPr lvl="1"/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Keep the device and parts in an appropriate place to maintain them </a:t>
            </a:r>
            <a:br>
              <a:rPr lang="en-US" altLang="ko-KR" sz="1600" dirty="0" smtClean="0"/>
            </a:br>
            <a:r>
              <a:rPr lang="en-US" altLang="ko-KR" sz="1600" dirty="0" smtClean="0"/>
              <a:t>in good condition. They may be influenced by environmental factors such</a:t>
            </a:r>
            <a:br>
              <a:rPr lang="en-US" altLang="ko-KR" sz="1600" dirty="0" smtClean="0"/>
            </a:br>
            <a:r>
              <a:rPr lang="en-US" altLang="ko-KR" sz="1600" dirty="0" smtClean="0"/>
              <a:t>as temperature, lights, ventilation, dust, salt and so on. </a:t>
            </a:r>
          </a:p>
          <a:p>
            <a:pPr lvl="1">
              <a:buNone/>
            </a:pPr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For items needed for image capturing, please arrange them and put them in proper places for the next image capturing. </a:t>
            </a:r>
          </a:p>
          <a:p>
            <a:pPr lvl="1"/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Please check the ground connection of the device. </a:t>
            </a:r>
          </a:p>
          <a:p>
            <a:pPr lvl="1">
              <a:buNone/>
            </a:pPr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Do not try to fix the device(including wires and cables) by yourself. </a:t>
            </a:r>
          </a:p>
          <a:p>
            <a:pPr lvl="1">
              <a:buNone/>
            </a:pPr>
            <a:r>
              <a:rPr lang="en-US" altLang="ko-KR" sz="1600" dirty="0" smtClean="0"/>
              <a:t>     It may cause accidents and damage to the device. </a:t>
            </a:r>
            <a:endParaRPr lang="ko-KR" altLang="en-US" sz="1800" dirty="0"/>
          </a:p>
        </p:txBody>
      </p:sp>
      <p:grpSp>
        <p:nvGrpSpPr>
          <p:cNvPr id="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1" name="줄무늬가 있는 오른쪽 화살표 1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내용 개체 틀 11"/>
          <p:cNvSpPr>
            <a:spLocks noGrp="1"/>
          </p:cNvSpPr>
          <p:nvPr/>
        </p:nvSpPr>
        <p:spPr>
          <a:xfrm>
            <a:off x="252439" y="1071546"/>
            <a:ext cx="6346208" cy="473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▣ </a:t>
            </a: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</a:rPr>
              <a:t>Tasks for Maintenance</a:t>
            </a:r>
          </a:p>
        </p:txBody>
      </p:sp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3" name="줄무늬가 있는 오른쪽 화살표 1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3" name="그룹 65"/>
          <p:cNvGrpSpPr/>
          <p:nvPr/>
        </p:nvGrpSpPr>
        <p:grpSpPr>
          <a:xfrm>
            <a:off x="285720" y="357166"/>
            <a:ext cx="2643205" cy="442674"/>
            <a:chOff x="285720" y="357166"/>
            <a:chExt cx="2643205" cy="442674"/>
          </a:xfrm>
        </p:grpSpPr>
        <p:sp>
          <p:nvSpPr>
            <p:cNvPr id="19" name="TextBox 18"/>
            <p:cNvSpPr txBox="1"/>
            <p:nvPr/>
          </p:nvSpPr>
          <p:spPr>
            <a:xfrm>
              <a:off x="285720" y="357166"/>
              <a:ext cx="2643205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Maintenance</a:t>
              </a:r>
            </a:p>
          </p:txBody>
        </p:sp>
        <p:pic>
          <p:nvPicPr>
            <p:cNvPr id="2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graphicFrame>
        <p:nvGraphicFramePr>
          <p:cNvPr id="21" name="표 20"/>
          <p:cNvGraphicFramePr>
            <a:graphicFrameLocks noGrp="1"/>
          </p:cNvGraphicFramePr>
          <p:nvPr/>
        </p:nvGraphicFramePr>
        <p:xfrm>
          <a:off x="542369" y="1478198"/>
          <a:ext cx="8256896" cy="4582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87217"/>
                <a:gridCol w="869679"/>
              </a:tblGrid>
              <a:tr h="3621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CHECK LIST</a:t>
                      </a:r>
                      <a:endParaRPr lang="ko-KR" altLang="en-US" sz="1400" b="1" dirty="0"/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Period</a:t>
                      </a:r>
                      <a:endParaRPr lang="ko-KR" altLang="en-US" sz="1400" b="1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Before using the device, ensure that the device is clean and ready for use.</a:t>
                      </a:r>
                      <a:r>
                        <a:rPr lang="en-US" altLang="ko-KR" sz="1400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/>
                        <a:t>Also, check the cleanliness of the parts where the patient is in contact most often. </a:t>
                      </a:r>
                      <a:endParaRPr lang="en-US" altLang="ko-KR" sz="1400" dirty="0" smtClean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After using the device, make</a:t>
                      </a:r>
                      <a:r>
                        <a:rPr lang="en-US" altLang="ko-KR" sz="1400" baseline="0" dirty="0" smtClean="0"/>
                        <a:t> sure that the main power of the switch has been turned off.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 that the device is firmly</a:t>
                      </a:r>
                      <a:r>
                        <a:rPr lang="en-US" altLang="ko-KR" sz="1400" baseline="0" dirty="0" smtClean="0"/>
                        <a:t> plugged into a power supply device which is available only for the device.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</a:t>
                      </a:r>
                      <a:r>
                        <a:rPr lang="en-US" altLang="ko-KR" sz="1400" baseline="0" dirty="0" smtClean="0"/>
                        <a:t> that the power plug of the device is not unusually over heated.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While pressing the exposure switch(during X-ray exposure), please make</a:t>
                      </a:r>
                      <a:r>
                        <a:rPr lang="en-US" altLang="ko-KR" sz="1400" baseline="0" dirty="0" smtClean="0"/>
                        <a:t> sure that the indicator light turns on properly and remains orange to indicate there is no problem.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Check</a:t>
                      </a:r>
                      <a:r>
                        <a:rPr lang="en-US" altLang="ko-KR" sz="1400" baseline="0" dirty="0" smtClean="0"/>
                        <a:t> the proper operation of the X-ray exposure switch.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Check the status</a:t>
                      </a:r>
                      <a:r>
                        <a:rPr lang="en-US" altLang="ko-KR" sz="1400" baseline="0" dirty="0" smtClean="0"/>
                        <a:t> of the power cable. Ensure that there are no scratches or damage.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Weekly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</a:t>
                      </a:r>
                      <a:r>
                        <a:rPr lang="en-US" altLang="ko-KR" sz="1400" baseline="0" dirty="0" smtClean="0"/>
                        <a:t> that there is no problem on the operation of the emergency button. </a:t>
                      </a:r>
                    </a:p>
                    <a:p>
                      <a:pPr latinLnBrk="1"/>
                      <a:r>
                        <a:rPr lang="en-US" altLang="ko-KR" sz="1400" baseline="0" dirty="0" smtClean="0"/>
                        <a:t>Entire operation of the device should be stopped if the emergency button is pressed.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Weekly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 that all the label</a:t>
                      </a:r>
                      <a:r>
                        <a:rPr lang="en-US" altLang="ko-KR" sz="1400" baseline="0" dirty="0" smtClean="0"/>
                        <a:t>s attached on the device are clearly visible.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Monthly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 that the voice over message</a:t>
                      </a:r>
                      <a:r>
                        <a:rPr lang="en-US" altLang="ko-KR" sz="1400" baseline="0" dirty="0" smtClean="0"/>
                        <a:t>s are audible during </a:t>
                      </a:r>
                      <a:r>
                        <a:rPr lang="en-US" altLang="ko-KR" sz="1400" dirty="0" smtClean="0"/>
                        <a:t>X-ray exposure.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Monthly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5"/>
          <p:cNvGrpSpPr/>
          <p:nvPr/>
        </p:nvGrpSpPr>
        <p:grpSpPr>
          <a:xfrm>
            <a:off x="285720" y="357166"/>
            <a:ext cx="2643205" cy="442674"/>
            <a:chOff x="285720" y="357166"/>
            <a:chExt cx="2643205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0" y="357166"/>
              <a:ext cx="2643205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Disposing Unit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sp>
        <p:nvSpPr>
          <p:cNvPr id="10" name="내용 개체 틀 11"/>
          <p:cNvSpPr>
            <a:spLocks noGrp="1"/>
          </p:cNvSpPr>
          <p:nvPr/>
        </p:nvSpPr>
        <p:spPr>
          <a:xfrm>
            <a:off x="252439" y="1100649"/>
            <a:ext cx="6346208" cy="473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</a:rPr>
              <a:t>How To Handle &amp; Dispose Material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5777977" y="1438661"/>
            <a:ext cx="322318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300" dirty="0" smtClean="0">
                <a:latin typeface="+mj-ea"/>
                <a:ea typeface="+mj-ea"/>
              </a:rPr>
              <a:t>To reduce the environmental contamination, this dental x-ray device should be disposed by following the instructions. All parts and components which contain hazardous materials must be disposed in accordance with the disposal regulations.  </a:t>
            </a:r>
          </a:p>
          <a:p>
            <a:r>
              <a:rPr lang="en-US" altLang="ko-KR" sz="1300" dirty="0" smtClean="0">
                <a:latin typeface="+mj-ea"/>
                <a:ea typeface="+mj-ea"/>
              </a:rPr>
              <a:t>Except the X-Ray tube, other parts are re-usable. (IEC </a:t>
            </a:r>
            <a:r>
              <a:rPr lang="en-US" altLang="ko-KR" sz="1300" dirty="0">
                <a:latin typeface="+mj-ea"/>
                <a:ea typeface="+mj-ea"/>
              </a:rPr>
              <a:t>60601-1 6.8.2 j</a:t>
            </a:r>
            <a:r>
              <a:rPr lang="en-US" altLang="ko-KR" sz="1300" dirty="0" smtClean="0">
                <a:latin typeface="+mj-ea"/>
                <a:ea typeface="+mj-ea"/>
              </a:rPr>
              <a:t>).</a:t>
            </a:r>
            <a:endParaRPr lang="ko-KR" altLang="en-US" sz="1300" dirty="0">
              <a:latin typeface="+mj-ea"/>
              <a:ea typeface="+mj-ea"/>
            </a:endParaRPr>
          </a:p>
        </p:txBody>
      </p:sp>
      <p:sp>
        <p:nvSpPr>
          <p:cNvPr id="14" name="TextBox 7"/>
          <p:cNvSpPr txBox="1"/>
          <p:nvPr/>
        </p:nvSpPr>
        <p:spPr>
          <a:xfrm>
            <a:off x="5777976" y="4045543"/>
            <a:ext cx="322317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l"/>
            </a:pPr>
            <a:r>
              <a:rPr lang="en-US" altLang="ko-KR" sz="1300" dirty="0" smtClean="0">
                <a:latin typeface="+mj-ea"/>
                <a:ea typeface="+mj-ea"/>
              </a:rPr>
              <a:t> Please observe all regulations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relevant to the disposal of waste in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your country. For further 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information regarding the device 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disposal, please inquire to your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customer service center. </a:t>
            </a:r>
          </a:p>
          <a:p>
            <a:pPr algn="just"/>
            <a:endParaRPr lang="en-US" altLang="ko-KR" sz="5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l"/>
            </a:pPr>
            <a:r>
              <a:rPr lang="en-US" altLang="ko-KR" sz="1300" dirty="0" smtClean="0">
                <a:latin typeface="+mj-ea"/>
                <a:ea typeface="+mj-ea"/>
              </a:rPr>
              <a:t> This dental X-ray device must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not be disposed of as regular  </a:t>
            </a:r>
          </a:p>
          <a:p>
            <a:r>
              <a:rPr lang="en-US" altLang="ko-KR" sz="1300" smtClean="0">
                <a:latin typeface="+mj-ea"/>
                <a:ea typeface="+mj-ea"/>
              </a:rPr>
              <a:t>   garbage</a:t>
            </a:r>
            <a:r>
              <a:rPr lang="en-US" altLang="ko-KR" sz="1300" dirty="0" smtClean="0">
                <a:latin typeface="+mj-ea"/>
                <a:ea typeface="+mj-ea"/>
              </a:rPr>
              <a:t>. </a:t>
            </a:r>
          </a:p>
          <a:p>
            <a:pPr algn="just"/>
            <a:endParaRPr lang="en-US" altLang="ko-KR" sz="5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l"/>
            </a:pPr>
            <a:r>
              <a:rPr lang="en-US" altLang="ko-KR" sz="1300" dirty="0" smtClean="0">
                <a:latin typeface="+mj-ea"/>
                <a:ea typeface="+mj-ea"/>
              </a:rPr>
              <a:t> Please clean, disinfect and sterilize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the device before dissembling </a:t>
            </a:r>
            <a:br>
              <a:rPr lang="en-US" altLang="ko-KR" sz="1300" dirty="0" smtClean="0">
                <a:latin typeface="+mj-ea"/>
                <a:ea typeface="+mj-ea"/>
              </a:rPr>
            </a:br>
            <a:r>
              <a:rPr lang="en-US" altLang="ko-KR" sz="1300" dirty="0" smtClean="0">
                <a:latin typeface="+mj-ea"/>
                <a:ea typeface="+mj-ea"/>
              </a:rPr>
              <a:t>   and disposing of its parts.	</a:t>
            </a:r>
          </a:p>
        </p:txBody>
      </p:sp>
      <p:pic>
        <p:nvPicPr>
          <p:cNvPr id="11" name="그림 10" descr="home-150499_64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429652" y="71414"/>
            <a:ext cx="568800" cy="576000"/>
          </a:xfrm>
          <a:prstGeom prst="rect">
            <a:avLst/>
          </a:prstGeom>
        </p:spPr>
      </p:pic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357158" y="1511003"/>
          <a:ext cx="5281686" cy="4918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3709"/>
                <a:gridCol w="1105469"/>
                <a:gridCol w="1037230"/>
                <a:gridCol w="968991"/>
                <a:gridCol w="996287"/>
              </a:tblGrid>
              <a:tr h="98930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Classification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Main</a:t>
                      </a:r>
                      <a:r>
                        <a:rPr lang="en-US" altLang="ko-KR" sz="1200" b="1" baseline="0" dirty="0" smtClean="0"/>
                        <a:t> Material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Reusable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Special</a:t>
                      </a:r>
                      <a:r>
                        <a:rPr lang="en-US" altLang="ko-KR" sz="1200" b="1" baseline="0" dirty="0" smtClean="0"/>
                        <a:t> Treatment Needed</a:t>
                      </a:r>
                      <a:endParaRPr lang="en-US" altLang="ko-KR" sz="1200" b="1" dirty="0" smtClean="0"/>
                    </a:p>
                    <a:p>
                      <a:pPr algn="ctr" latinLnBrk="1"/>
                      <a:r>
                        <a:rPr lang="en-US" altLang="ko-KR" sz="1200" b="1" dirty="0" smtClean="0"/>
                        <a:t>(Mandatory)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Hazardous</a:t>
                      </a:r>
                      <a:r>
                        <a:rPr lang="en-US" altLang="ko-KR" sz="1200" b="1" baseline="0" dirty="0" smtClean="0"/>
                        <a:t> Waste</a:t>
                      </a:r>
                      <a:endParaRPr lang="en-US" altLang="ko-KR" sz="1200" b="1" dirty="0" smtClean="0"/>
                    </a:p>
                    <a:p>
                      <a:pPr algn="ctr" latinLnBrk="1"/>
                      <a:r>
                        <a:rPr lang="en-US" altLang="ko-KR" sz="1200" b="1" dirty="0" smtClean="0"/>
                        <a:t>(Needs to be handled</a:t>
                      </a:r>
                      <a:r>
                        <a:rPr lang="en-US" altLang="ko-KR" sz="1200" b="1" baseline="0" dirty="0" smtClean="0"/>
                        <a:t> separately</a:t>
                      </a:r>
                      <a:r>
                        <a:rPr lang="en-US" altLang="ko-KR" sz="1200" b="1" dirty="0" smtClean="0"/>
                        <a:t>)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94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Frame </a:t>
                      </a:r>
                      <a:r>
                        <a:rPr lang="en-US" altLang="ko-KR" sz="1200" baseline="0" dirty="0" smtClean="0"/>
                        <a:t>&amp;</a:t>
                      </a:r>
                    </a:p>
                    <a:p>
                      <a:pPr algn="ctr" latinLnBrk="1"/>
                      <a:r>
                        <a:rPr lang="en-US" altLang="ko-KR" sz="1200" dirty="0" smtClean="0"/>
                        <a:t>Outer Cover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Aluminum</a:t>
                      </a:r>
                      <a:r>
                        <a:rPr lang="en-US" altLang="ko-KR" sz="1200" baseline="0" dirty="0" smtClean="0"/>
                        <a:t> &amp; Plastic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●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Motors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Circuit</a:t>
                      </a:r>
                      <a:r>
                        <a:rPr lang="en-US" altLang="ko-KR" sz="1200" baseline="0" dirty="0" smtClean="0"/>
                        <a:t> boards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Cable &amp;</a:t>
                      </a:r>
                      <a:r>
                        <a:rPr lang="ko-KR" altLang="en-US" sz="1200" dirty="0" smtClean="0"/>
                        <a:t> </a:t>
                      </a:r>
                      <a:endParaRPr lang="en-US" altLang="ko-KR" sz="1200" dirty="0" smtClean="0"/>
                    </a:p>
                    <a:p>
                      <a:pPr algn="ctr" latinLnBrk="1"/>
                      <a:r>
                        <a:rPr lang="en-US" altLang="ko-KR" sz="1200" dirty="0" smtClean="0"/>
                        <a:t>Transformer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Copper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Iron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Oil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Packing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Wood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Cardboard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Paper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X-Ray Tube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3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Sensor</a:t>
                      </a:r>
                      <a:r>
                        <a:rPr lang="en-US" altLang="ko-KR" sz="1200" baseline="0" dirty="0" smtClean="0"/>
                        <a:t> Head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Please</a:t>
                      </a:r>
                      <a:r>
                        <a:rPr lang="en-US" altLang="ko-KR" sz="1200" baseline="0" dirty="0" smtClean="0"/>
                        <a:t> return this part to the manufacturer, Vatech. 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570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Other</a:t>
                      </a:r>
                      <a:r>
                        <a:rPr lang="en-US" altLang="ko-KR" sz="1200" baseline="0" dirty="0" smtClean="0"/>
                        <a:t> Parts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2314141" y="2979146"/>
            <a:ext cx="4515718" cy="899708"/>
            <a:chOff x="3101891" y="2385276"/>
            <a:chExt cx="4515718" cy="899708"/>
          </a:xfrm>
        </p:grpSpPr>
        <p:sp>
          <p:nvSpPr>
            <p:cNvPr id="2" name="TextBox 1"/>
            <p:cNvSpPr txBox="1"/>
            <p:nvPr/>
          </p:nvSpPr>
          <p:spPr>
            <a:xfrm>
              <a:off x="3101891" y="2515543"/>
              <a:ext cx="338977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400" b="1" dirty="0" smtClean="0">
                  <a:latin typeface="Arial Black" pitchFamily="34" charset="0"/>
                  <a:ea typeface="Arial Unicode MS" pitchFamily="50" charset="-127"/>
                  <a:cs typeface="Arial Unicode MS" pitchFamily="50" charset="-127"/>
                </a:rPr>
                <a:t>Thank you</a:t>
              </a:r>
              <a:endParaRPr lang="ko-KR" altLang="en-US" sz="4400" b="1" dirty="0">
                <a:latin typeface="Arial Black" pitchFamily="34" charset="0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3" name="대각선 방향의 모서리가 둥근 사각형 2"/>
            <p:cNvSpPr/>
            <p:nvPr/>
          </p:nvSpPr>
          <p:spPr>
            <a:xfrm>
              <a:off x="6420385" y="2385276"/>
              <a:ext cx="1197224" cy="714851"/>
            </a:xfrm>
            <a:prstGeom prst="round2DiagRect">
              <a:avLst>
                <a:gd name="adj1" fmla="val 31601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altLang="ko-KR" sz="3200" b="1" dirty="0" smtClean="0">
                  <a:solidFill>
                    <a:schemeClr val="bg1"/>
                  </a:solidFill>
                  <a:latin typeface="Arial Black" pitchFamily="34" charset="0"/>
                  <a:ea typeface="+mj-ea"/>
                </a:rPr>
                <a:t>FAQ</a:t>
              </a:r>
              <a:endParaRPr lang="ko-KR" altLang="en-US" sz="3200" b="1" dirty="0">
                <a:solidFill>
                  <a:schemeClr val="bg1"/>
                </a:solidFill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1" descr="D:\00. 기술지원팀 140901\Product Image\Latest\PaX-i 3D\Rendering Image\컨텐츠\imagecut_03_new_CG sw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14942" y="1204897"/>
            <a:ext cx="4212244" cy="4714864"/>
          </a:xfrm>
          <a:prstGeom prst="rect">
            <a:avLst/>
          </a:prstGeom>
          <a:noFill/>
        </p:spPr>
      </p:pic>
      <p:grpSp>
        <p:nvGrpSpPr>
          <p:cNvPr id="52" name="그룹 51"/>
          <p:cNvGrpSpPr/>
          <p:nvPr/>
        </p:nvGrpSpPr>
        <p:grpSpPr>
          <a:xfrm>
            <a:off x="857224" y="785794"/>
            <a:ext cx="5857916" cy="3857652"/>
            <a:chOff x="857224" y="785794"/>
            <a:chExt cx="5857916" cy="3857652"/>
          </a:xfrm>
        </p:grpSpPr>
        <p:sp>
          <p:nvSpPr>
            <p:cNvPr id="25" name="모서리가 둥근 직사각형 24"/>
            <p:cNvSpPr/>
            <p:nvPr/>
          </p:nvSpPr>
          <p:spPr bwMode="auto">
            <a:xfrm>
              <a:off x="857224" y="1004871"/>
              <a:ext cx="4429156" cy="1924064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00100" y="785794"/>
              <a:ext cx="2613157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HANDLE FRAME Button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928662" y="2024732"/>
              <a:ext cx="4791107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COLUMN : Adjust the height of the column when LED light is on. </a:t>
              </a: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RETURN : Rotating unit returns to the initial position for the </a:t>
              </a: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next exposure. 	</a:t>
              </a: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    /   : Moves COLUMN/CHINREST up and down.</a:t>
              </a: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SELECT : COLUMN ↔ CHINREST mode button. </a:t>
              </a:r>
            </a:p>
            <a:p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CHINREST : Adjust the height of the column when LED light is on.</a:t>
              </a:r>
            </a:p>
          </p:txBody>
        </p:sp>
        <p:grpSp>
          <p:nvGrpSpPr>
            <p:cNvPr id="2" name="그룹 35"/>
            <p:cNvGrpSpPr/>
            <p:nvPr/>
          </p:nvGrpSpPr>
          <p:grpSpPr>
            <a:xfrm>
              <a:off x="1151632" y="2492896"/>
              <a:ext cx="108000" cy="108000"/>
              <a:chOff x="3591231" y="796891"/>
              <a:chExt cx="428626" cy="428628"/>
            </a:xfrm>
          </p:grpSpPr>
          <p:sp>
            <p:nvSpPr>
              <p:cNvPr id="34" name="타원 33"/>
              <p:cNvSpPr/>
              <p:nvPr/>
            </p:nvSpPr>
            <p:spPr bwMode="auto">
              <a:xfrm>
                <a:off x="3591231" y="796891"/>
                <a:ext cx="428626" cy="428628"/>
              </a:xfrm>
              <a:prstGeom prst="ellipse">
                <a:avLst/>
              </a:pr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이등변 삼각형 34"/>
              <p:cNvSpPr/>
              <p:nvPr/>
            </p:nvSpPr>
            <p:spPr bwMode="auto">
              <a:xfrm>
                <a:off x="3706678" y="875338"/>
                <a:ext cx="302872" cy="205261"/>
              </a:xfrm>
              <a:prstGeom prst="triangle">
                <a:avLst/>
              </a:pr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" name="그룹 36"/>
            <p:cNvGrpSpPr/>
            <p:nvPr/>
          </p:nvGrpSpPr>
          <p:grpSpPr>
            <a:xfrm>
              <a:off x="1345724" y="2491638"/>
              <a:ext cx="108000" cy="108000"/>
              <a:chOff x="3643306" y="785794"/>
              <a:chExt cx="428628" cy="428628"/>
            </a:xfrm>
          </p:grpSpPr>
          <p:sp>
            <p:nvSpPr>
              <p:cNvPr id="40" name="타원 39"/>
              <p:cNvSpPr/>
              <p:nvPr/>
            </p:nvSpPr>
            <p:spPr bwMode="auto">
              <a:xfrm>
                <a:off x="3643306" y="785794"/>
                <a:ext cx="428628" cy="428628"/>
              </a:xfrm>
              <a:prstGeom prst="ellipse">
                <a:avLst/>
              </a:pr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이등변 삼각형 40"/>
              <p:cNvSpPr/>
              <p:nvPr/>
            </p:nvSpPr>
            <p:spPr bwMode="auto">
              <a:xfrm rot="10800000">
                <a:off x="3706678" y="920603"/>
                <a:ext cx="302872" cy="205261"/>
              </a:xfrm>
              <a:prstGeom prst="triangle">
                <a:avLst/>
              </a:pr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" name="그룹 41"/>
            <p:cNvGrpSpPr/>
            <p:nvPr/>
          </p:nvGrpSpPr>
          <p:grpSpPr>
            <a:xfrm>
              <a:off x="5286380" y="1285860"/>
              <a:ext cx="1428760" cy="3357586"/>
              <a:chOff x="7429520" y="214290"/>
              <a:chExt cx="1428760" cy="3357586"/>
            </a:xfrm>
          </p:grpSpPr>
          <p:cxnSp>
            <p:nvCxnSpPr>
              <p:cNvPr id="22" name="직선 연결선 21"/>
              <p:cNvCxnSpPr/>
              <p:nvPr/>
            </p:nvCxnSpPr>
            <p:spPr>
              <a:xfrm>
                <a:off x="7429520" y="214290"/>
                <a:ext cx="500066" cy="1588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/>
              <p:cNvCxnSpPr/>
              <p:nvPr/>
            </p:nvCxnSpPr>
            <p:spPr>
              <a:xfrm rot="16200000" flipH="1">
                <a:off x="6715140" y="1428736"/>
                <a:ext cx="3357586" cy="928694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  <a:alpha val="70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그룹 70"/>
            <p:cNvGrpSpPr/>
            <p:nvPr/>
          </p:nvGrpSpPr>
          <p:grpSpPr>
            <a:xfrm>
              <a:off x="957237" y="1242997"/>
              <a:ext cx="1987378" cy="792962"/>
              <a:chOff x="1052488" y="1350154"/>
              <a:chExt cx="1987378" cy="792962"/>
            </a:xfrm>
          </p:grpSpPr>
          <p:pic>
            <p:nvPicPr>
              <p:cNvPr id="5123" name="Picture 3" descr="D:\02. 업무\2014년\02. 전략과제\13. EM 동영상\pax-i0001.png"/>
              <p:cNvPicPr>
                <a:picLocks noChangeAspect="1" noChangeArrowheads="1"/>
              </p:cNvPicPr>
              <p:nvPr/>
            </p:nvPicPr>
            <p:blipFill>
              <a:blip r:embed="rId3" cstate="screen"/>
              <a:stretch>
                <a:fillRect/>
              </a:stretch>
            </p:blipFill>
            <p:spPr bwMode="auto">
              <a:xfrm>
                <a:off x="1052488" y="1357298"/>
                <a:ext cx="1987378" cy="78581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  <p:sp>
            <p:nvSpPr>
              <p:cNvPr id="44" name="타원 43"/>
              <p:cNvSpPr/>
              <p:nvPr/>
            </p:nvSpPr>
            <p:spPr bwMode="auto">
              <a:xfrm>
                <a:off x="1265678" y="1350154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ko-KR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타원 44"/>
              <p:cNvSpPr/>
              <p:nvPr/>
            </p:nvSpPr>
            <p:spPr bwMode="auto">
              <a:xfrm>
                <a:off x="1652567" y="1350154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2</a:t>
                </a:r>
                <a:endParaRPr lang="ko-KR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타원 45"/>
              <p:cNvSpPr/>
              <p:nvPr/>
            </p:nvSpPr>
            <p:spPr bwMode="auto">
              <a:xfrm>
                <a:off x="1962132" y="1350154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3</a:t>
                </a:r>
                <a:endParaRPr lang="ko-KR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타원 47"/>
              <p:cNvSpPr/>
              <p:nvPr/>
            </p:nvSpPr>
            <p:spPr bwMode="auto">
              <a:xfrm>
                <a:off x="2266934" y="1350154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4</a:t>
                </a:r>
                <a:endParaRPr lang="ko-KR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타원 49"/>
              <p:cNvSpPr/>
              <p:nvPr/>
            </p:nvSpPr>
            <p:spPr bwMode="auto">
              <a:xfrm>
                <a:off x="2666987" y="1350154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5</a:t>
                </a:r>
                <a:endParaRPr lang="ko-KR" alt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4" name="직선 연결선 53"/>
              <p:cNvCxnSpPr/>
              <p:nvPr/>
            </p:nvCxnSpPr>
            <p:spPr>
              <a:xfrm rot="5400000">
                <a:off x="1274971" y="1533280"/>
                <a:ext cx="144000" cy="1588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직선 연결선 66"/>
              <p:cNvCxnSpPr/>
              <p:nvPr/>
            </p:nvCxnSpPr>
            <p:spPr>
              <a:xfrm rot="5400000">
                <a:off x="1667087" y="1533280"/>
                <a:ext cx="144000" cy="1588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7"/>
              <p:cNvCxnSpPr/>
              <p:nvPr/>
            </p:nvCxnSpPr>
            <p:spPr>
              <a:xfrm rot="5400000">
                <a:off x="1971889" y="1533280"/>
                <a:ext cx="144000" cy="1588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68"/>
              <p:cNvCxnSpPr/>
              <p:nvPr/>
            </p:nvCxnSpPr>
            <p:spPr>
              <a:xfrm rot="5400000">
                <a:off x="2267166" y="1533280"/>
                <a:ext cx="144000" cy="1588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직선 연결선 69"/>
              <p:cNvCxnSpPr/>
              <p:nvPr/>
            </p:nvCxnSpPr>
            <p:spPr>
              <a:xfrm rot="5400000">
                <a:off x="2676744" y="1533280"/>
                <a:ext cx="144000" cy="1588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그룹 52"/>
          <p:cNvGrpSpPr/>
          <p:nvPr/>
        </p:nvGrpSpPr>
        <p:grpSpPr>
          <a:xfrm>
            <a:off x="858210" y="3071810"/>
            <a:ext cx="4785360" cy="3423275"/>
            <a:chOff x="858210" y="3071810"/>
            <a:chExt cx="4785360" cy="3423275"/>
          </a:xfrm>
        </p:grpSpPr>
        <p:cxnSp>
          <p:nvCxnSpPr>
            <p:cNvPr id="12" name="직선 연결선 11"/>
            <p:cNvCxnSpPr/>
            <p:nvPr/>
          </p:nvCxnSpPr>
          <p:spPr>
            <a:xfrm>
              <a:off x="5286380" y="5072074"/>
              <a:ext cx="357190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직사각형 10"/>
            <p:cNvSpPr/>
            <p:nvPr/>
          </p:nvSpPr>
          <p:spPr>
            <a:xfrm>
              <a:off x="982980" y="3643314"/>
              <a:ext cx="416052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By using the Column up/down button, control the height of the column and then proceed with patient positioning. </a:t>
              </a:r>
              <a:endParaRPr lang="en-US" altLang="ko-KR" sz="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just"/>
              <a:endParaRPr lang="en-US" altLang="ko-KR" sz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Column moves up by pressing the upper part of the button and</a:t>
              </a:r>
            </a:p>
            <a:p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column moves down by pressing the bottom part of the button. </a:t>
              </a:r>
            </a:p>
          </p:txBody>
        </p:sp>
        <p:sp>
          <p:nvSpPr>
            <p:cNvPr id="47" name="모서리가 둥근 직사각형 46"/>
            <p:cNvSpPr/>
            <p:nvPr/>
          </p:nvSpPr>
          <p:spPr bwMode="auto">
            <a:xfrm>
              <a:off x="858210" y="3286124"/>
              <a:ext cx="4428170" cy="3208961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01086" y="3071810"/>
              <a:ext cx="2021661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Column Up/Down</a:t>
              </a:r>
            </a:p>
          </p:txBody>
        </p:sp>
        <p:pic>
          <p:nvPicPr>
            <p:cNvPr id="26" name="Picture 5" descr="C:\Users\a00291\Desktop\11.gif"/>
            <p:cNvPicPr>
              <a:picLocks noChangeAspect="1" noChangeArrowheads="1"/>
            </p:cNvPicPr>
            <p:nvPr/>
          </p:nvPicPr>
          <p:blipFill>
            <a:blip r:embed="rId4" cstate="print"/>
            <a:srcRect r="13566"/>
            <a:stretch>
              <a:fillRect/>
            </a:stretch>
          </p:blipFill>
          <p:spPr bwMode="auto">
            <a:xfrm>
              <a:off x="3286116" y="4572008"/>
              <a:ext cx="541318" cy="1357322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5" name="그룹 30"/>
            <p:cNvGrpSpPr/>
            <p:nvPr/>
          </p:nvGrpSpPr>
          <p:grpSpPr>
            <a:xfrm>
              <a:off x="2214546" y="4786322"/>
              <a:ext cx="857256" cy="928694"/>
              <a:chOff x="1857356" y="4071942"/>
              <a:chExt cx="1071570" cy="1143008"/>
            </a:xfrm>
          </p:grpSpPr>
          <p:pic>
            <p:nvPicPr>
              <p:cNvPr id="65" name="Picture 3" descr="D:\02. 업무\2014년\02. 전략과제\13. EM 동영상\00. 디자이너 이력서\20140822_132859.jpg"/>
              <p:cNvPicPr>
                <a:picLocks noChangeAspect="1" noChangeArrowheads="1"/>
              </p:cNvPicPr>
              <p:nvPr/>
            </p:nvPicPr>
            <p:blipFill>
              <a:blip r:embed="rId5" cstate="screen">
                <a:lum bright="10000" contrast="30000"/>
              </a:blip>
              <a:srcRect/>
              <a:stretch>
                <a:fillRect/>
              </a:stretch>
            </p:blipFill>
            <p:spPr bwMode="auto">
              <a:xfrm>
                <a:off x="1857356" y="4071942"/>
                <a:ext cx="1071570" cy="114300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  <p:sp>
            <p:nvSpPr>
              <p:cNvPr id="66" name="타원 65"/>
              <p:cNvSpPr/>
              <p:nvPr/>
            </p:nvSpPr>
            <p:spPr bwMode="auto">
              <a:xfrm>
                <a:off x="2089484" y="4589822"/>
                <a:ext cx="202438" cy="184624"/>
              </a:xfrm>
              <a:prstGeom prst="ellipse">
                <a:avLst/>
              </a:prstGeom>
              <a:solidFill>
                <a:schemeClr val="accent6">
                  <a:lumMod val="75000"/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그룹 34"/>
            <p:cNvGrpSpPr/>
            <p:nvPr/>
          </p:nvGrpSpPr>
          <p:grpSpPr>
            <a:xfrm>
              <a:off x="1142976" y="4786322"/>
              <a:ext cx="857256" cy="928694"/>
              <a:chOff x="1142976" y="2786058"/>
              <a:chExt cx="857256" cy="928694"/>
            </a:xfrm>
          </p:grpSpPr>
          <p:pic>
            <p:nvPicPr>
              <p:cNvPr id="63" name="Picture 4" descr="D:\02. 업무\2014년\02. 전략과제\13. EM 동영상\00. 디자이너 이력서\20140822_132905.jpg"/>
              <p:cNvPicPr>
                <a:picLocks noChangeAspect="1" noChangeArrowheads="1"/>
              </p:cNvPicPr>
              <p:nvPr/>
            </p:nvPicPr>
            <p:blipFill>
              <a:blip r:embed="rId6" cstate="screen">
                <a:lum bright="10000" contrast="30000"/>
              </a:blip>
              <a:srcRect/>
              <a:stretch>
                <a:fillRect/>
              </a:stretch>
            </p:blipFill>
            <p:spPr bwMode="auto">
              <a:xfrm>
                <a:off x="1142976" y="2786058"/>
                <a:ext cx="857256" cy="928694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  <p:sp>
            <p:nvSpPr>
              <p:cNvPr id="64" name="타원 63"/>
              <p:cNvSpPr/>
              <p:nvPr/>
            </p:nvSpPr>
            <p:spPr bwMode="auto">
              <a:xfrm>
                <a:off x="1351352" y="3041938"/>
                <a:ext cx="161950" cy="150007"/>
              </a:xfrm>
              <a:prstGeom prst="ellipse">
                <a:avLst/>
              </a:prstGeom>
              <a:solidFill>
                <a:schemeClr val="accent6">
                  <a:lumMod val="75000"/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" name="그룹 39"/>
            <p:cNvGrpSpPr/>
            <p:nvPr/>
          </p:nvGrpSpPr>
          <p:grpSpPr>
            <a:xfrm>
              <a:off x="5000628" y="4786322"/>
              <a:ext cx="211089" cy="1031251"/>
              <a:chOff x="2000232" y="4357694"/>
              <a:chExt cx="211089" cy="1031251"/>
            </a:xfrm>
          </p:grpSpPr>
          <p:sp>
            <p:nvSpPr>
              <p:cNvPr id="61" name="줄무늬가 있는 오른쪽 화살표 60"/>
              <p:cNvSpPr/>
              <p:nvPr/>
            </p:nvSpPr>
            <p:spPr bwMode="auto">
              <a:xfrm rot="16200000">
                <a:off x="1911622" y="4446304"/>
                <a:ext cx="388309" cy="211089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줄무늬가 있는 오른쪽 화살표 61"/>
              <p:cNvSpPr/>
              <p:nvPr/>
            </p:nvSpPr>
            <p:spPr bwMode="auto">
              <a:xfrm rot="5400000">
                <a:off x="1911622" y="5089246"/>
                <a:ext cx="388309" cy="211089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4099" name="Picture 3" descr="C:\Users\VT_GCS1\Desktop\제목 없음-2.png00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3950830" y="4438660"/>
              <a:ext cx="1000132" cy="2029887"/>
            </a:xfrm>
            <a:prstGeom prst="rect">
              <a:avLst/>
            </a:prstGeom>
            <a:noFill/>
          </p:spPr>
        </p:pic>
      </p:grpSp>
      <p:grpSp>
        <p:nvGrpSpPr>
          <p:cNvPr id="58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59" name="줄무늬가 있는 오른쪽 화살표 5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D:\00. 기술지원팀 140901\Product Image\Latest\PaX-i 3D\Rendering Image\컨텐츠\imagecut_02_new sw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714356"/>
            <a:ext cx="3497257" cy="4392142"/>
          </a:xfrm>
          <a:prstGeom prst="rect">
            <a:avLst/>
          </a:prstGeom>
          <a:noFill/>
        </p:spPr>
      </p:pic>
      <p:grpSp>
        <p:nvGrpSpPr>
          <p:cNvPr id="32" name="그룹 31"/>
          <p:cNvGrpSpPr/>
          <p:nvPr/>
        </p:nvGrpSpPr>
        <p:grpSpPr>
          <a:xfrm>
            <a:off x="1142976" y="3138486"/>
            <a:ext cx="7673982" cy="2933720"/>
            <a:chOff x="1142976" y="3138486"/>
            <a:chExt cx="7673982" cy="2933720"/>
          </a:xfrm>
        </p:grpSpPr>
        <p:sp>
          <p:nvSpPr>
            <p:cNvPr id="6" name="타원 5"/>
            <p:cNvSpPr/>
            <p:nvPr/>
          </p:nvSpPr>
          <p:spPr bwMode="auto">
            <a:xfrm>
              <a:off x="1142976" y="3214686"/>
              <a:ext cx="1143008" cy="1143008"/>
            </a:xfrm>
            <a:prstGeom prst="ellipse">
              <a:avLst/>
            </a:prstGeom>
            <a:solidFill>
              <a:schemeClr val="accent5">
                <a:lumMod val="75000"/>
                <a:alpha val="4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" name="그룹 22"/>
            <p:cNvGrpSpPr/>
            <p:nvPr/>
          </p:nvGrpSpPr>
          <p:grpSpPr>
            <a:xfrm>
              <a:off x="4572000" y="3138486"/>
              <a:ext cx="4244958" cy="2933720"/>
              <a:chOff x="4572000" y="3138486"/>
              <a:chExt cx="4244958" cy="2933720"/>
            </a:xfrm>
          </p:grpSpPr>
          <p:sp>
            <p:nvSpPr>
              <p:cNvPr id="25" name="모서리가 둥근 직사각형 24"/>
              <p:cNvSpPr/>
              <p:nvPr/>
            </p:nvSpPr>
            <p:spPr bwMode="auto">
              <a:xfrm>
                <a:off x="4572000" y="3357562"/>
                <a:ext cx="3929090" cy="2714644"/>
              </a:xfrm>
              <a:prstGeom prst="roundRect">
                <a:avLst>
                  <a:gd name="adj" fmla="val 7374"/>
                </a:avLst>
              </a:prstGeom>
              <a:noFill/>
              <a:ln w="3175">
                <a:solidFill>
                  <a:schemeClr val="accent1">
                    <a:lumMod val="60000"/>
                    <a:lumOff val="4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714876" y="3138486"/>
                <a:ext cx="4102082" cy="423684"/>
              </a:xfrm>
              <a:prstGeom prst="roundRect">
                <a:avLst>
                  <a:gd name="adj" fmla="val 35315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ea typeface="HY헤드라인M" pitchFamily="18" charset="-127"/>
                    <a:cs typeface="Arial" pitchFamily="34" charset="0"/>
                  </a:rPr>
                  <a:t>Bite Block (Normal)</a:t>
                </a:r>
                <a:r>
                  <a:rPr lang="ko-KR" altLang="en-US" sz="1600" b="1" dirty="0" smtClean="0">
                    <a:solidFill>
                      <a:schemeClr val="bg1"/>
                    </a:solidFill>
                    <a:latin typeface="Arial" pitchFamily="34" charset="0"/>
                    <a:ea typeface="HY헤드라인M" pitchFamily="18" charset="-127"/>
                    <a:cs typeface="Arial" pitchFamily="34" charset="0"/>
                  </a:rPr>
                  <a:t>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ea typeface="HY헤드라인M" pitchFamily="18" charset="-127"/>
                    <a:cs typeface="Arial" pitchFamily="34" charset="0"/>
                  </a:rPr>
                  <a:t>&amp; Temple Support</a:t>
                </a:r>
              </a:p>
            </p:txBody>
          </p:sp>
          <p:sp>
            <p:nvSpPr>
              <p:cNvPr id="31" name="직사각형 30"/>
              <p:cNvSpPr/>
              <p:nvPr/>
            </p:nvSpPr>
            <p:spPr>
              <a:xfrm>
                <a:off x="4857752" y="3638552"/>
                <a:ext cx="350046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Place the head of the patient using the bite block and temple support for capturing the PANO image. </a:t>
                </a:r>
              </a:p>
            </p:txBody>
          </p:sp>
          <p:pic>
            <p:nvPicPr>
              <p:cNvPr id="6147" name="Picture 3" descr="D:\02. 업무\2014년\02. 전략과제\13. EM 동영상\12333.png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6858016" y="4143380"/>
                <a:ext cx="1535546" cy="1500198"/>
              </a:xfrm>
              <a:prstGeom prst="rect">
                <a:avLst/>
              </a:prstGeom>
              <a:noFill/>
            </p:spPr>
          </p:pic>
          <p:pic>
            <p:nvPicPr>
              <p:cNvPr id="50" name="Picture 3" descr="D:\02. 업무\2014년\02. 전략과제\13. EM 동영상\12333.pn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4714876" y="4071942"/>
                <a:ext cx="1928826" cy="1500198"/>
              </a:xfrm>
              <a:prstGeom prst="rect">
                <a:avLst/>
              </a:prstGeom>
              <a:noFill/>
            </p:spPr>
          </p:pic>
        </p:grpSp>
        <p:grpSp>
          <p:nvGrpSpPr>
            <p:cNvPr id="3" name="그룹 25"/>
            <p:cNvGrpSpPr/>
            <p:nvPr/>
          </p:nvGrpSpPr>
          <p:grpSpPr>
            <a:xfrm>
              <a:off x="1714480" y="3786190"/>
              <a:ext cx="2857520" cy="1716100"/>
              <a:chOff x="1714480" y="3786190"/>
              <a:chExt cx="2857520" cy="1716100"/>
            </a:xfrm>
          </p:grpSpPr>
          <p:cxnSp>
            <p:nvCxnSpPr>
              <p:cNvPr id="22" name="직선 연결선 21"/>
              <p:cNvCxnSpPr/>
              <p:nvPr/>
            </p:nvCxnSpPr>
            <p:spPr>
              <a:xfrm rot="16200000" flipH="1">
                <a:off x="1285852" y="4214818"/>
                <a:ext cx="1714512" cy="857256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/>
              <p:cNvCxnSpPr/>
              <p:nvPr/>
            </p:nvCxnSpPr>
            <p:spPr>
              <a:xfrm>
                <a:off x="2571736" y="5500702"/>
                <a:ext cx="2000264" cy="1588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그룹 27"/>
          <p:cNvGrpSpPr/>
          <p:nvPr/>
        </p:nvGrpSpPr>
        <p:grpSpPr>
          <a:xfrm>
            <a:off x="1500166" y="571480"/>
            <a:ext cx="7000924" cy="2214578"/>
            <a:chOff x="1500166" y="571480"/>
            <a:chExt cx="7000924" cy="2214578"/>
          </a:xfrm>
        </p:grpSpPr>
        <p:sp>
          <p:nvSpPr>
            <p:cNvPr id="68" name="타원 67"/>
            <p:cNvSpPr/>
            <p:nvPr/>
          </p:nvSpPr>
          <p:spPr bwMode="auto">
            <a:xfrm>
              <a:off x="1500166" y="1500174"/>
              <a:ext cx="714380" cy="714380"/>
            </a:xfrm>
            <a:prstGeom prst="ellipse">
              <a:avLst/>
            </a:prstGeom>
            <a:solidFill>
              <a:schemeClr val="accent5">
                <a:lumMod val="75000"/>
                <a:alpha val="4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그룹 23"/>
            <p:cNvGrpSpPr/>
            <p:nvPr/>
          </p:nvGrpSpPr>
          <p:grpSpPr>
            <a:xfrm>
              <a:off x="1928794" y="1000108"/>
              <a:ext cx="2643206" cy="857256"/>
              <a:chOff x="1928794" y="1000108"/>
              <a:chExt cx="2643206" cy="857256"/>
            </a:xfrm>
          </p:grpSpPr>
          <p:cxnSp>
            <p:nvCxnSpPr>
              <p:cNvPr id="69" name="직선 연결선 68"/>
              <p:cNvCxnSpPr/>
              <p:nvPr/>
            </p:nvCxnSpPr>
            <p:spPr>
              <a:xfrm flipV="1">
                <a:off x="1928794" y="1000108"/>
                <a:ext cx="1643074" cy="857256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직선 연결선 70"/>
              <p:cNvCxnSpPr/>
              <p:nvPr/>
            </p:nvCxnSpPr>
            <p:spPr>
              <a:xfrm>
                <a:off x="3571868" y="1000108"/>
                <a:ext cx="1000132" cy="1588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  <a:alpha val="7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그룹 20"/>
            <p:cNvGrpSpPr/>
            <p:nvPr/>
          </p:nvGrpSpPr>
          <p:grpSpPr>
            <a:xfrm>
              <a:off x="4572000" y="571480"/>
              <a:ext cx="3929090" cy="2214578"/>
              <a:chOff x="4572000" y="357166"/>
              <a:chExt cx="3929090" cy="2214578"/>
            </a:xfrm>
          </p:grpSpPr>
          <p:sp>
            <p:nvSpPr>
              <p:cNvPr id="73" name="모서리가 둥근 직사각형 72"/>
              <p:cNvSpPr/>
              <p:nvPr/>
            </p:nvSpPr>
            <p:spPr bwMode="auto">
              <a:xfrm>
                <a:off x="4572000" y="576242"/>
                <a:ext cx="3929090" cy="1995502"/>
              </a:xfrm>
              <a:prstGeom prst="roundRect">
                <a:avLst>
                  <a:gd name="adj" fmla="val 7374"/>
                </a:avLst>
              </a:prstGeom>
              <a:noFill/>
              <a:ln w="3175">
                <a:solidFill>
                  <a:schemeClr val="accent1">
                    <a:lumMod val="60000"/>
                    <a:lumOff val="4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714876" y="357166"/>
                <a:ext cx="1840503" cy="423684"/>
              </a:xfrm>
              <a:prstGeom prst="roundRect">
                <a:avLst>
                  <a:gd name="adj" fmla="val 35315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X-ray LED Lamp</a:t>
                </a:r>
              </a:p>
            </p:txBody>
          </p:sp>
          <p:sp>
            <p:nvSpPr>
              <p:cNvPr id="75" name="직사각형 74"/>
              <p:cNvSpPr/>
              <p:nvPr/>
            </p:nvSpPr>
            <p:spPr>
              <a:xfrm>
                <a:off x="4786314" y="796680"/>
                <a:ext cx="3500462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When power supplies the device, the green LED light turns on and the LED light turns orange during the X-ray exposure for image capturing.</a:t>
                </a:r>
              </a:p>
            </p:txBody>
          </p:sp>
          <p:pic>
            <p:nvPicPr>
              <p:cNvPr id="78" name="Picture 2" descr="D:\02. 업무\2014년\02. 전략과제\13. EM 동영상\pax-i0001.png"/>
              <p:cNvPicPr>
                <a:picLocks noChangeAspect="1" noChangeArrowheads="1"/>
              </p:cNvPicPr>
              <p:nvPr/>
            </p:nvPicPr>
            <p:blipFill>
              <a:blip r:embed="rId5" cstate="screen"/>
              <a:stretch>
                <a:fillRect/>
              </a:stretch>
            </p:blipFill>
            <p:spPr bwMode="auto">
              <a:xfrm>
                <a:off x="5000628" y="1360736"/>
                <a:ext cx="1285884" cy="1078036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  <p:pic>
            <p:nvPicPr>
              <p:cNvPr id="79" name="Picture 2" descr="D:\02. 업무\2014년\02. 전략과제\13. EM 동영상\pax-i0001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tretch>
                <a:fillRect/>
              </a:stretch>
            </p:blipFill>
            <p:spPr bwMode="auto">
              <a:xfrm>
                <a:off x="6572264" y="1374468"/>
                <a:ext cx="1285884" cy="102388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  <p:pic>
            <p:nvPicPr>
              <p:cNvPr id="6149" name="Picture 5" descr="D:\02. 업무\2014년\02. 전략과제\13. EM 동영상\dentist용\무제-13.png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7500958" y="2106454"/>
                <a:ext cx="285752" cy="355303"/>
              </a:xfrm>
              <a:prstGeom prst="rect">
                <a:avLst/>
              </a:prstGeom>
              <a:noFill/>
              <a:effectLst/>
            </p:spPr>
          </p:pic>
        </p:grpSp>
      </p:grpSp>
      <p:grpSp>
        <p:nvGrpSpPr>
          <p:cNvPr id="29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30" name="줄무늬가 있는 오른쪽 화살표 2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D:\00. 기술지원팀 140901\Product Image\Latest\PaX-i 3D\Rendering Image\컨텐츠\imagecut_02_new sw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29190" y="1714488"/>
            <a:ext cx="4214810" cy="4146289"/>
          </a:xfrm>
          <a:prstGeom prst="rect">
            <a:avLst/>
          </a:prstGeom>
          <a:noFill/>
        </p:spPr>
      </p:pic>
      <p:grpSp>
        <p:nvGrpSpPr>
          <p:cNvPr id="15" name="그룹 14"/>
          <p:cNvGrpSpPr/>
          <p:nvPr/>
        </p:nvGrpSpPr>
        <p:grpSpPr>
          <a:xfrm>
            <a:off x="857224" y="1995478"/>
            <a:ext cx="5214974" cy="2933720"/>
            <a:chOff x="857224" y="1995478"/>
            <a:chExt cx="5214974" cy="2933720"/>
          </a:xfrm>
        </p:grpSpPr>
        <p:sp>
          <p:nvSpPr>
            <p:cNvPr id="21" name="타원 20"/>
            <p:cNvSpPr/>
            <p:nvPr/>
          </p:nvSpPr>
          <p:spPr bwMode="auto">
            <a:xfrm>
              <a:off x="5143504" y="3500438"/>
              <a:ext cx="928694" cy="928694"/>
            </a:xfrm>
            <a:prstGeom prst="ellipse">
              <a:avLst/>
            </a:prstGeom>
            <a:solidFill>
              <a:schemeClr val="accent5">
                <a:lumMod val="75000"/>
                <a:alpha val="4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2" name="직선 연결선 21"/>
            <p:cNvCxnSpPr/>
            <p:nvPr/>
          </p:nvCxnSpPr>
          <p:spPr>
            <a:xfrm>
              <a:off x="4286248" y="3929066"/>
              <a:ext cx="1332000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그룹 9"/>
            <p:cNvGrpSpPr/>
            <p:nvPr/>
          </p:nvGrpSpPr>
          <p:grpSpPr>
            <a:xfrm>
              <a:off x="857224" y="1995478"/>
              <a:ext cx="3429024" cy="2933720"/>
              <a:chOff x="857224" y="1995478"/>
              <a:chExt cx="3429024" cy="2933720"/>
            </a:xfrm>
          </p:grpSpPr>
          <p:sp>
            <p:nvSpPr>
              <p:cNvPr id="25" name="모서리가 둥근 직사각형 24"/>
              <p:cNvSpPr/>
              <p:nvPr/>
            </p:nvSpPr>
            <p:spPr bwMode="auto">
              <a:xfrm>
                <a:off x="857224" y="2214554"/>
                <a:ext cx="3429024" cy="2714644"/>
              </a:xfrm>
              <a:prstGeom prst="roundRect">
                <a:avLst>
                  <a:gd name="adj" fmla="val 7374"/>
                </a:avLst>
              </a:prstGeom>
              <a:noFill/>
              <a:ln w="3175">
                <a:solidFill>
                  <a:schemeClr val="accent1">
                    <a:lumMod val="60000"/>
                    <a:lumOff val="4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000100" y="1995478"/>
                <a:ext cx="3040380" cy="423684"/>
              </a:xfrm>
              <a:prstGeom prst="roundRect">
                <a:avLst>
                  <a:gd name="adj" fmla="val 35315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Nasal </a:t>
                </a:r>
                <a:r>
                  <a:rPr lang="en-US" altLang="ko-KR" sz="1600" b="1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Positioner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&amp; Ear Rods</a:t>
                </a:r>
              </a:p>
            </p:txBody>
          </p:sp>
          <p:sp>
            <p:nvSpPr>
              <p:cNvPr id="31" name="직사각형 30"/>
              <p:cNvSpPr/>
              <p:nvPr/>
            </p:nvSpPr>
            <p:spPr>
              <a:xfrm>
                <a:off x="1142976" y="2495544"/>
                <a:ext cx="292895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ko-KR" sz="9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These accessories allow the patient’s head to be stable when capturing the image in CEPH mode.</a:t>
                </a:r>
                <a:endPara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10242" name="Picture 2" descr="D:\02. 업무\2014년\02. 전략과제\13. EM 동영상\dentist용\16-1.png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1214414" y="2924172"/>
                <a:ext cx="1357322" cy="1578282"/>
              </a:xfrm>
              <a:prstGeom prst="rect">
                <a:avLst/>
              </a:prstGeom>
              <a:noFill/>
            </p:spPr>
          </p:pic>
          <p:pic>
            <p:nvPicPr>
              <p:cNvPr id="10243" name="Picture 3" descr="D:\02. 업무\2014년\02. 전략과제\13. EM 동영상\dentist용\13-1.pn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2786050" y="3071810"/>
                <a:ext cx="1285884" cy="1446866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14" name="그룹 37"/>
          <p:cNvGrpSpPr/>
          <p:nvPr/>
        </p:nvGrpSpPr>
        <p:grpSpPr>
          <a:xfrm>
            <a:off x="7858148" y="59272"/>
            <a:ext cx="1213034" cy="369332"/>
            <a:chOff x="383284" y="4870823"/>
            <a:chExt cx="1213034" cy="369332"/>
          </a:xfrm>
        </p:grpSpPr>
        <p:sp>
          <p:nvSpPr>
            <p:cNvPr id="18" name="줄무늬가 있는 오른쪽 화살표 1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 b="1"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33CC33"/>
        </a:solidFill>
        <a:ln w="9525">
          <a:noFill/>
          <a:miter lim="800000"/>
          <a:headEnd/>
          <a:tailEnd/>
        </a:ln>
        <a:effectLst>
          <a:outerShdw dist="35921" dir="2700000" algn="ctr" rotWithShape="0">
            <a:schemeClr val="bg2">
              <a:alpha val="50000"/>
            </a:schemeClr>
          </a:outerShdw>
        </a:effectLst>
      </a:spPr>
      <a:bodyPr wrap="none" anchor="ctr"/>
      <a:lstStyle>
        <a:defPPr>
          <a:defRPr/>
        </a:defPPr>
      </a:lstStyle>
    </a:spDef>
    <a:lnDef>
      <a:spPr>
        <a:ln>
          <a:solidFill>
            <a:schemeClr val="accent6">
              <a:lumMod val="75000"/>
              <a:alpha val="70000"/>
            </a:schemeClr>
          </a:solidFill>
          <a:headEnd type="oval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17586</TotalTime>
  <Words>4520</Words>
  <Application>Microsoft Office PowerPoint</Application>
  <PresentationFormat>On-screen Show (4:3)</PresentationFormat>
  <Paragraphs>725</Paragraphs>
  <Slides>66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6" baseType="lpstr">
      <vt:lpstr>Arial Unicode MS</vt:lpstr>
      <vt:lpstr>HY헤드라인M</vt:lpstr>
      <vt:lpstr>맑은 고딕</vt:lpstr>
      <vt:lpstr>Arial</vt:lpstr>
      <vt:lpstr>Arial Black</vt:lpstr>
      <vt:lpstr>Arial Narrow</vt:lpstr>
      <vt:lpstr>Verdana</vt:lpstr>
      <vt:lpstr>Wingdings</vt:lpstr>
      <vt:lpstr>Office 테마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R&amp;D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Styx Ohn</cp:lastModifiedBy>
  <cp:revision>1476</cp:revision>
  <dcterms:created xsi:type="dcterms:W3CDTF">2006-10-05T04:04:58Z</dcterms:created>
  <dcterms:modified xsi:type="dcterms:W3CDTF">2015-04-07T22:55:04Z</dcterms:modified>
</cp:coreProperties>
</file>