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444" r:id="rId2"/>
    <p:sldId id="445" r:id="rId3"/>
    <p:sldId id="446" r:id="rId4"/>
    <p:sldId id="447" r:id="rId5"/>
    <p:sldId id="448" r:id="rId6"/>
    <p:sldId id="449" r:id="rId7"/>
    <p:sldId id="450" r:id="rId8"/>
    <p:sldId id="452" r:id="rId9"/>
    <p:sldId id="453" r:id="rId10"/>
    <p:sldId id="454" r:id="rId11"/>
    <p:sldId id="505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456" r:id="rId20"/>
    <p:sldId id="458" r:id="rId21"/>
    <p:sldId id="457" r:id="rId22"/>
    <p:sldId id="459" r:id="rId23"/>
    <p:sldId id="460" r:id="rId24"/>
    <p:sldId id="461" r:id="rId25"/>
    <p:sldId id="462" r:id="rId26"/>
    <p:sldId id="463" r:id="rId27"/>
    <p:sldId id="464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506" r:id="rId47"/>
    <p:sldId id="507" r:id="rId48"/>
    <p:sldId id="508" r:id="rId49"/>
    <p:sldId id="509" r:id="rId50"/>
    <p:sldId id="488" r:id="rId51"/>
    <p:sldId id="489" r:id="rId52"/>
    <p:sldId id="490" r:id="rId53"/>
    <p:sldId id="491" r:id="rId54"/>
    <p:sldId id="492" r:id="rId55"/>
    <p:sldId id="493" r:id="rId56"/>
    <p:sldId id="494" r:id="rId57"/>
    <p:sldId id="495" r:id="rId58"/>
    <p:sldId id="497" r:id="rId59"/>
    <p:sldId id="498" r:id="rId60"/>
    <p:sldId id="499" r:id="rId61"/>
    <p:sldId id="500" r:id="rId62"/>
    <p:sldId id="501" r:id="rId63"/>
    <p:sldId id="502" r:id="rId64"/>
    <p:sldId id="503" r:id="rId65"/>
    <p:sldId id="504" r:id="rId66"/>
    <p:sldId id="496" r:id="rId6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6600"/>
    <a:srgbClr val="0000FF"/>
    <a:srgbClr val="770940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3" autoAdjust="0"/>
    <p:restoredTop sz="93570" autoAdjust="0"/>
  </p:normalViewPr>
  <p:slideViewPr>
    <p:cSldViewPr>
      <p:cViewPr varScale="1">
        <p:scale>
          <a:sx n="114" d="100"/>
          <a:sy n="114" d="100"/>
        </p:scale>
        <p:origin x="1368" y="108"/>
      </p:cViewPr>
      <p:guideLst>
        <p:guide orient="horz" pos="2160"/>
        <p:guide pos="2880"/>
        <p:guide orient="horz" pos="2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0" contrast="-46000"/>
          </a:blip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1" r:id="rId3"/>
    <p:sldLayoutId id="2147483667" r:id="rId4"/>
    <p:sldLayoutId id="2147483668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3.png"/><Relationship Id="rId7" Type="http://schemas.openxmlformats.org/officeDocument/2006/relationships/image" Target="../media/image7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65.png"/><Relationship Id="rId10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3.png"/><Relationship Id="rId7" Type="http://schemas.openxmlformats.org/officeDocument/2006/relationships/image" Target="../media/image7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65.png"/><Relationship Id="rId4" Type="http://schemas.openxmlformats.org/officeDocument/2006/relationships/image" Target="../media/image89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84.png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36.png"/><Relationship Id="rId18" Type="http://schemas.openxmlformats.org/officeDocument/2006/relationships/image" Target="../media/image141.jpe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40.jpe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3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2.png"/><Relationship Id="rId11" Type="http://schemas.openxmlformats.org/officeDocument/2006/relationships/image" Target="../media/image135.png"/><Relationship Id="rId5" Type="http://schemas.openxmlformats.org/officeDocument/2006/relationships/image" Target="../media/image101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19" Type="http://schemas.openxmlformats.org/officeDocument/2006/relationships/image" Target="../media/image142.png"/><Relationship Id="rId4" Type="http://schemas.openxmlformats.org/officeDocument/2006/relationships/image" Target="../media/image100.png"/><Relationship Id="rId9" Type="http://schemas.openxmlformats.org/officeDocument/2006/relationships/image" Target="../media/image130.png"/><Relationship Id="rId1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10.png"/><Relationship Id="rId3" Type="http://schemas.openxmlformats.org/officeDocument/2006/relationships/image" Target="../media/image99.png"/><Relationship Id="rId7" Type="http://schemas.openxmlformats.org/officeDocument/2006/relationships/image" Target="../media/image144.png"/><Relationship Id="rId12" Type="http://schemas.openxmlformats.org/officeDocument/2006/relationships/image" Target="../media/image10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01.png"/><Relationship Id="rId10" Type="http://schemas.openxmlformats.org/officeDocument/2006/relationships/image" Target="../media/image147.png"/><Relationship Id="rId4" Type="http://schemas.openxmlformats.org/officeDocument/2006/relationships/image" Target="../media/image100.png"/><Relationship Id="rId9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9.png"/><Relationship Id="rId7" Type="http://schemas.openxmlformats.org/officeDocument/2006/relationships/image" Target="../media/image15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9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1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156.png"/><Relationship Id="rId7" Type="http://schemas.openxmlformats.org/officeDocument/2006/relationships/image" Target="../media/image138.png"/><Relationship Id="rId12" Type="http://schemas.openxmlformats.org/officeDocument/2006/relationships/image" Target="../media/image163.png"/><Relationship Id="rId17" Type="http://schemas.openxmlformats.org/officeDocument/2006/relationships/image" Target="../media/image165.png"/><Relationship Id="rId2" Type="http://schemas.openxmlformats.org/officeDocument/2006/relationships/image" Target="../media/image132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openxmlformats.org/officeDocument/2006/relationships/image" Target="../media/image158.png"/><Relationship Id="rId15" Type="http://schemas.openxmlformats.org/officeDocument/2006/relationships/image" Target="../media/image100.png"/><Relationship Id="rId10" Type="http://schemas.openxmlformats.org/officeDocument/2006/relationships/image" Target="../media/image161.png"/><Relationship Id="rId4" Type="http://schemas.openxmlformats.org/officeDocument/2006/relationships/image" Target="../media/image157.png"/><Relationship Id="rId9" Type="http://schemas.openxmlformats.org/officeDocument/2006/relationships/image" Target="../media/image135.pn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35.png"/><Relationship Id="rId3" Type="http://schemas.openxmlformats.org/officeDocument/2006/relationships/image" Target="../media/image100.png"/><Relationship Id="rId7" Type="http://schemas.openxmlformats.org/officeDocument/2006/relationships/image" Target="../media/image167.png"/><Relationship Id="rId12" Type="http://schemas.openxmlformats.org/officeDocument/2006/relationships/image" Target="../media/image169.png"/><Relationship Id="rId17" Type="http://schemas.openxmlformats.org/officeDocument/2006/relationships/image" Target="../media/image172.jpeg"/><Relationship Id="rId2" Type="http://schemas.openxmlformats.org/officeDocument/2006/relationships/image" Target="../media/image131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6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71.jpeg"/><Relationship Id="rId10" Type="http://schemas.openxmlformats.org/officeDocument/2006/relationships/image" Target="../media/image168.png"/><Relationship Id="rId4" Type="http://schemas.openxmlformats.org/officeDocument/2006/relationships/image" Target="../media/image101.png"/><Relationship Id="rId9" Type="http://schemas.openxmlformats.org/officeDocument/2006/relationships/image" Target="../media/image158.png"/><Relationship Id="rId1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6.png"/><Relationship Id="rId11" Type="http://schemas.openxmlformats.org/officeDocument/2006/relationships/image" Target="../media/image65.png"/><Relationship Id="rId5" Type="http://schemas.openxmlformats.org/officeDocument/2006/relationships/image" Target="../media/image175.png"/><Relationship Id="rId10" Type="http://schemas.openxmlformats.org/officeDocument/2006/relationships/image" Target="../media/image178.png"/><Relationship Id="rId4" Type="http://schemas.openxmlformats.org/officeDocument/2006/relationships/image" Target="../media/image174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9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1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37.jpeg"/><Relationship Id="rId18" Type="http://schemas.openxmlformats.org/officeDocument/2006/relationships/image" Target="../media/image191.png"/><Relationship Id="rId3" Type="http://schemas.openxmlformats.org/officeDocument/2006/relationships/image" Target="../media/image132.png"/><Relationship Id="rId21" Type="http://schemas.openxmlformats.org/officeDocument/2006/relationships/image" Target="../media/image100.png"/><Relationship Id="rId7" Type="http://schemas.openxmlformats.org/officeDocument/2006/relationships/image" Target="../media/image187.png"/><Relationship Id="rId12" Type="http://schemas.openxmlformats.org/officeDocument/2006/relationships/image" Target="../media/image136.png"/><Relationship Id="rId17" Type="http://schemas.openxmlformats.org/officeDocument/2006/relationships/image" Target="../media/image13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35.png"/><Relationship Id="rId20" Type="http://schemas.openxmlformats.org/officeDocument/2006/relationships/image" Target="../media/image19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6.png"/><Relationship Id="rId11" Type="http://schemas.openxmlformats.org/officeDocument/2006/relationships/image" Target="../media/image130.png"/><Relationship Id="rId24" Type="http://schemas.openxmlformats.org/officeDocument/2006/relationships/image" Target="../media/image65.png"/><Relationship Id="rId5" Type="http://schemas.openxmlformats.org/officeDocument/2006/relationships/image" Target="../media/image185.jpeg"/><Relationship Id="rId15" Type="http://schemas.openxmlformats.org/officeDocument/2006/relationships/image" Target="../media/image190.png"/><Relationship Id="rId23" Type="http://schemas.openxmlformats.org/officeDocument/2006/relationships/image" Target="../media/image193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61.png"/><Relationship Id="rId4" Type="http://schemas.openxmlformats.org/officeDocument/2006/relationships/image" Target="../media/image173.png"/><Relationship Id="rId9" Type="http://schemas.openxmlformats.org/officeDocument/2006/relationships/image" Target="../media/image133.png"/><Relationship Id="rId14" Type="http://schemas.openxmlformats.org/officeDocument/2006/relationships/image" Target="../media/image189.png"/><Relationship Id="rId22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194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9.jpe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19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6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65.png"/><Relationship Id="rId3" Type="http://schemas.openxmlformats.org/officeDocument/2006/relationships/image" Target="../media/image224.png"/><Relationship Id="rId7" Type="http://schemas.openxmlformats.org/officeDocument/2006/relationships/image" Target="../media/image228.jpeg"/><Relationship Id="rId12" Type="http://schemas.openxmlformats.org/officeDocument/2006/relationships/image" Target="../media/image2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7.png"/><Relationship Id="rId11" Type="http://schemas.openxmlformats.org/officeDocument/2006/relationships/image" Target="../media/image232.jpeg"/><Relationship Id="rId5" Type="http://schemas.openxmlformats.org/officeDocument/2006/relationships/image" Target="../media/image226.png"/><Relationship Id="rId15" Type="http://schemas.openxmlformats.org/officeDocument/2006/relationships/image" Target="../media/image197.png"/><Relationship Id="rId10" Type="http://schemas.openxmlformats.org/officeDocument/2006/relationships/image" Target="../media/image231.png"/><Relationship Id="rId4" Type="http://schemas.openxmlformats.org/officeDocument/2006/relationships/image" Target="../media/image225.jpeg"/><Relationship Id="rId9" Type="http://schemas.openxmlformats.org/officeDocument/2006/relationships/image" Target="../media/image230.png"/><Relationship Id="rId14" Type="http://schemas.openxmlformats.org/officeDocument/2006/relationships/image" Target="../media/image19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3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7.png"/><Relationship Id="rId11" Type="http://schemas.openxmlformats.org/officeDocument/2006/relationships/image" Target="../media/image101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8.jpeg"/><Relationship Id="rId3" Type="http://schemas.openxmlformats.org/officeDocument/2006/relationships/image" Target="../media/image236.png"/><Relationship Id="rId7" Type="http://schemas.openxmlformats.org/officeDocument/2006/relationships/image" Target="../media/image239.png"/><Relationship Id="rId12" Type="http://schemas.openxmlformats.org/officeDocument/2006/relationships/image" Target="../media/image247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5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5" Type="http://schemas.openxmlformats.org/officeDocument/2006/relationships/image" Target="../media/image244.png"/><Relationship Id="rId10" Type="http://schemas.openxmlformats.org/officeDocument/2006/relationships/image" Target="../media/image246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2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50.png"/><Relationship Id="rId12" Type="http://schemas.openxmlformats.org/officeDocument/2006/relationships/image" Target="../media/image239.png"/><Relationship Id="rId17" Type="http://schemas.openxmlformats.org/officeDocument/2006/relationships/image" Target="../media/image244.png"/><Relationship Id="rId2" Type="http://schemas.openxmlformats.org/officeDocument/2006/relationships/image" Target="../media/image235.png"/><Relationship Id="rId16" Type="http://schemas.openxmlformats.org/officeDocument/2006/relationships/image" Target="../media/image25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png"/><Relationship Id="rId11" Type="http://schemas.openxmlformats.org/officeDocument/2006/relationships/image" Target="../media/image252.jpeg"/><Relationship Id="rId5" Type="http://schemas.openxmlformats.org/officeDocument/2006/relationships/image" Target="../media/image245.png"/><Relationship Id="rId15" Type="http://schemas.openxmlformats.org/officeDocument/2006/relationships/image" Target="../media/image253.jpeg"/><Relationship Id="rId10" Type="http://schemas.openxmlformats.org/officeDocument/2006/relationships/image" Target="../media/image246.png"/><Relationship Id="rId4" Type="http://schemas.openxmlformats.org/officeDocument/2006/relationships/image" Target="../media/image237.png"/><Relationship Id="rId9" Type="http://schemas.openxmlformats.org/officeDocument/2006/relationships/image" Target="../media/image251.png"/><Relationship Id="rId1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8.jpeg"/><Relationship Id="rId3" Type="http://schemas.openxmlformats.org/officeDocument/2006/relationships/image" Target="../media/image236.png"/><Relationship Id="rId7" Type="http://schemas.openxmlformats.org/officeDocument/2006/relationships/image" Target="../media/image256.png"/><Relationship Id="rId12" Type="http://schemas.openxmlformats.org/officeDocument/2006/relationships/image" Target="../media/image243.png"/><Relationship Id="rId17" Type="http://schemas.openxmlformats.org/officeDocument/2006/relationships/image" Target="../media/image244.png"/><Relationship Id="rId2" Type="http://schemas.openxmlformats.org/officeDocument/2006/relationships/image" Target="../media/image235.png"/><Relationship Id="rId16" Type="http://schemas.openxmlformats.org/officeDocument/2006/relationships/image" Target="../media/image2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5.png"/><Relationship Id="rId11" Type="http://schemas.openxmlformats.org/officeDocument/2006/relationships/image" Target="../media/image246.png"/><Relationship Id="rId5" Type="http://schemas.openxmlformats.org/officeDocument/2006/relationships/image" Target="../media/image132.png"/><Relationship Id="rId15" Type="http://schemas.openxmlformats.org/officeDocument/2006/relationships/image" Target="../media/image258.jpeg"/><Relationship Id="rId10" Type="http://schemas.openxmlformats.org/officeDocument/2006/relationships/image" Target="../media/image101.png"/><Relationship Id="rId4" Type="http://schemas.openxmlformats.org/officeDocument/2006/relationships/image" Target="../media/image245.png"/><Relationship Id="rId9" Type="http://schemas.openxmlformats.org/officeDocument/2006/relationships/image" Target="../media/image241.png"/><Relationship Id="rId14" Type="http://schemas.openxmlformats.org/officeDocument/2006/relationships/image" Target="../media/image2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3.png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26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274.png"/><Relationship Id="rId3" Type="http://schemas.openxmlformats.org/officeDocument/2006/relationships/image" Target="../media/image100.png"/><Relationship Id="rId7" Type="http://schemas.openxmlformats.org/officeDocument/2006/relationships/image" Target="../media/image132.png"/><Relationship Id="rId12" Type="http://schemas.openxmlformats.org/officeDocument/2006/relationships/image" Target="../media/image273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9.png"/><Relationship Id="rId11" Type="http://schemas.openxmlformats.org/officeDocument/2006/relationships/image" Target="../media/image272.png"/><Relationship Id="rId5" Type="http://schemas.openxmlformats.org/officeDocument/2006/relationships/image" Target="../media/image268.jpeg"/><Relationship Id="rId15" Type="http://schemas.openxmlformats.org/officeDocument/2006/relationships/image" Target="../media/image275.png"/><Relationship Id="rId10" Type="http://schemas.openxmlformats.org/officeDocument/2006/relationships/image" Target="../media/image271.png"/><Relationship Id="rId4" Type="http://schemas.openxmlformats.org/officeDocument/2006/relationships/image" Target="../media/image101.png"/><Relationship Id="rId9" Type="http://schemas.openxmlformats.org/officeDocument/2006/relationships/image" Target="../media/image270.png"/><Relationship Id="rId1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2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_GCS1\Desktop\제목 없음-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42908" y="1773336"/>
            <a:ext cx="3929058" cy="50846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180606" y="2928934"/>
            <a:ext cx="3916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Product &amp; System</a:t>
            </a:r>
          </a:p>
        </p:txBody>
      </p:sp>
      <p:pic>
        <p:nvPicPr>
          <p:cNvPr id="21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  <p:sp>
        <p:nvSpPr>
          <p:cNvPr id="22" name="대각선 방향의 모서리가 둥근 사각형 21"/>
          <p:cNvSpPr/>
          <p:nvPr/>
        </p:nvSpPr>
        <p:spPr>
          <a:xfrm>
            <a:off x="6183352" y="3571876"/>
            <a:ext cx="2485822" cy="714851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User Guide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5" name="줄무늬가 있는 오른쪽 화살표 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27" name="Picture 3" descr="C:\Users\VT_GCS1\Desktop\제목 없음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5884" y="3571652"/>
            <a:ext cx="2412000" cy="7311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1"/>
          <p:cNvGrpSpPr/>
          <p:nvPr/>
        </p:nvGrpSpPr>
        <p:grpSpPr>
          <a:xfrm>
            <a:off x="785786" y="1571612"/>
            <a:ext cx="3714776" cy="2719406"/>
            <a:chOff x="785786" y="1571612"/>
            <a:chExt cx="3714776" cy="2719406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785786" y="1790688"/>
              <a:ext cx="3714776" cy="250033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8662" y="1571612"/>
              <a:ext cx="1908440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Exposure Switch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57224" y="2039020"/>
              <a:ext cx="35719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This switch is for image capturing. </a:t>
              </a:r>
            </a:p>
            <a:p>
              <a:pPr algn="just"/>
              <a:endParaRPr lang="en-US" altLang="ko-K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exposure switch allows the operator to control image acquisition from outside of the X-Ray room. Press and hold the exposure switch down until the acquisition is complete. </a:t>
              </a:r>
            </a:p>
          </p:txBody>
        </p:sp>
        <p:pic>
          <p:nvPicPr>
            <p:cNvPr id="11266" name="Picture 2" descr="D:\02. 업무\2014년\02. 전략과제\13. EM 동영상\00. 디자이너 이력서\20140822_133147.jpg"/>
            <p:cNvPicPr>
              <a:picLocks noChangeAspect="1" noChangeArrowheads="1"/>
            </p:cNvPicPr>
            <p:nvPr/>
          </p:nvPicPr>
          <p:blipFill>
            <a:blip r:embed="rId2" cstate="screen">
              <a:lum bright="5000" contrast="40000"/>
            </a:blip>
            <a:srcRect/>
            <a:stretch>
              <a:fillRect/>
            </a:stretch>
          </p:blipFill>
          <p:spPr bwMode="auto">
            <a:xfrm>
              <a:off x="1098697" y="2862258"/>
              <a:ext cx="717076" cy="13573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</p:grpSp>
      <p:pic>
        <p:nvPicPr>
          <p:cNvPr id="11268" name="Picture 4" descr="D:\02. 업무\2014년\02. 전략과제\13. EM 동영상\dentist용\20140822_133641.png"/>
          <p:cNvPicPr>
            <a:picLocks noChangeAspect="1" noChangeArrowheads="1"/>
          </p:cNvPicPr>
          <p:nvPr/>
        </p:nvPicPr>
        <p:blipFill>
          <a:blip r:embed="rId3" cstate="screen">
            <a:lum bright="10000" contrast="30000"/>
          </a:blip>
          <a:srcRect/>
          <a:stretch>
            <a:fillRect/>
          </a:stretch>
        </p:blipFill>
        <p:spPr bwMode="auto">
          <a:xfrm>
            <a:off x="7143768" y="2428868"/>
            <a:ext cx="1922916" cy="4429132"/>
          </a:xfrm>
          <a:prstGeom prst="rect">
            <a:avLst/>
          </a:prstGeom>
          <a:noFill/>
        </p:spPr>
      </p:pic>
      <p:grpSp>
        <p:nvGrpSpPr>
          <p:cNvPr id="40" name="그룹 39"/>
          <p:cNvGrpSpPr/>
          <p:nvPr/>
        </p:nvGrpSpPr>
        <p:grpSpPr>
          <a:xfrm>
            <a:off x="4919776" y="3972527"/>
            <a:ext cx="3308488" cy="385167"/>
            <a:chOff x="4919776" y="3972527"/>
            <a:chExt cx="3308488" cy="385167"/>
          </a:xfrm>
        </p:grpSpPr>
        <p:cxnSp>
          <p:nvCxnSpPr>
            <p:cNvPr id="39" name="직선 연결선 38"/>
            <p:cNvCxnSpPr/>
            <p:nvPr/>
          </p:nvCxnSpPr>
          <p:spPr>
            <a:xfrm>
              <a:off x="6572264" y="4143380"/>
              <a:ext cx="1656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919776" y="3972527"/>
              <a:ext cx="1704381" cy="385167"/>
            </a:xfrm>
            <a:prstGeom prst="roundRect">
              <a:avLst>
                <a:gd name="adj" fmla="val 35315"/>
              </a:avLst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Exposure Button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857752" y="1972346"/>
            <a:ext cx="2776558" cy="950624"/>
            <a:chOff x="4857752" y="1972346"/>
            <a:chExt cx="2776558" cy="950624"/>
          </a:xfrm>
        </p:grpSpPr>
        <p:grpSp>
          <p:nvGrpSpPr>
            <p:cNvPr id="3" name="그룹 25"/>
            <p:cNvGrpSpPr/>
            <p:nvPr/>
          </p:nvGrpSpPr>
          <p:grpSpPr>
            <a:xfrm>
              <a:off x="6428402" y="2428397"/>
              <a:ext cx="1205908" cy="419575"/>
              <a:chOff x="6428402" y="2428397"/>
              <a:chExt cx="1205908" cy="419575"/>
            </a:xfrm>
          </p:grpSpPr>
          <p:cxnSp>
            <p:nvCxnSpPr>
              <p:cNvPr id="29" name="직선 연결선 28"/>
              <p:cNvCxnSpPr/>
              <p:nvPr/>
            </p:nvCxnSpPr>
            <p:spPr>
              <a:xfrm rot="16200000" flipH="1">
                <a:off x="7215206" y="2428868"/>
                <a:ext cx="419104" cy="41910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>
                <a:off x="6428402" y="2428397"/>
                <a:ext cx="792000" cy="15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그룹 23"/>
            <p:cNvGrpSpPr/>
            <p:nvPr/>
          </p:nvGrpSpPr>
          <p:grpSpPr>
            <a:xfrm>
              <a:off x="4857752" y="1972346"/>
              <a:ext cx="2071702" cy="950624"/>
              <a:chOff x="4857752" y="1972346"/>
              <a:chExt cx="2071702" cy="950624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857752" y="1972346"/>
                <a:ext cx="1566046" cy="654784"/>
              </a:xfrm>
              <a:prstGeom prst="roundRect">
                <a:avLst>
                  <a:gd name="adj" fmla="val 35315"/>
                </a:avLst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Exposure</a:t>
                </a:r>
              </a:p>
              <a:p>
                <a:r>
                  <a:rPr lang="en-US" altLang="ko-KR" sz="14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Indicator Light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5000628" y="2553638"/>
                <a:ext cx="19288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Green : Ready</a:t>
                </a:r>
              </a:p>
              <a:p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Orange: X-ray ON</a:t>
                </a:r>
                <a:endPara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" name="그룹 22"/>
          <p:cNvGrpSpPr/>
          <p:nvPr/>
        </p:nvGrpSpPr>
        <p:grpSpPr>
          <a:xfrm>
            <a:off x="785786" y="4572008"/>
            <a:ext cx="4786346" cy="1928826"/>
            <a:chOff x="785786" y="4572008"/>
            <a:chExt cx="4786346" cy="1928826"/>
          </a:xfrm>
        </p:grpSpPr>
        <p:sp>
          <p:nvSpPr>
            <p:cNvPr id="44" name="직사각형 43"/>
            <p:cNvSpPr/>
            <p:nvPr/>
          </p:nvSpPr>
          <p:spPr bwMode="auto">
            <a:xfrm>
              <a:off x="785786" y="4572008"/>
              <a:ext cx="4786346" cy="192882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928662" y="6060064"/>
              <a:ext cx="45005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If the exposure switch is pressed, the color of the exposure indicator light turns orange. It indicates that there is X-ray exposure. 	</a:t>
              </a:r>
            </a:p>
          </p:txBody>
        </p:sp>
        <p:grpSp>
          <p:nvGrpSpPr>
            <p:cNvPr id="6" name="그룹 39"/>
            <p:cNvGrpSpPr/>
            <p:nvPr/>
          </p:nvGrpSpPr>
          <p:grpSpPr>
            <a:xfrm>
              <a:off x="2928926" y="4643446"/>
              <a:ext cx="1857388" cy="1357322"/>
              <a:chOff x="1142976" y="4864903"/>
              <a:chExt cx="928694" cy="746527"/>
            </a:xfrm>
          </p:grpSpPr>
          <p:pic>
            <p:nvPicPr>
              <p:cNvPr id="37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38" name="타원 37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40"/>
            <p:cNvGrpSpPr/>
            <p:nvPr/>
          </p:nvGrpSpPr>
          <p:grpSpPr>
            <a:xfrm>
              <a:off x="928662" y="4643446"/>
              <a:ext cx="1857388" cy="1357322"/>
              <a:chOff x="1142976" y="4864903"/>
              <a:chExt cx="928694" cy="746527"/>
            </a:xfrm>
          </p:grpSpPr>
          <p:pic>
            <p:nvPicPr>
              <p:cNvPr id="42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43" name="타원 42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92D05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5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429124" y="5643578"/>
              <a:ext cx="285752" cy="355303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33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6" name="줄무늬가 있는 오른쪽 화살표 3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9"/>
          <p:cNvGrpSpPr/>
          <p:nvPr/>
        </p:nvGrpSpPr>
        <p:grpSpPr>
          <a:xfrm>
            <a:off x="500034" y="5382116"/>
            <a:ext cx="1285884" cy="1094431"/>
            <a:chOff x="571472" y="4286256"/>
            <a:chExt cx="1638967" cy="1380183"/>
          </a:xfrm>
        </p:grpSpPr>
        <p:pic>
          <p:nvPicPr>
            <p:cNvPr id="57" name="Picture 1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71472" y="4286256"/>
              <a:ext cx="1638967" cy="13801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4" descr="C:\Users\a00291\Desktop\32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0100" y="4429132"/>
              <a:ext cx="714380" cy="10303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475755"/>
            <a:ext cx="1302893" cy="1094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1702344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34" y="2928934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034" y="4155525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5" name="직선 연결선 64"/>
          <p:cNvCxnSpPr/>
          <p:nvPr/>
        </p:nvCxnSpPr>
        <p:spPr>
          <a:xfrm>
            <a:off x="1714480" y="928669"/>
            <a:ext cx="2000264" cy="1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>
            <a:off x="1714480" y="2143116"/>
            <a:ext cx="2000264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>
            <a:endCxn id="76" idx="2"/>
          </p:cNvCxnSpPr>
          <p:nvPr/>
        </p:nvCxnSpPr>
        <p:spPr>
          <a:xfrm>
            <a:off x="1697546" y="3393281"/>
            <a:ext cx="2012433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>
            <a:endCxn id="101" idx="2"/>
          </p:cNvCxnSpPr>
          <p:nvPr/>
        </p:nvCxnSpPr>
        <p:spPr>
          <a:xfrm>
            <a:off x="1672145" y="4625587"/>
            <a:ext cx="2029367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/>
          <p:cNvCxnSpPr>
            <a:endCxn id="111" idx="2"/>
          </p:cNvCxnSpPr>
          <p:nvPr/>
        </p:nvCxnSpPr>
        <p:spPr>
          <a:xfrm>
            <a:off x="1714480" y="5857892"/>
            <a:ext cx="1987032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61"/>
          <p:cNvGrpSpPr/>
          <p:nvPr/>
        </p:nvGrpSpPr>
        <p:grpSpPr>
          <a:xfrm>
            <a:off x="3706277" y="571480"/>
            <a:ext cx="4929222" cy="928694"/>
            <a:chOff x="3706277" y="500042"/>
            <a:chExt cx="4929222" cy="928694"/>
          </a:xfrm>
        </p:grpSpPr>
        <p:sp>
          <p:nvSpPr>
            <p:cNvPr id="71" name="대각선 방향의 모서리가 잘린 사각형 70"/>
            <p:cNvSpPr/>
            <p:nvPr/>
          </p:nvSpPr>
          <p:spPr bwMode="auto">
            <a:xfrm>
              <a:off x="3706277" y="500042"/>
              <a:ext cx="4929222" cy="928694"/>
            </a:xfrm>
            <a:prstGeom prst="snip2Diag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48612" y="542377"/>
              <a:ext cx="3031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Chin Support : Bite Block 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786182" y="908034"/>
              <a:ext cx="30210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basic PANO image.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4" name="Picture 5" descr="C:\Users\a00291\Desktop\a70cccb3_pano.jpg"/>
            <p:cNvPicPr>
              <a:picLocks noChangeAspect="1" noChangeArrowheads="1"/>
            </p:cNvPicPr>
            <p:nvPr/>
          </p:nvPicPr>
          <p:blipFill>
            <a:blip r:embed="rId8" cstate="screen">
              <a:lum bright="1000" contrast="20000"/>
            </a:blip>
            <a:srcRect/>
            <a:stretch>
              <a:fillRect/>
            </a:stretch>
          </p:blipFill>
          <p:spPr bwMode="auto">
            <a:xfrm>
              <a:off x="6925352" y="571480"/>
              <a:ext cx="143286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그룹 46"/>
          <p:cNvGrpSpPr/>
          <p:nvPr/>
        </p:nvGrpSpPr>
        <p:grpSpPr>
          <a:xfrm>
            <a:off x="3709979" y="3000372"/>
            <a:ext cx="4928400" cy="928694"/>
            <a:chOff x="3709979" y="3000372"/>
            <a:chExt cx="4928400" cy="928694"/>
          </a:xfrm>
        </p:grpSpPr>
        <p:sp>
          <p:nvSpPr>
            <p:cNvPr id="76" name="대각선 방향의 모서리가 잘린 사각형 75"/>
            <p:cNvSpPr/>
            <p:nvPr/>
          </p:nvSpPr>
          <p:spPr bwMode="auto">
            <a:xfrm>
              <a:off x="3709979" y="3000372"/>
              <a:ext cx="4928400" cy="928694"/>
            </a:xfrm>
            <a:prstGeom prst="snip2Diag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77" name="Picture 6" descr="C:\Users\a00291\Desktop\713c0005_sinus.jpg"/>
            <p:cNvPicPr>
              <a:picLocks noChangeAspect="1" noChangeArrowheads="1"/>
            </p:cNvPicPr>
            <p:nvPr/>
          </p:nvPicPr>
          <p:blipFill>
            <a:blip r:embed="rId9" cstate="screen">
              <a:lum bright="-3000" contrast="20000"/>
            </a:blip>
            <a:srcRect/>
            <a:stretch>
              <a:fillRect/>
            </a:stretch>
          </p:blipFill>
          <p:spPr bwMode="auto">
            <a:xfrm>
              <a:off x="6929454" y="3071810"/>
              <a:ext cx="1428760" cy="8044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TextBox 77"/>
            <p:cNvSpPr txBox="1"/>
            <p:nvPr/>
          </p:nvSpPr>
          <p:spPr>
            <a:xfrm>
              <a:off x="3777715" y="3042707"/>
              <a:ext cx="2432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Chin support: Sinus </a:t>
              </a: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3794648" y="3439428"/>
              <a:ext cx="277761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sinus image.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그룹 45"/>
          <p:cNvGrpSpPr/>
          <p:nvPr/>
        </p:nvGrpSpPr>
        <p:grpSpPr>
          <a:xfrm>
            <a:off x="3697810" y="1785926"/>
            <a:ext cx="4928400" cy="928694"/>
            <a:chOff x="3697810" y="1714488"/>
            <a:chExt cx="4928400" cy="928694"/>
          </a:xfrm>
        </p:grpSpPr>
        <p:grpSp>
          <p:nvGrpSpPr>
            <p:cNvPr id="6" name="그룹 82"/>
            <p:cNvGrpSpPr/>
            <p:nvPr/>
          </p:nvGrpSpPr>
          <p:grpSpPr>
            <a:xfrm>
              <a:off x="3697810" y="1714488"/>
              <a:ext cx="4928400" cy="928694"/>
              <a:chOff x="3697810" y="500042"/>
              <a:chExt cx="4928400" cy="928694"/>
            </a:xfrm>
          </p:grpSpPr>
          <p:sp>
            <p:nvSpPr>
              <p:cNvPr id="83" name="대각선 방향의 모서리가 잘린 사각형 82"/>
              <p:cNvSpPr/>
              <p:nvPr/>
            </p:nvSpPr>
            <p:spPr bwMode="auto">
              <a:xfrm>
                <a:off x="3697810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764483" y="542377"/>
                <a:ext cx="3147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Chin support : Edentulous </a:t>
                </a: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3765545" y="924968"/>
                <a:ext cx="295806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Chin support for edentulous patients.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10" cstate="screen">
              <a:lum bright="-2000" contrast="20000"/>
            </a:blip>
            <a:srcRect/>
            <a:stretch/>
          </p:blipFill>
          <p:spPr>
            <a:xfrm>
              <a:off x="6914262" y="1776401"/>
              <a:ext cx="144395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그룹 104"/>
          <p:cNvGrpSpPr/>
          <p:nvPr/>
        </p:nvGrpSpPr>
        <p:grpSpPr>
          <a:xfrm>
            <a:off x="3701512" y="4214818"/>
            <a:ext cx="4928400" cy="928694"/>
            <a:chOff x="3701512" y="4214818"/>
            <a:chExt cx="4928400" cy="928694"/>
          </a:xfrm>
        </p:grpSpPr>
        <p:grpSp>
          <p:nvGrpSpPr>
            <p:cNvPr id="8" name="그룹 94"/>
            <p:cNvGrpSpPr/>
            <p:nvPr/>
          </p:nvGrpSpPr>
          <p:grpSpPr>
            <a:xfrm>
              <a:off x="3701512" y="4214818"/>
              <a:ext cx="4928400" cy="928694"/>
              <a:chOff x="3701512" y="500042"/>
              <a:chExt cx="4928400" cy="928694"/>
            </a:xfrm>
          </p:grpSpPr>
          <p:sp>
            <p:nvSpPr>
              <p:cNvPr id="101" name="대각선 방향의 모서리가 잘린 사각형 100"/>
              <p:cNvSpPr/>
              <p:nvPr/>
            </p:nvSpPr>
            <p:spPr bwMode="auto">
              <a:xfrm>
                <a:off x="3701512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dirty="0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3832219" y="550844"/>
                <a:ext cx="2306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Chin support: TMJ </a:t>
                </a: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3849153" y="908034"/>
                <a:ext cx="321471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Capture the TMJ Open/Close image.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9" name="Picture 2" descr="C:\Users\a00291\Desktop\5a83a8e2_tmj.jp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6929454" y="4286256"/>
              <a:ext cx="1428760" cy="7616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그룹 106"/>
          <p:cNvGrpSpPr/>
          <p:nvPr/>
        </p:nvGrpSpPr>
        <p:grpSpPr>
          <a:xfrm>
            <a:off x="3701512" y="5429264"/>
            <a:ext cx="4928400" cy="928694"/>
            <a:chOff x="3701512" y="5429264"/>
            <a:chExt cx="4928400" cy="928694"/>
          </a:xfrm>
        </p:grpSpPr>
        <p:grpSp>
          <p:nvGrpSpPr>
            <p:cNvPr id="10" name="그룹 100"/>
            <p:cNvGrpSpPr/>
            <p:nvPr/>
          </p:nvGrpSpPr>
          <p:grpSpPr>
            <a:xfrm>
              <a:off x="3701512" y="5429264"/>
              <a:ext cx="4928400" cy="928694"/>
              <a:chOff x="3701512" y="500042"/>
              <a:chExt cx="4928400" cy="928694"/>
            </a:xfrm>
          </p:grpSpPr>
          <p:sp>
            <p:nvSpPr>
              <p:cNvPr id="111" name="대각선 방향의 모서리가 잘린 사각형 110"/>
              <p:cNvSpPr/>
              <p:nvPr/>
            </p:nvSpPr>
            <p:spPr bwMode="auto">
              <a:xfrm>
                <a:off x="3701512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828517" y="500042"/>
                <a:ext cx="1595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Carpus</a:t>
                </a:r>
                <a:r>
                  <a:rPr lang="ko-KR" altLang="en-US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</a:t>
                </a:r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Plate</a:t>
                </a: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3849152" y="891100"/>
                <a:ext cx="315173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Guide to capture the </a:t>
                </a:r>
                <a:r>
                  <a:rPr lang="en-US" altLang="ko-KR" sz="10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carpus</a:t>
                </a:r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in CEPH mode.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10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6967024" y="5500702"/>
              <a:ext cx="758245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9" name="줄무늬가 있는 오른쪽 화살표 4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286512" y="3143248"/>
            <a:ext cx="2674519" cy="489109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rgbClr val="006600">
                  <a:alpha val="78000"/>
                </a:srgbClr>
              </a:gs>
              <a:gs pos="50000">
                <a:srgbClr val="006600">
                  <a:alpha val="95000"/>
                </a:srgbClr>
              </a:gs>
              <a:gs pos="100000">
                <a:srgbClr val="006600">
                  <a:alpha val="6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Patient Registration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 descr="home-150499_64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6" name="줄무늬가 있는 오른쪽 화살표 1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2" name="Picture 7" descr="D:\10. EM 컨텐츠_스텝교육용\사진 자료\EasyDentV4\초기화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670" y="2058978"/>
            <a:ext cx="2938462" cy="2206625"/>
          </a:xfrm>
          <a:prstGeom prst="rect">
            <a:avLst/>
          </a:prstGeom>
          <a:noFill/>
        </p:spPr>
      </p:pic>
      <p:pic>
        <p:nvPicPr>
          <p:cNvPr id="15" name="그림 14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488"/>
            <a:ext cx="7442601" cy="4596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8602" y="3130185"/>
            <a:ext cx="309091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altLang="ko-KR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320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571472" y="1643050"/>
            <a:ext cx="72408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Execute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software by double clicking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icon.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428596" y="357166"/>
            <a:ext cx="3643338" cy="730898"/>
            <a:chOff x="4714876" y="357166"/>
            <a:chExt cx="3643338" cy="730898"/>
          </a:xfrm>
        </p:grpSpPr>
        <p:sp>
          <p:nvSpPr>
            <p:cNvPr id="54" name="TextBox 53"/>
            <p:cNvSpPr txBox="1"/>
            <p:nvPr/>
          </p:nvSpPr>
          <p:spPr>
            <a:xfrm>
              <a:off x="4714876" y="357166"/>
              <a:ext cx="1785950" cy="462201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b="1" dirty="0" err="1" smtClean="0">
                  <a:solidFill>
                    <a:schemeClr val="bg1"/>
                  </a:solidFill>
                  <a:latin typeface="+mj-ea"/>
                  <a:ea typeface="+mj-ea"/>
                </a:rPr>
                <a:t>EasyDent</a:t>
              </a:r>
              <a:r>
                <a:rPr lang="en-US" altLang="ko-KR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V4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57752" y="857232"/>
              <a:ext cx="35004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" name="그룹 44"/>
          <p:cNvGrpSpPr/>
          <p:nvPr/>
        </p:nvGrpSpPr>
        <p:grpSpPr>
          <a:xfrm>
            <a:off x="661960" y="2214554"/>
            <a:ext cx="3286149" cy="2938300"/>
            <a:chOff x="792135" y="2273292"/>
            <a:chExt cx="3286149" cy="2938300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4473"/>
            <a:stretch>
              <a:fillRect/>
            </a:stretch>
          </p:blipFill>
          <p:spPr bwMode="auto">
            <a:xfrm>
              <a:off x="928662" y="2428868"/>
              <a:ext cx="305119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그림 47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135" y="2273292"/>
              <a:ext cx="3286149" cy="2938300"/>
            </a:xfrm>
            <a:prstGeom prst="rect">
              <a:avLst/>
            </a:prstGeom>
          </p:spPr>
        </p:pic>
      </p:grpSp>
      <p:cxnSp>
        <p:nvCxnSpPr>
          <p:cNvPr id="52" name="직선 연결선 51"/>
          <p:cNvCxnSpPr/>
          <p:nvPr/>
        </p:nvCxnSpPr>
        <p:spPr>
          <a:xfrm>
            <a:off x="857224" y="2693982"/>
            <a:ext cx="1285884" cy="500066"/>
          </a:xfrm>
          <a:prstGeom prst="line">
            <a:avLst/>
          </a:prstGeom>
          <a:ln>
            <a:solidFill>
              <a:srgbClr val="C00000">
                <a:alpha val="7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60"/>
          <p:cNvGrpSpPr/>
          <p:nvPr/>
        </p:nvGrpSpPr>
        <p:grpSpPr>
          <a:xfrm>
            <a:off x="2036808" y="2551106"/>
            <a:ext cx="2073600" cy="2073600"/>
            <a:chOff x="2036808" y="2786058"/>
            <a:chExt cx="2073600" cy="2073600"/>
          </a:xfrm>
        </p:grpSpPr>
        <p:pic>
          <p:nvPicPr>
            <p:cNvPr id="61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6808" y="2786058"/>
              <a:ext cx="2073600" cy="2073600"/>
            </a:xfrm>
            <a:prstGeom prst="ellipse">
              <a:avLst/>
            </a:prstGeom>
            <a:ln w="12700" cap="rnd">
              <a:solidFill>
                <a:schemeClr val="bg1"/>
              </a:solidFill>
            </a:ln>
            <a:effectLst/>
          </p:spPr>
        </p:pic>
        <p:sp>
          <p:nvSpPr>
            <p:cNvPr id="62" name="TextBox 1"/>
            <p:cNvSpPr txBox="1"/>
            <p:nvPr/>
          </p:nvSpPr>
          <p:spPr>
            <a:xfrm>
              <a:off x="2425681" y="3679890"/>
              <a:ext cx="927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EasyDent4</a:t>
              </a:r>
            </a:p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Viewer</a:t>
              </a:r>
              <a:endParaRPr lang="ko-KR" altLang="en-US" sz="110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 Unicode MS" pitchFamily="50" charset="-127"/>
              </a:endParaRPr>
            </a:p>
          </p:txBody>
        </p:sp>
      </p:grpSp>
      <p:pic>
        <p:nvPicPr>
          <p:cNvPr id="64" name="그림 63" descr="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2198" y="2945676"/>
            <a:ext cx="571504" cy="521424"/>
          </a:xfrm>
          <a:prstGeom prst="rect">
            <a:avLst/>
          </a:prstGeom>
        </p:spPr>
      </p:pic>
      <p:grpSp>
        <p:nvGrpSpPr>
          <p:cNvPr id="6" name="그룹 40"/>
          <p:cNvGrpSpPr/>
          <p:nvPr/>
        </p:nvGrpSpPr>
        <p:grpSpPr>
          <a:xfrm>
            <a:off x="2411760" y="3225990"/>
            <a:ext cx="1437445" cy="993032"/>
            <a:chOff x="2408581" y="3876870"/>
            <a:chExt cx="1437445" cy="993032"/>
          </a:xfrm>
        </p:grpSpPr>
        <p:sp>
          <p:nvSpPr>
            <p:cNvPr id="66" name="TextBox 40"/>
            <p:cNvSpPr txBox="1"/>
            <p:nvPr/>
          </p:nvSpPr>
          <p:spPr>
            <a:xfrm>
              <a:off x="2408581" y="4500570"/>
              <a:ext cx="143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smtClean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rPr>
                <a:t>Click x 2!!</a:t>
              </a:r>
              <a:endParaRPr lang="ko-KR" altLang="en-US" dirty="0">
                <a:solidFill>
                  <a:srgbClr val="C00000"/>
                </a:solidFill>
                <a:latin typeface="Arial Black" pitchFamily="34" charset="0"/>
                <a:ea typeface="HY헤드라인M" pitchFamily="18" charset="-127"/>
              </a:endParaRPr>
            </a:p>
          </p:txBody>
        </p:sp>
        <p:grpSp>
          <p:nvGrpSpPr>
            <p:cNvPr id="7" name="그룹 43"/>
            <p:cNvGrpSpPr/>
            <p:nvPr/>
          </p:nvGrpSpPr>
          <p:grpSpPr>
            <a:xfrm>
              <a:off x="2996096" y="3876870"/>
              <a:ext cx="639748" cy="639748"/>
              <a:chOff x="4356597" y="3448242"/>
              <a:chExt cx="639748" cy="639748"/>
            </a:xfrm>
          </p:grpSpPr>
          <p:grpSp>
            <p:nvGrpSpPr>
              <p:cNvPr id="8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0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69" name="타원 68"/>
              <p:cNvSpPr/>
              <p:nvPr/>
            </p:nvSpPr>
            <p:spPr bwMode="auto">
              <a:xfrm>
                <a:off x="4670597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9" name="그룹 28"/>
          <p:cNvGrpSpPr/>
          <p:nvPr/>
        </p:nvGrpSpPr>
        <p:grpSpPr>
          <a:xfrm>
            <a:off x="4357686" y="2214554"/>
            <a:ext cx="4071967" cy="2938300"/>
            <a:chOff x="4357686" y="2214554"/>
            <a:chExt cx="4071967" cy="2938300"/>
          </a:xfrm>
        </p:grpSpPr>
        <p:pic>
          <p:nvPicPr>
            <p:cNvPr id="44" name="그림 43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2214554"/>
              <a:ext cx="3286149" cy="2938300"/>
            </a:xfrm>
            <a:prstGeom prst="rect">
              <a:avLst/>
            </a:prstGeom>
          </p:spPr>
        </p:pic>
        <p:sp>
          <p:nvSpPr>
            <p:cNvPr id="49" name="갈매기형 수장 48"/>
            <p:cNvSpPr/>
            <p:nvPr/>
          </p:nvSpPr>
          <p:spPr bwMode="auto">
            <a:xfrm>
              <a:off x="4357686" y="3357562"/>
              <a:ext cx="357190" cy="500066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2357430"/>
              <a:ext cx="3000396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37560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직사각형 122"/>
          <p:cNvSpPr/>
          <p:nvPr/>
        </p:nvSpPr>
        <p:spPr>
          <a:xfrm>
            <a:off x="777240" y="2143116"/>
            <a:ext cx="335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add patient icon. A window for registering a new patient  will appear.</a:t>
            </a:r>
            <a:endParaRPr lang="en-US" altLang="ko-KR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그룹 29"/>
          <p:cNvGrpSpPr/>
          <p:nvPr/>
        </p:nvGrpSpPr>
        <p:grpSpPr>
          <a:xfrm>
            <a:off x="428596" y="357166"/>
            <a:ext cx="3643338" cy="730898"/>
            <a:chOff x="834554" y="642918"/>
            <a:chExt cx="3643338" cy="730898"/>
          </a:xfrm>
        </p:grpSpPr>
        <p:grpSp>
          <p:nvGrpSpPr>
            <p:cNvPr id="3" name="그룹 33"/>
            <p:cNvGrpSpPr/>
            <p:nvPr/>
          </p:nvGrpSpPr>
          <p:grpSpPr>
            <a:xfrm>
              <a:off x="834554" y="642918"/>
              <a:ext cx="3643338" cy="730898"/>
              <a:chOff x="4714876" y="357166"/>
              <a:chExt cx="3643338" cy="73089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714876" y="357166"/>
                <a:ext cx="3497237" cy="462201"/>
              </a:xfrm>
              <a:prstGeom prst="roundRect">
                <a:avLst>
                  <a:gd name="adj" fmla="val 3531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New Patient Registration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857752" y="857232"/>
                <a:ext cx="3500462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4098" name="Picture 2" descr="D:\02. 업무\2014년\02. 전략과제\13. EM 동영상\dentist용\ezdent icon.png"/>
            <p:cNvPicPr>
              <a:picLocks noChangeAspect="1" noChangeArrowheads="1"/>
            </p:cNvPicPr>
            <p:nvPr/>
          </p:nvPicPr>
          <p:blipFill>
            <a:blip r:embed="rId2" cstate="screen"/>
            <a:srcRect b="-3214"/>
            <a:stretch>
              <a:fillRect/>
            </a:stretch>
          </p:blipFill>
          <p:spPr bwMode="auto">
            <a:xfrm>
              <a:off x="957220" y="690503"/>
              <a:ext cx="380329" cy="393713"/>
            </a:xfrm>
            <a:prstGeom prst="rect">
              <a:avLst/>
            </a:prstGeom>
            <a:noFill/>
          </p:spPr>
        </p:pic>
      </p:grpSp>
      <p:grpSp>
        <p:nvGrpSpPr>
          <p:cNvPr id="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22346"/>
            <a:ext cx="1990725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그룹 65"/>
          <p:cNvGrpSpPr/>
          <p:nvPr/>
        </p:nvGrpSpPr>
        <p:grpSpPr>
          <a:xfrm>
            <a:off x="1264715" y="1428736"/>
            <a:ext cx="1292817" cy="558536"/>
            <a:chOff x="6357950" y="3143248"/>
            <a:chExt cx="1485571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69" name="아래쪽 화살표 68"/>
          <p:cNvSpPr/>
          <p:nvPr/>
        </p:nvSpPr>
        <p:spPr bwMode="auto">
          <a:xfrm>
            <a:off x="2214546" y="2701388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41"/>
          <p:cNvGrpSpPr/>
          <p:nvPr/>
        </p:nvGrpSpPr>
        <p:grpSpPr>
          <a:xfrm>
            <a:off x="571660" y="3041540"/>
            <a:ext cx="3712308" cy="3443817"/>
            <a:chOff x="571660" y="3041540"/>
            <a:chExt cx="3712308" cy="3443817"/>
          </a:xfrm>
        </p:grpSpPr>
        <p:sp>
          <p:nvSpPr>
            <p:cNvPr id="122" name="직사각형 121"/>
            <p:cNvSpPr/>
            <p:nvPr/>
          </p:nvSpPr>
          <p:spPr>
            <a:xfrm>
              <a:off x="743056" y="5908276"/>
              <a:ext cx="3357586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Fill in patient information in the blanks and then click the “Add” button to complete patient registration. 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 bwMode="auto">
            <a:xfrm>
              <a:off x="571660" y="3041540"/>
              <a:ext cx="3712308" cy="3375551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3143249"/>
              <a:ext cx="248549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그룹 39"/>
          <p:cNvGrpSpPr/>
          <p:nvPr/>
        </p:nvGrpSpPr>
        <p:grpSpPr>
          <a:xfrm>
            <a:off x="4752976" y="1014396"/>
            <a:ext cx="7358114" cy="5286413"/>
            <a:chOff x="4752976" y="1014396"/>
            <a:chExt cx="7358114" cy="5286413"/>
          </a:xfrm>
        </p:grpSpPr>
        <p:grpSp>
          <p:nvGrpSpPr>
            <p:cNvPr id="11" name="그룹 49"/>
            <p:cNvGrpSpPr/>
            <p:nvPr/>
          </p:nvGrpSpPr>
          <p:grpSpPr>
            <a:xfrm>
              <a:off x="4752976" y="1014396"/>
              <a:ext cx="7358114" cy="5286413"/>
              <a:chOff x="4597400" y="1908163"/>
              <a:chExt cx="7358114" cy="5286413"/>
            </a:xfrm>
          </p:grpSpPr>
          <p:pic>
            <p:nvPicPr>
              <p:cNvPr id="51" name="그림 50" descr="Monitor Frame.png"/>
              <p:cNvPicPr>
                <a:picLocks noChangeAspect="1"/>
              </p:cNvPicPr>
              <p:nvPr/>
            </p:nvPicPr>
            <p:blipFill>
              <a:blip r:embed="rId7" cstate="print"/>
              <a:srcRect b="21657"/>
              <a:stretch>
                <a:fillRect/>
              </a:stretch>
            </p:blipFill>
            <p:spPr>
              <a:xfrm>
                <a:off x="4597400" y="1908163"/>
                <a:ext cx="7358114" cy="5154371"/>
              </a:xfrm>
              <a:prstGeom prst="rect">
                <a:avLst/>
              </a:prstGeom>
            </p:spPr>
          </p:pic>
          <p:pic>
            <p:nvPicPr>
              <p:cNvPr id="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7735411" y="6689474"/>
                <a:ext cx="1082093" cy="505102"/>
              </a:xfrm>
              <a:prstGeom prst="rect">
                <a:avLst/>
              </a:prstGeom>
              <a:noFill/>
            </p:spPr>
          </p:pic>
        </p:grpSp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27319" b="31413"/>
            <a:stretch>
              <a:fillRect/>
            </a:stretch>
          </p:blipFill>
          <p:spPr bwMode="auto">
            <a:xfrm>
              <a:off x="5072066" y="1376348"/>
              <a:ext cx="6715172" cy="448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그룹 40"/>
          <p:cNvGrpSpPr/>
          <p:nvPr/>
        </p:nvGrpSpPr>
        <p:grpSpPr>
          <a:xfrm>
            <a:off x="571660" y="1052736"/>
            <a:ext cx="4648308" cy="1584540"/>
            <a:chOff x="571660" y="1052736"/>
            <a:chExt cx="4648308" cy="1584540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571660" y="1052736"/>
              <a:ext cx="3712308" cy="15845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4283968" y="1979602"/>
              <a:ext cx="93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66"/>
          <p:cNvGrpSpPr/>
          <p:nvPr/>
        </p:nvGrpSpPr>
        <p:grpSpPr>
          <a:xfrm>
            <a:off x="2951252" y="5406778"/>
            <a:ext cx="1263558" cy="558536"/>
            <a:chOff x="6357950" y="3143248"/>
            <a:chExt cx="1451949" cy="639748"/>
          </a:xfrm>
        </p:grpSpPr>
        <p:grpSp>
          <p:nvGrpSpPr>
            <p:cNvPr id="14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483790" y="33505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770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466852"/>
            <a:ext cx="4347168" cy="4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그룹 81"/>
          <p:cNvGrpSpPr/>
          <p:nvPr/>
        </p:nvGrpSpPr>
        <p:grpSpPr>
          <a:xfrm>
            <a:off x="283832" y="857232"/>
            <a:ext cx="2106928" cy="4422607"/>
            <a:chOff x="283832" y="857232"/>
            <a:chExt cx="2106928" cy="4422607"/>
          </a:xfrm>
        </p:grpSpPr>
        <p:sp>
          <p:nvSpPr>
            <p:cNvPr id="11" name="TextBox 10"/>
            <p:cNvSpPr txBox="1"/>
            <p:nvPr/>
          </p:nvSpPr>
          <p:spPr>
            <a:xfrm>
              <a:off x="290483" y="394205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Gender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88595" y="4249780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gender of patient.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720" y="30003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Date of Birth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83832" y="3308093"/>
              <a:ext cx="210692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date of birth of patient.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Change the notation order from Settings.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717" y="85723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Chart No.*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06302" y="1164953"/>
              <a:ext cx="20130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chart no. of the doctor.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date registers automatically and you are able to cancel the set date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5717" y="208220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SSN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06302" y="2389929"/>
              <a:ext cx="201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Social Security Number.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483" y="457200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E-mail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288595" y="4879729"/>
              <a:ext cx="19640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information of the patient in each section. </a:t>
              </a:r>
            </a:p>
          </p:txBody>
        </p:sp>
      </p:grpSp>
      <p:grpSp>
        <p:nvGrpSpPr>
          <p:cNvPr id="6" name="그룹 84"/>
          <p:cNvGrpSpPr/>
          <p:nvPr/>
        </p:nvGrpSpPr>
        <p:grpSpPr>
          <a:xfrm>
            <a:off x="6848460" y="825139"/>
            <a:ext cx="2295540" cy="4661389"/>
            <a:chOff x="6848460" y="825139"/>
            <a:chExt cx="2295540" cy="4661389"/>
          </a:xfrm>
        </p:grpSpPr>
        <p:sp>
          <p:nvSpPr>
            <p:cNvPr id="7" name="TextBox 6"/>
            <p:cNvSpPr txBox="1"/>
            <p:nvPr/>
          </p:nvSpPr>
          <p:spPr>
            <a:xfrm>
              <a:off x="6858016" y="82513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First Name*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894228" y="1104884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first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16" y="195939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Last Name*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894228" y="2239139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last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58016" y="422667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Address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894228" y="4506424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address information.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8016" y="3306738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Treatment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894228" y="3586483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state of treatment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48460" y="4960562"/>
              <a:ext cx="1424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Tel / Mobile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6884672" y="5240307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telephone information.</a:t>
              </a:r>
            </a:p>
          </p:txBody>
        </p:sp>
      </p:grpSp>
      <p:grpSp>
        <p:nvGrpSpPr>
          <p:cNvPr id="9" name="그룹 82"/>
          <p:cNvGrpSpPr/>
          <p:nvPr/>
        </p:nvGrpSpPr>
        <p:grpSpPr>
          <a:xfrm>
            <a:off x="971600" y="989578"/>
            <a:ext cx="3149428" cy="3634818"/>
            <a:chOff x="971600" y="989578"/>
            <a:chExt cx="3149428" cy="3634818"/>
          </a:xfrm>
        </p:grpSpPr>
        <p:grpSp>
          <p:nvGrpSpPr>
            <p:cNvPr id="10" name="그룹 73"/>
            <p:cNvGrpSpPr/>
            <p:nvPr/>
          </p:nvGrpSpPr>
          <p:grpSpPr>
            <a:xfrm>
              <a:off x="1678854" y="989578"/>
              <a:ext cx="2442174" cy="1044000"/>
              <a:chOff x="1678854" y="989578"/>
              <a:chExt cx="2442174" cy="1044000"/>
            </a:xfrm>
          </p:grpSpPr>
          <p:cxnSp>
            <p:nvCxnSpPr>
              <p:cNvPr id="17" name="직선 연결선 16"/>
              <p:cNvCxnSpPr/>
              <p:nvPr/>
            </p:nvCxnSpPr>
            <p:spPr>
              <a:xfrm rot="16200000" flipV="1">
                <a:off x="3149029" y="1061578"/>
                <a:ext cx="1044000" cy="89999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1678854" y="1000109"/>
                <a:ext cx="154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직선 연결선 21"/>
            <p:cNvCxnSpPr/>
            <p:nvPr/>
          </p:nvCxnSpPr>
          <p:spPr>
            <a:xfrm>
              <a:off x="1823575" y="3190873"/>
              <a:ext cx="972000" cy="345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74"/>
            <p:cNvGrpSpPr/>
            <p:nvPr/>
          </p:nvGrpSpPr>
          <p:grpSpPr>
            <a:xfrm>
              <a:off x="971600" y="2260947"/>
              <a:ext cx="2743145" cy="615600"/>
              <a:chOff x="971600" y="2260947"/>
              <a:chExt cx="2743145" cy="615600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3013602" y="2264547"/>
                <a:ext cx="701143" cy="61200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flipV="1">
                <a:off x="971600" y="2260947"/>
                <a:ext cx="2036098" cy="1592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그룹 76"/>
            <p:cNvGrpSpPr/>
            <p:nvPr/>
          </p:nvGrpSpPr>
          <p:grpSpPr>
            <a:xfrm>
              <a:off x="1285852" y="3500784"/>
              <a:ext cx="1514930" cy="642942"/>
              <a:chOff x="1285852" y="3500784"/>
              <a:chExt cx="1514930" cy="642942"/>
            </a:xfrm>
          </p:grpSpPr>
          <p:cxnSp>
            <p:nvCxnSpPr>
              <p:cNvPr id="39" name="직선 연결선 38"/>
              <p:cNvCxnSpPr/>
              <p:nvPr/>
            </p:nvCxnSpPr>
            <p:spPr>
              <a:xfrm rot="5400000" flipH="1" flipV="1">
                <a:off x="2222085" y="3564683"/>
                <a:ext cx="642596" cy="51479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1285852" y="4143380"/>
                <a:ext cx="1008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77"/>
            <p:cNvGrpSpPr/>
            <p:nvPr/>
          </p:nvGrpSpPr>
          <p:grpSpPr>
            <a:xfrm>
              <a:off x="1171551" y="4348169"/>
              <a:ext cx="2257441" cy="276227"/>
              <a:chOff x="1171551" y="4348169"/>
              <a:chExt cx="2257441" cy="276227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V="1">
                <a:off x="2867013" y="4348169"/>
                <a:ext cx="561979" cy="27588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1171551" y="4624050"/>
                <a:ext cx="1692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83"/>
          <p:cNvGrpSpPr/>
          <p:nvPr/>
        </p:nvGrpSpPr>
        <p:grpSpPr>
          <a:xfrm>
            <a:off x="3428198" y="1000108"/>
            <a:ext cx="3456794" cy="4153275"/>
            <a:chOff x="3428198" y="1000108"/>
            <a:chExt cx="3456794" cy="4153275"/>
          </a:xfrm>
        </p:grpSpPr>
        <p:grpSp>
          <p:nvGrpSpPr>
            <p:cNvPr id="24" name="그룹 72"/>
            <p:cNvGrpSpPr/>
            <p:nvPr/>
          </p:nvGrpSpPr>
          <p:grpSpPr>
            <a:xfrm>
              <a:off x="4357676" y="1000108"/>
              <a:ext cx="2516449" cy="1357357"/>
              <a:chOff x="4357676" y="1000108"/>
              <a:chExt cx="2516449" cy="1357357"/>
            </a:xfrm>
          </p:grpSpPr>
          <p:cxnSp>
            <p:nvCxnSpPr>
              <p:cNvPr id="4" name="직선 연결선 3"/>
              <p:cNvCxnSpPr/>
              <p:nvPr/>
            </p:nvCxnSpPr>
            <p:spPr>
              <a:xfrm rot="5400000" flipH="1" flipV="1">
                <a:off x="3893312" y="1464472"/>
                <a:ext cx="135735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직선 연결선 4"/>
              <p:cNvCxnSpPr/>
              <p:nvPr/>
            </p:nvCxnSpPr>
            <p:spPr>
              <a:xfrm>
                <a:off x="4786125" y="1000108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그룹 75"/>
            <p:cNvGrpSpPr/>
            <p:nvPr/>
          </p:nvGrpSpPr>
          <p:grpSpPr>
            <a:xfrm>
              <a:off x="4357685" y="2143120"/>
              <a:ext cx="2516437" cy="428627"/>
              <a:chOff x="4357685" y="2143120"/>
              <a:chExt cx="2516437" cy="428627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5400000" flipH="1" flipV="1">
                <a:off x="4357686" y="2143119"/>
                <a:ext cx="42862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4786122" y="2143120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직선 연결선 46"/>
            <p:cNvCxnSpPr/>
            <p:nvPr/>
          </p:nvCxnSpPr>
          <p:spPr>
            <a:xfrm>
              <a:off x="5572132" y="3500438"/>
              <a:ext cx="1296000" cy="1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78"/>
            <p:cNvGrpSpPr/>
            <p:nvPr/>
          </p:nvGrpSpPr>
          <p:grpSpPr>
            <a:xfrm>
              <a:off x="3428198" y="4644240"/>
              <a:ext cx="3456794" cy="509143"/>
              <a:chOff x="3428198" y="4644240"/>
              <a:chExt cx="3456794" cy="509143"/>
            </a:xfrm>
          </p:grpSpPr>
          <p:cxnSp>
            <p:nvCxnSpPr>
              <p:cNvPr id="62" name="직선 연결선 61"/>
              <p:cNvCxnSpPr/>
              <p:nvPr/>
            </p:nvCxnSpPr>
            <p:spPr>
              <a:xfrm rot="5400000" flipH="1" flipV="1">
                <a:off x="317699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>
                <a:off x="3428992" y="5153037"/>
                <a:ext cx="3456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 rot="5400000" flipH="1" flipV="1">
                <a:off x="474942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79"/>
            <p:cNvGrpSpPr/>
            <p:nvPr/>
          </p:nvGrpSpPr>
          <p:grpSpPr>
            <a:xfrm>
              <a:off x="5900747" y="3786190"/>
              <a:ext cx="957269" cy="625155"/>
              <a:chOff x="5900747" y="3786190"/>
              <a:chExt cx="957269" cy="625155"/>
            </a:xfrm>
          </p:grpSpPr>
          <p:cxnSp>
            <p:nvCxnSpPr>
              <p:cNvPr id="41" name="직선 연결선 40"/>
              <p:cNvCxnSpPr/>
              <p:nvPr/>
            </p:nvCxnSpPr>
            <p:spPr>
              <a:xfrm flipV="1">
                <a:off x="5900747" y="3786190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 rot="5400000" flipH="1" flipV="1">
                <a:off x="6144430" y="3928272"/>
                <a:ext cx="285752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flipV="1">
                <a:off x="5900747" y="4071942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>
                <a:endCxn id="44" idx="1"/>
              </p:cNvCxnSpPr>
              <p:nvPr/>
            </p:nvCxnSpPr>
            <p:spPr>
              <a:xfrm>
                <a:off x="6286512" y="4083803"/>
                <a:ext cx="571504" cy="32754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87" name="줄무늬가 있는 오른쪽 화살표 8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7"/>
          <p:cNvGrpSpPr/>
          <p:nvPr/>
        </p:nvGrpSpPr>
        <p:grpSpPr>
          <a:xfrm>
            <a:off x="4756154" y="1003186"/>
            <a:ext cx="7159241" cy="5184000"/>
            <a:chOff x="4752977" y="1014395"/>
            <a:chExt cx="7358116" cy="5286419"/>
          </a:xfrm>
        </p:grpSpPr>
        <p:pic>
          <p:nvPicPr>
            <p:cNvPr id="1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3359" b="55694"/>
            <a:stretch>
              <a:fillRect/>
            </a:stretch>
          </p:blipFill>
          <p:spPr bwMode="auto">
            <a:xfrm>
              <a:off x="5071841" y="1371586"/>
              <a:ext cx="6700883" cy="455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56"/>
            <p:cNvGrpSpPr/>
            <p:nvPr/>
          </p:nvGrpSpPr>
          <p:grpSpPr>
            <a:xfrm>
              <a:off x="4752977" y="1014395"/>
              <a:ext cx="7358116" cy="5286419"/>
              <a:chOff x="4597401" y="1908162"/>
              <a:chExt cx="7358116" cy="5286419"/>
            </a:xfrm>
          </p:grpSpPr>
          <p:pic>
            <p:nvPicPr>
              <p:cNvPr id="151" name="그림 150" descr="Monitor Frame.png"/>
              <p:cNvPicPr>
                <a:picLocks noChangeAspect="1"/>
              </p:cNvPicPr>
              <p:nvPr/>
            </p:nvPicPr>
            <p:blipFill>
              <a:blip r:embed="rId3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1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42984"/>
            <a:ext cx="3396569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153"/>
          <p:cNvGrpSpPr/>
          <p:nvPr/>
        </p:nvGrpSpPr>
        <p:grpSpPr>
          <a:xfrm>
            <a:off x="571660" y="4000504"/>
            <a:ext cx="2500142" cy="2416587"/>
            <a:chOff x="571660" y="4000504"/>
            <a:chExt cx="2500142" cy="2416587"/>
          </a:xfrm>
        </p:grpSpPr>
        <p:pic>
          <p:nvPicPr>
            <p:cNvPr id="15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350" y="4128866"/>
              <a:ext cx="218845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6" name="모서리가 둥근 직사각형 155"/>
            <p:cNvSpPr/>
            <p:nvPr/>
          </p:nvSpPr>
          <p:spPr bwMode="auto">
            <a:xfrm>
              <a:off x="571660" y="4000504"/>
              <a:ext cx="2500142" cy="2416587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157"/>
          <p:cNvGrpSpPr/>
          <p:nvPr/>
        </p:nvGrpSpPr>
        <p:grpSpPr>
          <a:xfrm>
            <a:off x="571660" y="1052736"/>
            <a:ext cx="5764308" cy="2519140"/>
            <a:chOff x="571660" y="1052736"/>
            <a:chExt cx="5764308" cy="2519140"/>
          </a:xfrm>
        </p:grpSpPr>
        <p:sp>
          <p:nvSpPr>
            <p:cNvPr id="159" name="모서리가 둥근 직사각형 158"/>
            <p:cNvSpPr/>
            <p:nvPr/>
          </p:nvSpPr>
          <p:spPr bwMode="auto">
            <a:xfrm>
              <a:off x="571660" y="1052736"/>
              <a:ext cx="3712308" cy="25191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0" name="직선 연결선 159"/>
            <p:cNvCxnSpPr/>
            <p:nvPr/>
          </p:nvCxnSpPr>
          <p:spPr>
            <a:xfrm>
              <a:off x="4283968" y="1970756"/>
              <a:ext cx="2052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65"/>
          <p:cNvGrpSpPr/>
          <p:nvPr/>
        </p:nvGrpSpPr>
        <p:grpSpPr>
          <a:xfrm>
            <a:off x="3143240" y="3000372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7" name="타원 1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70" name="아래쪽 화살표 169"/>
          <p:cNvSpPr/>
          <p:nvPr/>
        </p:nvSpPr>
        <p:spPr bwMode="auto">
          <a:xfrm>
            <a:off x="2214546" y="3643314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65"/>
          <p:cNvGrpSpPr/>
          <p:nvPr/>
        </p:nvGrpSpPr>
        <p:grpSpPr>
          <a:xfrm>
            <a:off x="6951549" y="1984180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7" name="타원 17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8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그룹 66"/>
          <p:cNvGrpSpPr/>
          <p:nvPr/>
        </p:nvGrpSpPr>
        <p:grpSpPr>
          <a:xfrm>
            <a:off x="1357290" y="1643050"/>
            <a:ext cx="1263558" cy="558536"/>
            <a:chOff x="6357950" y="3143248"/>
            <a:chExt cx="1451949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87" name="타원 18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5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6483790" y="3350502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9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2143108" y="3071810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9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97" name="타원 19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2214546" y="6143644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0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0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06" name="타원 20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4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9" name="그림 208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sp>
        <p:nvSpPr>
          <p:cNvPr id="122" name="직사각형 121"/>
          <p:cNvSpPr/>
          <p:nvPr/>
        </p:nvSpPr>
        <p:spPr>
          <a:xfrm>
            <a:off x="3058420" y="6072206"/>
            <a:ext cx="35004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After updating patient info., click the “Modify” button to complete the modification.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5031" y="357166"/>
            <a:ext cx="254552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Update Patient Info.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0" name="그림 209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2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18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Search(1/2)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30464"/>
            <a:ext cx="341314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43"/>
          <p:cNvGrpSpPr/>
          <p:nvPr/>
        </p:nvGrpSpPr>
        <p:grpSpPr>
          <a:xfrm>
            <a:off x="4756154" y="1003186"/>
            <a:ext cx="7159241" cy="5106627"/>
            <a:chOff x="4756154" y="1003186"/>
            <a:chExt cx="7159241" cy="5106627"/>
          </a:xfrm>
        </p:grpSpPr>
        <p:pic>
          <p:nvPicPr>
            <p:cNvPr id="67" name="그림 66" descr="Monitor Frame.png"/>
            <p:cNvPicPr>
              <a:picLocks noChangeAspect="1"/>
            </p:cNvPicPr>
            <p:nvPr/>
          </p:nvPicPr>
          <p:blipFill>
            <a:blip r:embed="rId5" cstate="print"/>
            <a:srcRect b="20849"/>
            <a:stretch>
              <a:fillRect/>
            </a:stretch>
          </p:blipFill>
          <p:spPr>
            <a:xfrm>
              <a:off x="4756154" y="1003186"/>
              <a:ext cx="7159241" cy="5106627"/>
            </a:xfrm>
            <a:prstGeom prst="rect">
              <a:avLst/>
            </a:prstGeom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r="60539" b="52083"/>
            <a:stretch>
              <a:fillRect/>
            </a:stretch>
          </p:blipFill>
          <p:spPr bwMode="auto">
            <a:xfrm>
              <a:off x="5067304" y="1281100"/>
              <a:ext cx="6552000" cy="44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809347" y="5691870"/>
            <a:ext cx="1052847" cy="495316"/>
          </a:xfrm>
          <a:prstGeom prst="rect">
            <a:avLst/>
          </a:prstGeom>
          <a:noFill/>
        </p:spPr>
      </p:pic>
      <p:grpSp>
        <p:nvGrpSpPr>
          <p:cNvPr id="5" name="그룹 104"/>
          <p:cNvGrpSpPr/>
          <p:nvPr/>
        </p:nvGrpSpPr>
        <p:grpSpPr>
          <a:xfrm>
            <a:off x="571660" y="1052736"/>
            <a:ext cx="5296308" cy="4090776"/>
            <a:chOff x="571660" y="1052736"/>
            <a:chExt cx="5296308" cy="4090776"/>
          </a:xfrm>
        </p:grpSpPr>
        <p:sp>
          <p:nvSpPr>
            <p:cNvPr id="72" name="모서리가 둥근 직사각형 71"/>
            <p:cNvSpPr/>
            <p:nvPr/>
          </p:nvSpPr>
          <p:spPr bwMode="auto">
            <a:xfrm>
              <a:off x="571660" y="1052736"/>
              <a:ext cx="3712308" cy="3662148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4283968" y="3429000"/>
              <a:ext cx="158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rot="5400000">
              <a:off x="5001422" y="428546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65"/>
          <p:cNvGrpSpPr/>
          <p:nvPr/>
        </p:nvGrpSpPr>
        <p:grpSpPr>
          <a:xfrm>
            <a:off x="6357950" y="5585108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2" name="타원 9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0" name="그룹 65"/>
          <p:cNvGrpSpPr/>
          <p:nvPr/>
        </p:nvGrpSpPr>
        <p:grpSpPr>
          <a:xfrm>
            <a:off x="2714612" y="2071678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1" name="타원 10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14" name="그룹 65"/>
          <p:cNvGrpSpPr/>
          <p:nvPr/>
        </p:nvGrpSpPr>
        <p:grpSpPr>
          <a:xfrm>
            <a:off x="3500430" y="3286124"/>
            <a:ext cx="1292817" cy="558536"/>
            <a:chOff x="6357950" y="3143248"/>
            <a:chExt cx="1485571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10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10" cstate="print"/>
          <a:srcRect r="60538" b="52083"/>
          <a:stretch>
            <a:fillRect/>
          </a:stretch>
        </p:blipFill>
        <p:spPr bwMode="auto">
          <a:xfrm>
            <a:off x="5067304" y="1285860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11" cstate="print"/>
          <a:srcRect r="60539" b="52083"/>
          <a:stretch>
            <a:fillRect/>
          </a:stretch>
        </p:blipFill>
        <p:spPr bwMode="auto">
          <a:xfrm>
            <a:off x="5067304" y="1281098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1142976" y="1571612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2" name="타원 1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7572396" y="4052892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2" name="타원 1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Search(2/2)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4" name="그룹 39"/>
          <p:cNvGrpSpPr/>
          <p:nvPr/>
        </p:nvGrpSpPr>
        <p:grpSpPr>
          <a:xfrm>
            <a:off x="4756154" y="1003186"/>
            <a:ext cx="7159241" cy="5184000"/>
            <a:chOff x="4756154" y="1003186"/>
            <a:chExt cx="7159241" cy="51840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3125"/>
            <a:stretch>
              <a:fillRect/>
            </a:stretch>
          </p:blipFill>
          <p:spPr bwMode="auto">
            <a:xfrm>
              <a:off x="5072066" y="1357298"/>
              <a:ext cx="6643734" cy="440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그룹 56"/>
            <p:cNvGrpSpPr/>
            <p:nvPr/>
          </p:nvGrpSpPr>
          <p:grpSpPr>
            <a:xfrm>
              <a:off x="4756154" y="1003186"/>
              <a:ext cx="7159241" cy="5184000"/>
              <a:chOff x="4597401" y="1908162"/>
              <a:chExt cx="7358116" cy="5286419"/>
            </a:xfrm>
          </p:grpSpPr>
          <p:pic>
            <p:nvPicPr>
              <p:cNvPr id="45" name="그림 44" descr="Monitor Frame.png"/>
              <p:cNvPicPr>
                <a:picLocks noChangeAspect="1"/>
              </p:cNvPicPr>
              <p:nvPr/>
            </p:nvPicPr>
            <p:blipFill>
              <a:blip r:embed="rId5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46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" name="그룹 104"/>
          <p:cNvGrpSpPr/>
          <p:nvPr/>
        </p:nvGrpSpPr>
        <p:grpSpPr>
          <a:xfrm>
            <a:off x="571660" y="1052736"/>
            <a:ext cx="5728308" cy="3035504"/>
            <a:chOff x="571660" y="1052736"/>
            <a:chExt cx="5728308" cy="3035504"/>
          </a:xfrm>
        </p:grpSpPr>
        <p:sp>
          <p:nvSpPr>
            <p:cNvPr id="51" name="모서리가 둥근 직사각형 50"/>
            <p:cNvSpPr/>
            <p:nvPr/>
          </p:nvSpPr>
          <p:spPr bwMode="auto">
            <a:xfrm>
              <a:off x="571660" y="1052736"/>
              <a:ext cx="3712308" cy="1947636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283968" y="2000240"/>
              <a:ext cx="20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rot="5400000">
              <a:off x="5249338" y="3043446"/>
              <a:ext cx="208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rot="5400000">
              <a:off x="5118992" y="2945826"/>
              <a:ext cx="190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rot="5400000">
              <a:off x="5001422" y="285670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5"/>
          <p:cNvGrpSpPr/>
          <p:nvPr/>
        </p:nvGrpSpPr>
        <p:grpSpPr>
          <a:xfrm>
            <a:off x="6357950" y="3714749"/>
            <a:ext cx="2368403" cy="588468"/>
            <a:chOff x="6357950" y="3143248"/>
            <a:chExt cx="2721523" cy="674033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2721523" cy="674033"/>
              <a:chOff x="2428860" y="2428868"/>
              <a:chExt cx="2721523" cy="674033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938651" y="2679867"/>
                <a:ext cx="2211732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Double 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76" name="그림 75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11" name="그룹 76"/>
          <p:cNvGrpSpPr/>
          <p:nvPr/>
        </p:nvGrpSpPr>
        <p:grpSpPr>
          <a:xfrm>
            <a:off x="714348" y="1214422"/>
            <a:ext cx="3429024" cy="1535908"/>
            <a:chOff x="714348" y="1214422"/>
            <a:chExt cx="3429024" cy="1535908"/>
          </a:xfrm>
        </p:grpSpPr>
        <p:pic>
          <p:nvPicPr>
            <p:cNvPr id="78" name="그림 77" descr="On-ScreenKeyboardPortabl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348" y="1785926"/>
              <a:ext cx="3428992" cy="964404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714348" y="1214422"/>
              <a:ext cx="3429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Double-click on Chart No., First Name or Last Name to display virtual keyboard.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2. 업무\2014년\02. 전략과제\13. EM 동영상\dentist용\SW_P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060325"/>
            <a:ext cx="7429520" cy="4583385"/>
          </a:xfrm>
          <a:prstGeom prst="rect">
            <a:avLst/>
          </a:prstGeom>
          <a:noFill/>
        </p:spPr>
      </p:pic>
      <p:sp>
        <p:nvSpPr>
          <p:cNvPr id="10" name="대각선 방향의 모서리가 둥근 사각형 9"/>
          <p:cNvSpPr/>
          <p:nvPr/>
        </p:nvSpPr>
        <p:spPr>
          <a:xfrm>
            <a:off x="3643306" y="3778100"/>
            <a:ext cx="4918432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To Capture the Image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VT_GCS1\Desktop\제목 없음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071810"/>
            <a:ext cx="2357454" cy="714604"/>
          </a:xfrm>
          <a:prstGeom prst="rect">
            <a:avLst/>
          </a:prstGeom>
          <a:noFill/>
        </p:spPr>
      </p:pic>
      <p:pic>
        <p:nvPicPr>
          <p:cNvPr id="7171" name="Picture 3" descr="C:\Users\VT_GCS1\Desktop\촬영소프트웨어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285992"/>
            <a:ext cx="2922554" cy="2332054"/>
          </a:xfrm>
          <a:prstGeom prst="rect">
            <a:avLst/>
          </a:prstGeom>
          <a:noFill/>
        </p:spPr>
      </p:pic>
      <p:grpSp>
        <p:nvGrpSpPr>
          <p:cNvPr id="1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15" name="줄무늬가 있는 오른쪽 화살표 1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228903" y="3000372"/>
            <a:ext cx="2747060" cy="86534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72000" rIns="72000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 Info</a:t>
            </a:r>
            <a:endParaRPr lang="ko-KR" alt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VT_GCS1\Desktop\imagecut_03_new_C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285916" y="1785926"/>
            <a:ext cx="6445230" cy="4623148"/>
          </a:xfrm>
          <a:prstGeom prst="rect">
            <a:avLst/>
          </a:prstGeom>
          <a:noFill/>
        </p:spPr>
      </p:pic>
      <p:pic>
        <p:nvPicPr>
          <p:cNvPr id="3075" name="Picture 3" descr="C:\Users\VT_GCS1\Desktop\제목 없음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000372"/>
            <a:ext cx="2357454" cy="714604"/>
          </a:xfrm>
          <a:prstGeom prst="rect">
            <a:avLst/>
          </a:prstGeom>
          <a:noFill/>
        </p:spPr>
      </p:pic>
      <p:grpSp>
        <p:nvGrpSpPr>
          <p:cNvPr id="12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2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그림 59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pic>
        <p:nvPicPr>
          <p:cNvPr id="30" name="Picture 2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48172" t="24336" b="18857"/>
          <a:stretch>
            <a:fillRect/>
          </a:stretch>
        </p:blipFill>
        <p:spPr bwMode="auto">
          <a:xfrm>
            <a:off x="539552" y="3933056"/>
            <a:ext cx="1368152" cy="1403981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4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6" name="줄무늬가 있는 오른쪽 화살표 4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85720" y="357166"/>
            <a:ext cx="4071966" cy="427517"/>
            <a:chOff x="428596" y="785794"/>
            <a:chExt cx="4071966" cy="427517"/>
          </a:xfrm>
        </p:grpSpPr>
        <p:grpSp>
          <p:nvGrpSpPr>
            <p:cNvPr id="43" name="그룹 37"/>
            <p:cNvGrpSpPr/>
            <p:nvPr/>
          </p:nvGrpSpPr>
          <p:grpSpPr>
            <a:xfrm>
              <a:off x="428596" y="785794"/>
              <a:ext cx="4071966" cy="427517"/>
              <a:chOff x="857224" y="1536386"/>
              <a:chExt cx="5526240" cy="427517"/>
            </a:xfrm>
          </p:grpSpPr>
          <p:pic>
            <p:nvPicPr>
              <p:cNvPr id="53" name="Picture 8" descr="G:\08_Document\09_Ewoosoft_CI\EZDenti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893909" y="1536386"/>
                <a:ext cx="1071570" cy="427517"/>
              </a:xfrm>
              <a:prstGeom prst="rect">
                <a:avLst/>
              </a:prstGeom>
              <a:noFill/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857224" y="1571612"/>
                <a:ext cx="5526240" cy="381119"/>
              </a:xfrm>
              <a:prstGeom prst="roundRect">
                <a:avLst>
                  <a:gd name="adj" fmla="val 1976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     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Execute Capture Software (PANO)</a:t>
                </a:r>
              </a:p>
            </p:txBody>
          </p:sp>
        </p:grpSp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45" y="854858"/>
              <a:ext cx="357190" cy="3365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57" name="직사각형 56"/>
          <p:cNvSpPr/>
          <p:nvPr/>
        </p:nvSpPr>
        <p:spPr>
          <a:xfrm>
            <a:off x="857224" y="5715016"/>
            <a:ext cx="3786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 and then click Dental CT, 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then the capture software will execute. </a:t>
            </a:r>
          </a:p>
        </p:txBody>
      </p:sp>
      <p:sp>
        <p:nvSpPr>
          <p:cNvPr id="61" name="갈매기형 수장 60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 bwMode="auto">
          <a:xfrm>
            <a:off x="1047598" y="2357430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63" name="그림 62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3116"/>
            <a:ext cx="3643338" cy="3010516"/>
          </a:xfrm>
          <a:prstGeom prst="rect">
            <a:avLst/>
          </a:prstGeom>
        </p:spPr>
      </p:pic>
      <p:cxnSp>
        <p:nvCxnSpPr>
          <p:cNvPr id="65" name="직선 연결선 64"/>
          <p:cNvCxnSpPr/>
          <p:nvPr/>
        </p:nvCxnSpPr>
        <p:spPr>
          <a:xfrm flipH="1">
            <a:off x="1187624" y="2636914"/>
            <a:ext cx="116660" cy="12921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5"/>
          <p:cNvGrpSpPr/>
          <p:nvPr/>
        </p:nvGrpSpPr>
        <p:grpSpPr>
          <a:xfrm>
            <a:off x="1000100" y="4749627"/>
            <a:ext cx="849172" cy="822513"/>
            <a:chOff x="6275861" y="3143248"/>
            <a:chExt cx="975780" cy="942108"/>
          </a:xfrm>
        </p:grpSpPr>
        <p:grpSp>
          <p:nvGrpSpPr>
            <p:cNvPr id="68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7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6" name="타원 7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2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142372" y="2301726"/>
            <a:ext cx="3348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47826"/>
            <a:ext cx="569271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9" name="그룹 68"/>
          <p:cNvGrpSpPr/>
          <p:nvPr/>
        </p:nvGrpSpPr>
        <p:grpSpPr>
          <a:xfrm>
            <a:off x="1142976" y="962008"/>
            <a:ext cx="6643734" cy="4608974"/>
            <a:chOff x="1142976" y="962008"/>
            <a:chExt cx="6643734" cy="4608974"/>
          </a:xfrm>
        </p:grpSpPr>
        <p:cxnSp>
          <p:nvCxnSpPr>
            <p:cNvPr id="124" name="직선 연결선 123"/>
            <p:cNvCxnSpPr/>
            <p:nvPr/>
          </p:nvCxnSpPr>
          <p:spPr>
            <a:xfrm flipV="1">
              <a:off x="7286644" y="3391717"/>
              <a:ext cx="393006" cy="27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직사각형 129"/>
            <p:cNvSpPr/>
            <p:nvPr/>
          </p:nvSpPr>
          <p:spPr bwMode="auto">
            <a:xfrm>
              <a:off x="6450190" y="2390767"/>
              <a:ext cx="1008000" cy="2272953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n w="3175"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31" name="직사각형 130"/>
            <p:cNvSpPr/>
            <p:nvPr/>
          </p:nvSpPr>
          <p:spPr bwMode="auto">
            <a:xfrm>
              <a:off x="6450190" y="2105017"/>
              <a:ext cx="1008000" cy="214314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n w="3175"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134" name="직선 연결선 133"/>
            <p:cNvCxnSpPr/>
            <p:nvPr/>
          </p:nvCxnSpPr>
          <p:spPr>
            <a:xfrm flipV="1">
              <a:off x="7292767" y="2223512"/>
              <a:ext cx="393006" cy="27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연결선 144"/>
            <p:cNvCxnSpPr/>
            <p:nvPr/>
          </p:nvCxnSpPr>
          <p:spPr>
            <a:xfrm rot="5400000" flipH="1" flipV="1">
              <a:off x="7254323" y="1715533"/>
              <a:ext cx="357218" cy="13605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/>
            <p:cNvCxnSpPr/>
            <p:nvPr/>
          </p:nvCxnSpPr>
          <p:spPr>
            <a:xfrm flipV="1">
              <a:off x="7500958" y="1604950"/>
              <a:ext cx="285752" cy="2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 rot="5400000" flipH="1" flipV="1">
              <a:off x="6948504" y="1481124"/>
              <a:ext cx="676280" cy="28575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/>
            <p:cNvCxnSpPr/>
            <p:nvPr/>
          </p:nvCxnSpPr>
          <p:spPr>
            <a:xfrm flipV="1">
              <a:off x="7429780" y="1285312"/>
              <a:ext cx="285752" cy="2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연결선 152"/>
            <p:cNvCxnSpPr/>
            <p:nvPr/>
          </p:nvCxnSpPr>
          <p:spPr>
            <a:xfrm rot="16200000" flipV="1">
              <a:off x="6332391" y="1560535"/>
              <a:ext cx="792000" cy="1285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연결선 154"/>
            <p:cNvCxnSpPr/>
            <p:nvPr/>
          </p:nvCxnSpPr>
          <p:spPr>
            <a:xfrm rot="16200000" flipV="1">
              <a:off x="6191176" y="1628848"/>
              <a:ext cx="506918" cy="17337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직선 연결선 160"/>
            <p:cNvCxnSpPr/>
            <p:nvPr/>
          </p:nvCxnSpPr>
          <p:spPr>
            <a:xfrm flipV="1">
              <a:off x="6072198" y="1462074"/>
              <a:ext cx="285752" cy="2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>
            <a:xfrm rot="16200000" flipV="1">
              <a:off x="3792198" y="1456058"/>
              <a:ext cx="1000954" cy="1285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직선 연결선 169"/>
            <p:cNvCxnSpPr/>
            <p:nvPr/>
          </p:nvCxnSpPr>
          <p:spPr>
            <a:xfrm rot="16200000" flipV="1">
              <a:off x="3236093" y="2364586"/>
              <a:ext cx="338168" cy="2476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직선 연결선 176"/>
            <p:cNvCxnSpPr/>
            <p:nvPr/>
          </p:nvCxnSpPr>
          <p:spPr>
            <a:xfrm rot="10800000">
              <a:off x="1142976" y="3390900"/>
              <a:ext cx="50006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직선 연결선 177"/>
            <p:cNvCxnSpPr/>
            <p:nvPr/>
          </p:nvCxnSpPr>
          <p:spPr>
            <a:xfrm rot="16200000" flipV="1">
              <a:off x="1643042" y="3390900"/>
              <a:ext cx="428628" cy="42862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직선 연결선 178"/>
            <p:cNvCxnSpPr/>
            <p:nvPr/>
          </p:nvCxnSpPr>
          <p:spPr>
            <a:xfrm rot="10800000">
              <a:off x="1571604" y="2319330"/>
              <a:ext cx="1714512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직선 연결선 179"/>
            <p:cNvCxnSpPr/>
            <p:nvPr/>
          </p:nvCxnSpPr>
          <p:spPr>
            <a:xfrm rot="10800000">
              <a:off x="1388232" y="4605346"/>
              <a:ext cx="612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직선 연결선 180"/>
            <p:cNvCxnSpPr/>
            <p:nvPr/>
          </p:nvCxnSpPr>
          <p:spPr>
            <a:xfrm rot="10800000">
              <a:off x="2000232" y="4605346"/>
              <a:ext cx="214314" cy="14287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직사각형 181"/>
            <p:cNvSpPr/>
            <p:nvPr/>
          </p:nvSpPr>
          <p:spPr bwMode="auto">
            <a:xfrm>
              <a:off x="1919427" y="4995590"/>
              <a:ext cx="1473663" cy="377626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n w="6350"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183" name="직선 연결선 182"/>
            <p:cNvCxnSpPr/>
            <p:nvPr/>
          </p:nvCxnSpPr>
          <p:spPr>
            <a:xfrm rot="5400000">
              <a:off x="2486987" y="5390188"/>
              <a:ext cx="360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직사각형 186"/>
            <p:cNvSpPr/>
            <p:nvPr/>
          </p:nvSpPr>
          <p:spPr bwMode="auto">
            <a:xfrm>
              <a:off x="3500430" y="4995590"/>
              <a:ext cx="2007674" cy="360040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n w="6350"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188" name="직선 연결선 187"/>
            <p:cNvCxnSpPr/>
            <p:nvPr/>
          </p:nvCxnSpPr>
          <p:spPr>
            <a:xfrm rot="5400000">
              <a:off x="4321356" y="5356056"/>
              <a:ext cx="360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직선 연결선 191"/>
            <p:cNvCxnSpPr/>
            <p:nvPr/>
          </p:nvCxnSpPr>
          <p:spPr>
            <a:xfrm rot="5400000">
              <a:off x="5729636" y="5090784"/>
              <a:ext cx="828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/>
            <p:cNvCxnSpPr/>
            <p:nvPr/>
          </p:nvCxnSpPr>
          <p:spPr>
            <a:xfrm rot="16200000" flipV="1">
              <a:off x="1613339" y="1634653"/>
              <a:ext cx="643764" cy="1285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그룹 70"/>
          <p:cNvGrpSpPr/>
          <p:nvPr/>
        </p:nvGrpSpPr>
        <p:grpSpPr>
          <a:xfrm>
            <a:off x="113169" y="327272"/>
            <a:ext cx="9179861" cy="6230428"/>
            <a:chOff x="113169" y="327272"/>
            <a:chExt cx="9179861" cy="6230428"/>
          </a:xfrm>
        </p:grpSpPr>
        <p:sp>
          <p:nvSpPr>
            <p:cNvPr id="126" name="TextBox 125"/>
            <p:cNvSpPr txBox="1"/>
            <p:nvPr/>
          </p:nvSpPr>
          <p:spPr>
            <a:xfrm>
              <a:off x="7715273" y="3242718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Capture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Mode</a:t>
              </a:r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7743723" y="3717032"/>
              <a:ext cx="154318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capture mode of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PANO image.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721396" y="2074513"/>
              <a:ext cx="909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Modality</a:t>
              </a: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7749847" y="2564904"/>
              <a:ext cx="15431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between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PANO and CEPH.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735316" y="1424756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Close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720284" y="1103526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Settings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072199" y="327272"/>
              <a:ext cx="2172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Image Recon in Manual</a:t>
              </a: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6100649" y="599872"/>
              <a:ext cx="290050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Reconstruct the image manually by clicking this button if an error occurs during the automatic image reconstruction.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929190" y="1104884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Phantom 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Capture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286117" y="386152"/>
              <a:ext cx="1337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Mode Display</a:t>
              </a: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3314568" y="692696"/>
              <a:ext cx="247187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selected capture mode.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42844" y="3248024"/>
              <a:ext cx="780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Patient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Info. </a:t>
              </a: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142844" y="3728889"/>
              <a:ext cx="149079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chart no., name, gender, age and birthday of the patient.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35314" y="1881649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Capture Status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&amp; Image</a:t>
              </a: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142844" y="2348880"/>
              <a:ext cx="14003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capture status in real time and view the image in advance.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3169" y="4462470"/>
              <a:ext cx="10788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DAP Value</a:t>
              </a: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131120" y="4736235"/>
              <a:ext cx="14003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DAP </a:t>
              </a:r>
            </a:p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value. 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500166" y="5447370"/>
              <a:ext cx="1514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Tube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Voltage/Current</a:t>
              </a: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1528619" y="5912444"/>
              <a:ext cx="20432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basic value of patients tube voltage and current. Finely adjust when needed.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582903" y="5553067"/>
              <a:ext cx="1715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Gender, Child and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Bone Density</a:t>
              </a: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3611355" y="6003702"/>
              <a:ext cx="217509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information on the registered patient automatically. Edit when necessary.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5786445" y="5534040"/>
              <a:ext cx="18036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Guidance Message</a:t>
              </a:r>
            </a:p>
          </p:txBody>
        </p:sp>
        <p:sp>
          <p:nvSpPr>
            <p:cNvPr id="195" name="직사각형 194"/>
            <p:cNvSpPr/>
            <p:nvPr/>
          </p:nvSpPr>
          <p:spPr>
            <a:xfrm>
              <a:off x="5886337" y="5774290"/>
              <a:ext cx="16146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Display the various directions and guidance through voice over messages.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00034" y="747694"/>
              <a:ext cx="14991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X-ray Exposure</a:t>
              </a:r>
            </a:p>
          </p:txBody>
        </p:sp>
        <p:sp>
          <p:nvSpPr>
            <p:cNvPr id="199" name="직사각형 198"/>
            <p:cNvSpPr/>
            <p:nvPr/>
          </p:nvSpPr>
          <p:spPr>
            <a:xfrm>
              <a:off x="528484" y="980728"/>
              <a:ext cx="20432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The color of the sign turns yellow when there is X-ray exposure.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68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74" name="줄무늬가 있는 오른쪽 화살표 7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 b="13793"/>
          <a:stretch>
            <a:fillRect/>
          </a:stretch>
        </p:blipFill>
        <p:spPr bwMode="auto">
          <a:xfrm>
            <a:off x="827584" y="1340768"/>
            <a:ext cx="1832478" cy="36004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557630"/>
            <a:ext cx="1834642" cy="6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1/7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22450"/>
            <a:ext cx="485778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• PANO → HD(Optional) → Normal → Standard.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1714481" y="4057432"/>
            <a:ext cx="779509" cy="682630"/>
            <a:chOff x="2397441" y="2428868"/>
            <a:chExt cx="1046116" cy="1000132"/>
          </a:xfrm>
        </p:grpSpPr>
        <p:grpSp>
          <p:nvGrpSpPr>
            <p:cNvPr id="3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4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397441" y="2978071"/>
              <a:ext cx="1046116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5" name="직사각형 94"/>
          <p:cNvSpPr/>
          <p:nvPr/>
        </p:nvSpPr>
        <p:spPr>
          <a:xfrm>
            <a:off x="791908" y="5117122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 ‘CONFIRM’, then the device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automatically turns to patient positioning mode.</a:t>
            </a:r>
          </a:p>
        </p:txBody>
      </p:sp>
      <p:grpSp>
        <p:nvGrpSpPr>
          <p:cNvPr id="5" name="그룹 33"/>
          <p:cNvGrpSpPr/>
          <p:nvPr/>
        </p:nvGrpSpPr>
        <p:grpSpPr>
          <a:xfrm>
            <a:off x="1457598" y="6057696"/>
            <a:ext cx="798745" cy="682630"/>
            <a:chOff x="2397441" y="2428868"/>
            <a:chExt cx="1052417" cy="1000132"/>
          </a:xfrm>
        </p:grpSpPr>
        <p:grpSp>
          <p:nvGrpSpPr>
            <p:cNvPr id="6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7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101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0" name="타원 9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8" name="TextBox 40"/>
            <p:cNvSpPr txBox="1"/>
            <p:nvPr/>
          </p:nvSpPr>
          <p:spPr>
            <a:xfrm>
              <a:off x="2397441" y="2978071"/>
              <a:ext cx="105241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000100" y="1484784"/>
            <a:ext cx="7215238" cy="4248472"/>
            <a:chOff x="1000100" y="1484784"/>
            <a:chExt cx="7215238" cy="4248472"/>
          </a:xfrm>
        </p:grpSpPr>
        <p:sp>
          <p:nvSpPr>
            <p:cNvPr id="89" name="직사각형 88"/>
            <p:cNvSpPr/>
            <p:nvPr/>
          </p:nvSpPr>
          <p:spPr bwMode="auto">
            <a:xfrm>
              <a:off x="4000496" y="2564904"/>
              <a:ext cx="4214842" cy="1330818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4776967" y="2636342"/>
              <a:ext cx="2897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If the patient is under the age of 14, child arch is selected automatically. </a:t>
              </a: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776967" y="3195704"/>
              <a:ext cx="28971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This mode minimizes teeth overlapping in the image. 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This arch is selected when capturing in the Bitewing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mode. </a:t>
              </a:r>
            </a:p>
          </p:txBody>
        </p:sp>
        <p:grpSp>
          <p:nvGrpSpPr>
            <p:cNvPr id="8" name="그룹 51"/>
            <p:cNvGrpSpPr/>
            <p:nvPr/>
          </p:nvGrpSpPr>
          <p:grpSpPr>
            <a:xfrm>
              <a:off x="4000496" y="4018744"/>
              <a:ext cx="4214842" cy="1714512"/>
              <a:chOff x="4000496" y="3747502"/>
              <a:chExt cx="4214842" cy="1714512"/>
            </a:xfrm>
          </p:grpSpPr>
          <p:sp>
            <p:nvSpPr>
              <p:cNvPr id="104" name="직사각형 103"/>
              <p:cNvSpPr/>
              <p:nvPr/>
            </p:nvSpPr>
            <p:spPr bwMode="auto">
              <a:xfrm>
                <a:off x="4000496" y="3747502"/>
                <a:ext cx="4214842" cy="1714512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6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348161" y="4953082"/>
                <a:ext cx="749398" cy="480356"/>
              </a:xfrm>
              <a:prstGeom prst="rect">
                <a:avLst/>
              </a:prstGeom>
              <a:noFill/>
            </p:spPr>
          </p:pic>
          <p:pic>
            <p:nvPicPr>
              <p:cNvPr id="107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711833" y="4953082"/>
                <a:ext cx="744066" cy="478425"/>
              </a:xfrm>
              <a:prstGeom prst="rect">
                <a:avLst/>
              </a:prstGeom>
              <a:noFill/>
            </p:spPr>
          </p:pic>
          <p:pic>
            <p:nvPicPr>
              <p:cNvPr id="108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 b="-6070"/>
              <a:stretch>
                <a:fillRect/>
              </a:stretch>
            </p:blipFill>
            <p:spPr bwMode="auto">
              <a:xfrm>
                <a:off x="7065980" y="4953082"/>
                <a:ext cx="744066" cy="478425"/>
              </a:xfrm>
              <a:prstGeom prst="rect">
                <a:avLst/>
              </a:prstGeom>
              <a:noFill/>
            </p:spPr>
          </p:pic>
          <p:sp>
            <p:nvSpPr>
              <p:cNvPr id="124" name="직사각형 123"/>
              <p:cNvSpPr/>
              <p:nvPr/>
            </p:nvSpPr>
            <p:spPr>
              <a:xfrm>
                <a:off x="4000496" y="3818940"/>
                <a:ext cx="4143404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The image is captured in the same order for the Right, Front, Left modes.</a:t>
                </a:r>
              </a:p>
            </p:txBody>
          </p:sp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4143372" y="4069298"/>
                <a:ext cx="1175529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5502192" y="4069298"/>
                <a:ext cx="1172532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6858016" y="4069298"/>
                <a:ext cx="1172532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0" name="직사각형 49"/>
            <p:cNvSpPr/>
            <p:nvPr/>
          </p:nvSpPr>
          <p:spPr bwMode="auto">
            <a:xfrm>
              <a:off x="4000496" y="1484784"/>
              <a:ext cx="4214842" cy="288032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162423" y="1542814"/>
              <a:ext cx="125123" cy="1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직사각형 55"/>
            <p:cNvSpPr/>
            <p:nvPr/>
          </p:nvSpPr>
          <p:spPr>
            <a:xfrm>
              <a:off x="4357686" y="1504714"/>
              <a:ext cx="300039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- AF function applied in PANO mode. 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1000100" y="1557102"/>
              <a:ext cx="3012459" cy="2748982"/>
              <a:chOff x="1000100" y="1557102"/>
              <a:chExt cx="3012459" cy="2748982"/>
            </a:xfrm>
          </p:grpSpPr>
          <p:cxnSp>
            <p:nvCxnSpPr>
              <p:cNvPr id="88" name="직선 연결선 87"/>
              <p:cNvCxnSpPr/>
              <p:nvPr/>
            </p:nvCxnSpPr>
            <p:spPr>
              <a:xfrm>
                <a:off x="2155171" y="2681244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>
                <a:off x="2143108" y="4304496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>
                <a:off x="1000100" y="1557102"/>
                <a:ext cx="3000396" cy="2565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2143108" y="2242394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직사각형 57"/>
            <p:cNvSpPr/>
            <p:nvPr/>
          </p:nvSpPr>
          <p:spPr bwMode="auto">
            <a:xfrm>
              <a:off x="4000496" y="2132856"/>
              <a:ext cx="4214842" cy="360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033834" y="2143552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43372" y="2645980"/>
              <a:ext cx="537404" cy="50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43372" y="3315426"/>
              <a:ext cx="537224" cy="50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2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63" name="줄무늬가 있는 오른쪽 화살표 6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2/7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971599" y="851368"/>
            <a:ext cx="63720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When the device stops moving, put the Chin Support w/ Bite Block on the Chinrest.  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971600" y="2693542"/>
            <a:ext cx="6243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For safety, the patient (especially child or pregnant woman) should wear the lead apron.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971599" y="4278491"/>
            <a:ext cx="9952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 should take off all jewelry and metallic objects such as hair pins, spectacles, dentures and orthodontic appliances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and place them on the accessory rack. </a:t>
            </a:r>
          </a:p>
          <a:p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522455" y="2914409"/>
            <a:ext cx="4788442" cy="1378118"/>
            <a:chOff x="1522455" y="2914409"/>
            <a:chExt cx="4788442" cy="137811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17"/>
            <a:stretch/>
          </p:blipFill>
          <p:spPr>
            <a:xfrm>
              <a:off x="3839747" y="2914409"/>
              <a:ext cx="817794" cy="1378118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455" y="2970829"/>
              <a:ext cx="1347742" cy="1249689"/>
            </a:xfrm>
            <a:prstGeom prst="rect">
              <a:avLst/>
            </a:prstGeom>
          </p:spPr>
        </p:pic>
        <p:sp>
          <p:nvSpPr>
            <p:cNvPr id="73" name="갈매기형 수장 72"/>
            <p:cNvSpPr/>
            <p:nvPr/>
          </p:nvSpPr>
          <p:spPr bwMode="auto">
            <a:xfrm>
              <a:off x="3186313" y="3512462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 flipV="1">
              <a:off x="4331048" y="3212406"/>
              <a:ext cx="240952" cy="2069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134869" y="3070783"/>
              <a:ext cx="1176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Lead Apron</a:t>
              </a:r>
            </a:p>
          </p:txBody>
        </p:sp>
        <p:cxnSp>
          <p:nvCxnSpPr>
            <p:cNvPr id="78" name="직선 연결선 77"/>
            <p:cNvCxnSpPr/>
            <p:nvPr/>
          </p:nvCxnSpPr>
          <p:spPr>
            <a:xfrm flipV="1">
              <a:off x="4572000" y="3218417"/>
              <a:ext cx="576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/>
          <p:cNvGrpSpPr/>
          <p:nvPr/>
        </p:nvGrpSpPr>
        <p:grpSpPr>
          <a:xfrm>
            <a:off x="1333406" y="4763759"/>
            <a:ext cx="4030682" cy="1451323"/>
            <a:chOff x="1333406" y="4763759"/>
            <a:chExt cx="4030682" cy="1451323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765377"/>
              <a:ext cx="1651940" cy="1449705"/>
            </a:xfrm>
            <a:prstGeom prst="rect">
              <a:avLst/>
            </a:prstGeom>
          </p:spPr>
        </p:pic>
        <p:sp>
          <p:nvSpPr>
            <p:cNvPr id="81" name="갈매기형 수장 80"/>
            <p:cNvSpPr/>
            <p:nvPr/>
          </p:nvSpPr>
          <p:spPr bwMode="auto">
            <a:xfrm>
              <a:off x="3167920" y="542427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763759"/>
              <a:ext cx="1596126" cy="1446294"/>
            </a:xfrm>
            <a:prstGeom prst="rect">
              <a:avLst/>
            </a:prstGeom>
          </p:spPr>
        </p:pic>
      </p:grpSp>
      <p:grpSp>
        <p:nvGrpSpPr>
          <p:cNvPr id="29" name="그룹 28"/>
          <p:cNvGrpSpPr/>
          <p:nvPr/>
        </p:nvGrpSpPr>
        <p:grpSpPr>
          <a:xfrm>
            <a:off x="1331640" y="1142984"/>
            <a:ext cx="3026046" cy="1585100"/>
            <a:chOff x="1331640" y="1142984"/>
            <a:chExt cx="3026046" cy="1585100"/>
          </a:xfrm>
        </p:grpSpPr>
        <p:pic>
          <p:nvPicPr>
            <p:cNvPr id="12291" name="Picture 3" descr="C:\Users\VT_GCS1\Desktop\제목 없음-1000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643174" y="1142984"/>
              <a:ext cx="1714512" cy="1423668"/>
            </a:xfrm>
            <a:prstGeom prst="rect">
              <a:avLst/>
            </a:prstGeom>
            <a:noFill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331640" y="1260539"/>
              <a:ext cx="1152128" cy="967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6">
                  <a:lumMod val="75000"/>
                </a:schemeClr>
              </a:solidFill>
            </a:ln>
            <a:effectLst/>
          </p:spPr>
        </p:pic>
        <p:cxnSp>
          <p:nvCxnSpPr>
            <p:cNvPr id="14" name="직선 연결선 13"/>
            <p:cNvCxnSpPr/>
            <p:nvPr/>
          </p:nvCxnSpPr>
          <p:spPr>
            <a:xfrm flipH="1">
              <a:off x="2483920" y="1571612"/>
              <a:ext cx="1368000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347253" y="2204864"/>
              <a:ext cx="1386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Chin Support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w/ Bite Block </a:t>
              </a:r>
            </a:p>
          </p:txBody>
        </p:sp>
      </p:grpSp>
      <p:grpSp>
        <p:nvGrpSpPr>
          <p:cNvPr id="31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2" name="줄무늬가 있는 오른쪽 화살표 3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3/7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971599" y="1075403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Bring the patient to the device. Put a hygiene cover on the bite stick. 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6000760" y="714356"/>
            <a:ext cx="2461447" cy="1481084"/>
            <a:chOff x="5621432" y="714356"/>
            <a:chExt cx="2461447" cy="148108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432" y="714356"/>
              <a:ext cx="1085374" cy="1481084"/>
            </a:xfrm>
            <a:prstGeom prst="rect">
              <a:avLst/>
            </a:prstGeom>
          </p:spPr>
        </p:pic>
        <p:cxnSp>
          <p:nvCxnSpPr>
            <p:cNvPr id="40" name="직선 연결선 39"/>
            <p:cNvCxnSpPr/>
            <p:nvPr/>
          </p:nvCxnSpPr>
          <p:spPr>
            <a:xfrm>
              <a:off x="6287141" y="973841"/>
              <a:ext cx="386669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43702" y="812407"/>
              <a:ext cx="1439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Hygiene Cover</a:t>
              </a: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971600" y="3071810"/>
            <a:ext cx="73151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device. 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1220352" y="3822175"/>
            <a:ext cx="3617788" cy="1353678"/>
            <a:chOff x="1220352" y="3786190"/>
            <a:chExt cx="3617788" cy="1353678"/>
          </a:xfrm>
        </p:grpSpPr>
        <p:sp>
          <p:nvSpPr>
            <p:cNvPr id="6" name="직사각형 5"/>
            <p:cNvSpPr/>
            <p:nvPr/>
          </p:nvSpPr>
          <p:spPr>
            <a:xfrm>
              <a:off x="1354951" y="4047261"/>
              <a:ext cx="3483189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Grab the handle tightly with two hands.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Chest leans against the device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Move half a step forward..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Make sure the left and right shoulders remain level and  the patient maintains this position. 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220352" y="3786190"/>
              <a:ext cx="32802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Patient is to be positioned with the following procedures: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971600" y="1643050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Adjust the temple supports so that they fit snugly on both sides of the patient’s head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using the temple support wheel.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	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1175634" y="2000240"/>
            <a:ext cx="2967738" cy="1127070"/>
            <a:chOff x="1175634" y="2000240"/>
            <a:chExt cx="2967738" cy="1127070"/>
          </a:xfrm>
        </p:grpSpPr>
        <p:pic>
          <p:nvPicPr>
            <p:cNvPr id="22" name="Picture 2" descr="C:\Users\VT_GCS1\Desktop\제목 없음-100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86050" y="2000240"/>
              <a:ext cx="1357322" cy="1127070"/>
            </a:xfrm>
            <a:prstGeom prst="rect">
              <a:avLst/>
            </a:prstGeom>
            <a:noFill/>
          </p:spPr>
        </p:pic>
        <p:cxnSp>
          <p:nvCxnSpPr>
            <p:cNvPr id="23" name="직선 연결선 22"/>
            <p:cNvCxnSpPr/>
            <p:nvPr/>
          </p:nvCxnSpPr>
          <p:spPr>
            <a:xfrm rot="10800000">
              <a:off x="2652139" y="2598639"/>
              <a:ext cx="50006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175634" y="2437833"/>
              <a:ext cx="16119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Support 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Wheel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286380" y="3286123"/>
            <a:ext cx="2914499" cy="2908301"/>
            <a:chOff x="5286380" y="3286123"/>
            <a:chExt cx="2914499" cy="2908301"/>
          </a:xfrm>
        </p:grpSpPr>
        <p:grpSp>
          <p:nvGrpSpPr>
            <p:cNvPr id="2" name="그룹 60"/>
            <p:cNvGrpSpPr/>
            <p:nvPr/>
          </p:nvGrpSpPr>
          <p:grpSpPr>
            <a:xfrm>
              <a:off x="5286380" y="3664025"/>
              <a:ext cx="1515915" cy="1945179"/>
              <a:chOff x="4207935" y="4426969"/>
              <a:chExt cx="1326972" cy="1671975"/>
            </a:xfrm>
          </p:grpSpPr>
          <p:pic>
            <p:nvPicPr>
              <p:cNvPr id="69" name="Picture 4" descr="D:\02. 업무\2014년\02. 전략과제\13. EM 동영상\00. 디자이너 이력서\20140822_132905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10000" contrast="30000"/>
              </a:blip>
              <a:stretch>
                <a:fillRect/>
              </a:stretch>
            </p:blipFill>
            <p:spPr bwMode="auto">
              <a:xfrm>
                <a:off x="4207935" y="4426969"/>
                <a:ext cx="956878" cy="16719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grpSp>
            <p:nvGrpSpPr>
              <p:cNvPr id="3" name="그룹 39"/>
              <p:cNvGrpSpPr/>
              <p:nvPr/>
            </p:nvGrpSpPr>
            <p:grpSpPr>
              <a:xfrm>
                <a:off x="5301599" y="4583724"/>
                <a:ext cx="233308" cy="1338685"/>
                <a:chOff x="1012094" y="4440848"/>
                <a:chExt cx="233308" cy="1338685"/>
              </a:xfrm>
            </p:grpSpPr>
            <p:sp>
              <p:nvSpPr>
                <p:cNvPr id="67" name="줄무늬가 있는 오른쪽 화살표 66"/>
                <p:cNvSpPr/>
                <p:nvPr/>
              </p:nvSpPr>
              <p:spPr bwMode="auto">
                <a:xfrm rot="16200000">
                  <a:off x="923485" y="4529457"/>
                  <a:ext cx="388308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줄무늬가 있는 오른쪽 화살표 67"/>
                <p:cNvSpPr/>
                <p:nvPr/>
              </p:nvSpPr>
              <p:spPr bwMode="auto">
                <a:xfrm rot="5400000">
                  <a:off x="945703" y="5479834"/>
                  <a:ext cx="388309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13314" name="Picture 2" descr="C:\Users\VT_GCS1\Desktop\제목 없음-10000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643702" y="3286123"/>
              <a:ext cx="1557177" cy="2908301"/>
            </a:xfrm>
            <a:prstGeom prst="rect">
              <a:avLst/>
            </a:prstGeom>
            <a:noFill/>
          </p:spPr>
        </p:pic>
      </p:grpSp>
      <p:sp>
        <p:nvSpPr>
          <p:cNvPr id="35" name="직사각형 34"/>
          <p:cNvSpPr/>
          <p:nvPr/>
        </p:nvSpPr>
        <p:spPr>
          <a:xfrm>
            <a:off x="971600" y="3327732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column height by pressing the column up/down switch (or button)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so that the patient ‘s chin reaches the chin rest. </a:t>
            </a:r>
          </a:p>
        </p:txBody>
      </p:sp>
      <p:grpSp>
        <p:nvGrpSpPr>
          <p:cNvPr id="2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1" name="줄무늬가 있는 오른쪽 화살표 3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732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  <p:bldP spid="21" grpId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4/7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7151" y="2769540"/>
            <a:ext cx="56930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Patient needs to be positioned correctly by checking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 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Frankfurt plane laser beam and the Canine laser beam .</a:t>
            </a:r>
          </a:p>
          <a:p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493912" y="3296501"/>
            <a:ext cx="7757145" cy="2561603"/>
            <a:chOff x="493912" y="3296501"/>
            <a:chExt cx="7757145" cy="2561603"/>
          </a:xfrm>
        </p:grpSpPr>
        <p:grpSp>
          <p:nvGrpSpPr>
            <p:cNvPr id="3" name="그룹 40"/>
            <p:cNvGrpSpPr/>
            <p:nvPr/>
          </p:nvGrpSpPr>
          <p:grpSpPr>
            <a:xfrm>
              <a:off x="5089996" y="3881346"/>
              <a:ext cx="1571636" cy="1976546"/>
              <a:chOff x="4580824" y="4643446"/>
              <a:chExt cx="1571636" cy="1976546"/>
            </a:xfrm>
          </p:grpSpPr>
          <p:grpSp>
            <p:nvGrpSpPr>
              <p:cNvPr id="4" name="그룹 29"/>
              <p:cNvGrpSpPr/>
              <p:nvPr/>
            </p:nvGrpSpPr>
            <p:grpSpPr>
              <a:xfrm>
                <a:off x="4631851" y="4643446"/>
                <a:ext cx="1469582" cy="1285884"/>
                <a:chOff x="5357818" y="2857496"/>
                <a:chExt cx="1714512" cy="1500198"/>
              </a:xfrm>
            </p:grpSpPr>
            <p:pic>
              <p:nvPicPr>
                <p:cNvPr id="1024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5357818" y="2857496"/>
                  <a:ext cx="1714512" cy="1500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6" name="줄무늬가 있는 오른쪽 화살표 25"/>
                <p:cNvSpPr/>
                <p:nvPr/>
              </p:nvSpPr>
              <p:spPr bwMode="auto">
                <a:xfrm rot="5400000">
                  <a:off x="5814886" y="3540783"/>
                  <a:ext cx="275537" cy="158988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줄무늬가 있는 오른쪽 화살표 26"/>
                <p:cNvSpPr/>
                <p:nvPr/>
              </p:nvSpPr>
              <p:spPr bwMode="auto">
                <a:xfrm rot="16200000">
                  <a:off x="5814886" y="3115690"/>
                  <a:ext cx="275537" cy="158988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4580824" y="5973661"/>
                <a:ext cx="1571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Frankfurt Plane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Laser Beam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Adjusting Lever</a:t>
                </a:r>
              </a:p>
            </p:txBody>
          </p:sp>
        </p:grpSp>
        <p:grpSp>
          <p:nvGrpSpPr>
            <p:cNvPr id="6" name="그룹 41"/>
            <p:cNvGrpSpPr/>
            <p:nvPr/>
          </p:nvGrpSpPr>
          <p:grpSpPr>
            <a:xfrm>
              <a:off x="6679421" y="3881346"/>
              <a:ext cx="1571636" cy="1976758"/>
              <a:chOff x="6393669" y="4643446"/>
              <a:chExt cx="1571636" cy="1976758"/>
            </a:xfrm>
          </p:grpSpPr>
          <p:grpSp>
            <p:nvGrpSpPr>
              <p:cNvPr id="7" name="그룹 30"/>
              <p:cNvGrpSpPr/>
              <p:nvPr/>
            </p:nvGrpSpPr>
            <p:grpSpPr>
              <a:xfrm>
                <a:off x="6475312" y="4643446"/>
                <a:ext cx="1408350" cy="1285884"/>
                <a:chOff x="5429255" y="4643446"/>
                <a:chExt cx="1643075" cy="1500198"/>
              </a:xfrm>
            </p:grpSpPr>
            <p:pic>
              <p:nvPicPr>
                <p:cNvPr id="1024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429255" y="4643446"/>
                  <a:ext cx="1643075" cy="1500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7" name="줄무늬가 있는 오른쪽 화살표 76"/>
                <p:cNvSpPr/>
                <p:nvPr/>
              </p:nvSpPr>
              <p:spPr bwMode="auto">
                <a:xfrm rot="10800000">
                  <a:off x="5757740" y="5262863"/>
                  <a:ext cx="275537" cy="158988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줄무늬가 있는 오른쪽 화살표 31"/>
                <p:cNvSpPr/>
                <p:nvPr/>
              </p:nvSpPr>
              <p:spPr bwMode="auto">
                <a:xfrm>
                  <a:off x="6402493" y="5262863"/>
                  <a:ext cx="275537" cy="158988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6393669" y="5973873"/>
                <a:ext cx="1571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Canine Laser Beam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Adjusting Lever</a:t>
                </a:r>
              </a:p>
            </p:txBody>
          </p:sp>
        </p:grpSp>
        <p:pic>
          <p:nvPicPr>
            <p:cNvPr id="14338" name="Picture 2" descr="C:\Users\VT_GCS1\Desktop\제목 없음-200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285852" y="3296501"/>
              <a:ext cx="1956128" cy="2000264"/>
            </a:xfrm>
            <a:prstGeom prst="rect">
              <a:avLst/>
            </a:prstGeom>
            <a:noFill/>
          </p:spPr>
        </p:pic>
        <p:grpSp>
          <p:nvGrpSpPr>
            <p:cNvPr id="8" name="그룹 39"/>
            <p:cNvGrpSpPr/>
            <p:nvPr/>
          </p:nvGrpSpPr>
          <p:grpSpPr>
            <a:xfrm>
              <a:off x="3500430" y="3881346"/>
              <a:ext cx="1571636" cy="1791880"/>
              <a:chOff x="2857488" y="4643446"/>
              <a:chExt cx="1571636" cy="1791880"/>
            </a:xfrm>
          </p:grpSpPr>
          <p:pic>
            <p:nvPicPr>
              <p:cNvPr id="10244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2914475" y="4643446"/>
                <a:ext cx="1457662" cy="1285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857488" y="5973661"/>
                <a:ext cx="1571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1200" b="1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Plane 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Laser Beam</a:t>
                </a:r>
              </a:p>
            </p:txBody>
          </p:sp>
        </p:grpSp>
        <p:cxnSp>
          <p:nvCxnSpPr>
            <p:cNvPr id="43" name="직선 연결선 42"/>
            <p:cNvCxnSpPr/>
            <p:nvPr/>
          </p:nvCxnSpPr>
          <p:spPr>
            <a:xfrm rot="5400000">
              <a:off x="1501483" y="4839925"/>
              <a:ext cx="1188000" cy="33337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>
              <a:off x="500034" y="5484184"/>
              <a:ext cx="1173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Mid-</a:t>
              </a:r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sagittal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Plane </a:t>
              </a:r>
            </a:p>
            <a:p>
              <a:pPr algn="ctr"/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Lase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Beam</a:t>
              </a:r>
            </a:p>
          </p:txBody>
        </p:sp>
        <p:cxnSp>
          <p:nvCxnSpPr>
            <p:cNvPr id="47" name="직선 연결선 46"/>
            <p:cNvCxnSpPr/>
            <p:nvPr/>
          </p:nvCxnSpPr>
          <p:spPr>
            <a:xfrm rot="10800000">
              <a:off x="1609556" y="5603245"/>
              <a:ext cx="324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직사각형 61"/>
            <p:cNvSpPr/>
            <p:nvPr/>
          </p:nvSpPr>
          <p:spPr>
            <a:xfrm>
              <a:off x="493912" y="3429000"/>
              <a:ext cx="1052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Frankfurt Plane</a:t>
              </a: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Laser Beam</a:t>
              </a:r>
            </a:p>
          </p:txBody>
        </p:sp>
        <p:cxnSp>
          <p:nvCxnSpPr>
            <p:cNvPr id="63" name="직선 연결선 62"/>
            <p:cNvCxnSpPr/>
            <p:nvPr/>
          </p:nvCxnSpPr>
          <p:spPr>
            <a:xfrm rot="10800000">
              <a:off x="1428728" y="3698234"/>
              <a:ext cx="496734" cy="28575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직사각형 66"/>
            <p:cNvSpPr/>
            <p:nvPr/>
          </p:nvSpPr>
          <p:spPr>
            <a:xfrm>
              <a:off x="2928926" y="3341044"/>
              <a:ext cx="9286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Canine Laser Beam</a:t>
              </a:r>
            </a:p>
          </p:txBody>
        </p:sp>
        <p:cxnSp>
          <p:nvCxnSpPr>
            <p:cNvPr id="68" name="직선 연결선 67"/>
            <p:cNvCxnSpPr/>
            <p:nvPr/>
          </p:nvCxnSpPr>
          <p:spPr>
            <a:xfrm>
              <a:off x="2428860" y="4269738"/>
              <a:ext cx="503398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>
              <a:stCxn id="67" idx="2"/>
            </p:cNvCxnSpPr>
            <p:nvPr/>
          </p:nvCxnSpPr>
          <p:spPr>
            <a:xfrm rot="5400000">
              <a:off x="2881423" y="3757890"/>
              <a:ext cx="559364" cy="464337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직사각형 37"/>
          <p:cNvSpPr/>
          <p:nvPr/>
        </p:nvSpPr>
        <p:spPr>
          <a:xfrm>
            <a:off x="971600" y="1119932"/>
            <a:ext cx="4258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Check if the patient has bit the groove correctly with his/her upper and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 lower  incisors.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4961350" y="860160"/>
            <a:ext cx="3067034" cy="1857388"/>
            <a:chOff x="4961350" y="860160"/>
            <a:chExt cx="3067034" cy="1857388"/>
          </a:xfrm>
        </p:grpSpPr>
        <p:grpSp>
          <p:nvGrpSpPr>
            <p:cNvPr id="2" name="그룹 9"/>
            <p:cNvGrpSpPr/>
            <p:nvPr/>
          </p:nvGrpSpPr>
          <p:grpSpPr>
            <a:xfrm>
              <a:off x="4961350" y="1115359"/>
              <a:ext cx="1454470" cy="1282081"/>
              <a:chOff x="3007356" y="2921656"/>
              <a:chExt cx="1924684" cy="1515456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07356" y="3162601"/>
                <a:ext cx="1924684" cy="1274511"/>
              </a:xfrm>
              <a:prstGeom prst="rect">
                <a:avLst/>
              </a:prstGeom>
            </p:spPr>
          </p:pic>
          <p:sp>
            <p:nvSpPr>
              <p:cNvPr id="33" name="줄무늬가 있는 오른쪽 화살표 32"/>
              <p:cNvSpPr/>
              <p:nvPr/>
            </p:nvSpPr>
            <p:spPr bwMode="auto">
              <a:xfrm rot="6667219">
                <a:off x="4206596" y="2979308"/>
                <a:ext cx="325692" cy="210387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241" name="Picture 1" descr="C:\Users\VT_GCS1\Desktop\제목 없음-2001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211978" y="860160"/>
              <a:ext cx="1816406" cy="1857388"/>
            </a:xfrm>
            <a:prstGeom prst="rect">
              <a:avLst/>
            </a:prstGeom>
            <a:noFill/>
          </p:spPr>
        </p:pic>
        <p:grpSp>
          <p:nvGrpSpPr>
            <p:cNvPr id="48" name="그룹 47"/>
            <p:cNvGrpSpPr/>
            <p:nvPr/>
          </p:nvGrpSpPr>
          <p:grpSpPr>
            <a:xfrm>
              <a:off x="6171879" y="1484781"/>
              <a:ext cx="932124" cy="304736"/>
              <a:chOff x="6171879" y="1484781"/>
              <a:chExt cx="932124" cy="304736"/>
            </a:xfrm>
          </p:grpSpPr>
          <p:cxnSp>
            <p:nvCxnSpPr>
              <p:cNvPr id="42" name="직선 연결선 41"/>
              <p:cNvCxnSpPr/>
              <p:nvPr/>
            </p:nvCxnSpPr>
            <p:spPr>
              <a:xfrm>
                <a:off x="6171879" y="1484781"/>
                <a:ext cx="50339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 flipH="1" flipV="1">
                <a:off x="6671956" y="1484784"/>
                <a:ext cx="432047" cy="304733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909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5/7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5743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patient’s head with the temple support wheel so his/her head does not move..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85407"/>
            <a:ext cx="5105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and Canine laser beam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220352" y="3214686"/>
            <a:ext cx="6573805" cy="1828619"/>
            <a:chOff x="1220352" y="3214686"/>
            <a:chExt cx="6573805" cy="1828619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5008" y="3214686"/>
              <a:ext cx="2079149" cy="1828619"/>
            </a:xfrm>
            <a:prstGeom prst="rect">
              <a:avLst/>
            </a:prstGeom>
          </p:spPr>
        </p:pic>
        <p:grpSp>
          <p:nvGrpSpPr>
            <p:cNvPr id="24" name="그룹 23"/>
            <p:cNvGrpSpPr/>
            <p:nvPr/>
          </p:nvGrpSpPr>
          <p:grpSpPr>
            <a:xfrm>
              <a:off x="1220352" y="3660976"/>
              <a:ext cx="3994590" cy="1057225"/>
              <a:chOff x="1220352" y="3660976"/>
              <a:chExt cx="3994590" cy="1057225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1331640" y="3856427"/>
                <a:ext cx="3883302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Close eyes and remain still until the scanning is completed.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Keep tongue pressed against  the palate and breathe through the nose.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Image capturing will begin. </a:t>
                </a: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1220352" y="3660976"/>
                <a:ext cx="378027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Notify the following instructions to the patient. </a:t>
                </a:r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>
            <a:off x="1162981" y="1357298"/>
            <a:ext cx="5102112" cy="1571637"/>
            <a:chOff x="1162981" y="1357298"/>
            <a:chExt cx="5102112" cy="1571637"/>
          </a:xfrm>
        </p:grpSpPr>
        <p:pic>
          <p:nvPicPr>
            <p:cNvPr id="63489" name="Picture 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86050" y="1357298"/>
              <a:ext cx="1563140" cy="154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5" name="직선 연결선 24"/>
            <p:cNvCxnSpPr/>
            <p:nvPr/>
          </p:nvCxnSpPr>
          <p:spPr>
            <a:xfrm rot="16200000" flipV="1">
              <a:off x="2660247" y="1840291"/>
              <a:ext cx="738646" cy="344163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62981" y="1491209"/>
              <a:ext cx="14101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Support 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Wheel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2428860" y="1643050"/>
              <a:ext cx="432000" cy="2981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714876" y="1357299"/>
              <a:ext cx="1550217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그룹 20"/>
            <p:cNvGrpSpPr/>
            <p:nvPr/>
          </p:nvGrpSpPr>
          <p:grpSpPr>
            <a:xfrm>
              <a:off x="3071802" y="2178976"/>
              <a:ext cx="303683" cy="388306"/>
              <a:chOff x="2214546" y="5185944"/>
              <a:chExt cx="303683" cy="388306"/>
            </a:xfrm>
          </p:grpSpPr>
          <p:sp>
            <p:nvSpPr>
              <p:cNvPr id="17" name="위로 구부러진 화살표 16"/>
              <p:cNvSpPr/>
              <p:nvPr/>
            </p:nvSpPr>
            <p:spPr bwMode="auto">
              <a:xfrm>
                <a:off x="2232477" y="5402369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위로 구부러진 화살표 17"/>
              <p:cNvSpPr/>
              <p:nvPr/>
            </p:nvSpPr>
            <p:spPr bwMode="auto">
              <a:xfrm rot="10800000">
                <a:off x="2214546" y="5185944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2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243984" y="1176126"/>
            <a:ext cx="1764184" cy="623701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970441" y="888966"/>
            <a:ext cx="3786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Ready button from the capture software. 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970440" y="2267107"/>
            <a:ext cx="8173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Follow the instructions from the Guidance Message window, then proceed image capturing by pressing the X-ray exposure switch. </a:t>
            </a:r>
          </a:p>
          <a:p>
            <a:pPr algn="just">
              <a:lnSpc>
                <a:spcPct val="150000"/>
              </a:lnSpc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3"/>
          <p:cNvGrpSpPr/>
          <p:nvPr/>
        </p:nvGrpSpPr>
        <p:grpSpPr>
          <a:xfrm>
            <a:off x="2770662" y="1665409"/>
            <a:ext cx="779509" cy="682630"/>
            <a:chOff x="2397441" y="2428868"/>
            <a:chExt cx="1011391" cy="1000132"/>
          </a:xfrm>
        </p:grpSpPr>
        <p:grpSp>
          <p:nvGrpSpPr>
            <p:cNvPr id="3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4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46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5" name="타원 44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397441" y="2978071"/>
              <a:ext cx="1011391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14536" y="246040"/>
            <a:ext cx="473445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6/7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1085075" y="2513083"/>
            <a:ext cx="7242894" cy="1980981"/>
            <a:chOff x="1085075" y="2513083"/>
            <a:chExt cx="7242894" cy="1980981"/>
          </a:xfrm>
        </p:grpSpPr>
        <p:sp>
          <p:nvSpPr>
            <p:cNvPr id="59" name="갈매기형 수장 58"/>
            <p:cNvSpPr/>
            <p:nvPr/>
          </p:nvSpPr>
          <p:spPr bwMode="auto">
            <a:xfrm>
              <a:off x="3388456" y="332417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5864444" y="332247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21"/>
            <p:cNvGrpSpPr/>
            <p:nvPr/>
          </p:nvGrpSpPr>
          <p:grpSpPr>
            <a:xfrm>
              <a:off x="1085075" y="2513083"/>
              <a:ext cx="2258480" cy="1854306"/>
              <a:chOff x="1085075" y="2513083"/>
              <a:chExt cx="2258480" cy="1854306"/>
            </a:xfrm>
          </p:grpSpPr>
          <p:grpSp>
            <p:nvGrpSpPr>
              <p:cNvPr id="6" name="그룹 20"/>
              <p:cNvGrpSpPr/>
              <p:nvPr/>
            </p:nvGrpSpPr>
            <p:grpSpPr>
              <a:xfrm>
                <a:off x="1085075" y="2513083"/>
                <a:ext cx="2258480" cy="1854306"/>
                <a:chOff x="1085075" y="2513083"/>
                <a:chExt cx="2258480" cy="1854306"/>
              </a:xfrm>
            </p:grpSpPr>
            <p:grpSp>
              <p:nvGrpSpPr>
                <p:cNvPr id="8" name="그룹 15"/>
                <p:cNvGrpSpPr/>
                <p:nvPr/>
              </p:nvGrpSpPr>
              <p:grpSpPr>
                <a:xfrm>
                  <a:off x="1085075" y="2513083"/>
                  <a:ext cx="2258480" cy="1854306"/>
                  <a:chOff x="2809988" y="3922132"/>
                  <a:chExt cx="4066268" cy="3107268"/>
                </a:xfrm>
              </p:grpSpPr>
              <p:grpSp>
                <p:nvGrpSpPr>
                  <p:cNvPr id="9" name="그룹 41"/>
                  <p:cNvGrpSpPr/>
                  <p:nvPr/>
                </p:nvGrpSpPr>
                <p:grpSpPr>
                  <a:xfrm>
                    <a:off x="2809988" y="3922132"/>
                    <a:ext cx="4066268" cy="3107268"/>
                    <a:chOff x="2809988" y="3571876"/>
                    <a:chExt cx="2071702" cy="1714512"/>
                  </a:xfrm>
                </p:grpSpPr>
                <p:pic>
                  <p:nvPicPr>
                    <p:cNvPr id="44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9988" y="3571876"/>
                      <a:ext cx="2071702" cy="17145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7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15" name="개체 1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84477464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28" name="Image" r:id="rId8" imgW="20317460" imgH="13003175" progId="Photoshop.Image.13">
                          <p:embed/>
                        </p:oleObj>
                      </mc:Choice>
                      <mc:Fallback>
                        <p:oleObj name="Image" r:id="rId8" imgW="20317460" imgH="13003175" progId="Photoshop.Image.13">
                          <p:embed/>
                          <p:pic>
                            <p:nvPicPr>
                              <p:cNvPr id="0" name="Picture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10" cstate="screen"/>
                <a:stretch>
                  <a:fillRect/>
                </a:stretch>
              </p:blipFill>
              <p:spPr>
                <a:xfrm>
                  <a:off x="1297198" y="2676746"/>
                  <a:ext cx="1837201" cy="11763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1" cstate="screen"/>
              <a:srcRect/>
              <a:stretch/>
            </p:blipFill>
            <p:spPr>
              <a:xfrm>
                <a:off x="1777722" y="2997098"/>
                <a:ext cx="792088" cy="540000"/>
              </a:xfrm>
              <a:prstGeom prst="rect">
                <a:avLst/>
              </a:prstGeom>
            </p:spPr>
          </p:pic>
        </p:grpSp>
        <p:grpSp>
          <p:nvGrpSpPr>
            <p:cNvPr id="10" name="그룹 23"/>
            <p:cNvGrpSpPr/>
            <p:nvPr/>
          </p:nvGrpSpPr>
          <p:grpSpPr>
            <a:xfrm>
              <a:off x="3577282" y="2519023"/>
              <a:ext cx="2258480" cy="1854306"/>
              <a:chOff x="3563888" y="2519023"/>
              <a:chExt cx="2258480" cy="1854306"/>
            </a:xfrm>
          </p:grpSpPr>
          <p:grpSp>
            <p:nvGrpSpPr>
              <p:cNvPr id="11" name="그룹 18"/>
              <p:cNvGrpSpPr/>
              <p:nvPr/>
            </p:nvGrpSpPr>
            <p:grpSpPr>
              <a:xfrm>
                <a:off x="3563888" y="2519023"/>
                <a:ext cx="2258480" cy="1854306"/>
                <a:chOff x="5769904" y="2564904"/>
                <a:chExt cx="2258480" cy="1854306"/>
              </a:xfrm>
            </p:grpSpPr>
            <p:grpSp>
              <p:nvGrpSpPr>
                <p:cNvPr id="12" name="그룹 55"/>
                <p:cNvGrpSpPr/>
                <p:nvPr/>
              </p:nvGrpSpPr>
              <p:grpSpPr>
                <a:xfrm>
                  <a:off x="5769904" y="2564904"/>
                  <a:ext cx="2258480" cy="1854306"/>
                  <a:chOff x="2809988" y="3922132"/>
                  <a:chExt cx="4066268" cy="3107268"/>
                </a:xfrm>
              </p:grpSpPr>
              <p:grpSp>
                <p:nvGrpSpPr>
                  <p:cNvPr id="13" name="그룹 56"/>
                  <p:cNvGrpSpPr/>
                  <p:nvPr/>
                </p:nvGrpSpPr>
                <p:grpSpPr>
                  <a:xfrm>
                    <a:off x="2809988" y="3922132"/>
                    <a:ext cx="4066268" cy="3107268"/>
                    <a:chOff x="2809988" y="3571876"/>
                    <a:chExt cx="2071702" cy="1714512"/>
                  </a:xfrm>
                </p:grpSpPr>
                <p:pic>
                  <p:nvPicPr>
                    <p:cNvPr id="60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9988" y="3571876"/>
                      <a:ext cx="2071702" cy="17145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1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58" name="개체 5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409247755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29" name="Image" r:id="rId12" imgW="20317460" imgH="13003175" progId="Photoshop.Image.13">
                          <p:embed/>
                        </p:oleObj>
                      </mc:Choice>
                      <mc:Fallback>
                        <p:oleObj name="Image" r:id="rId12" imgW="20317460" imgH="13003175" progId="Photoshop.Image.13">
                          <p:embed/>
                          <p:pic>
                            <p:nvPicPr>
                              <p:cNvPr id="0" name="Picture 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>
                <a:blip r:embed="rId13" cstate="screen"/>
                <a:stretch>
                  <a:fillRect/>
                </a:stretch>
              </p:blipFill>
              <p:spPr>
                <a:xfrm>
                  <a:off x="5991128" y="2733805"/>
                  <a:ext cx="1841057" cy="1178277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5" descr="C:\Users\a00291\Desktop\a70cccb3_pano.jpg"/>
              <p:cNvPicPr>
                <a:picLocks noChangeAspect="1" noChangeArrowheads="1"/>
              </p:cNvPicPr>
              <p:nvPr/>
            </p:nvPicPr>
            <p:blipFill rotWithShape="1">
              <a:blip r:embed="rId14" cstate="screen">
                <a:lum bright="1000" contrast="20000"/>
              </a:blip>
              <a:srcRect/>
              <a:stretch/>
            </p:blipFill>
            <p:spPr bwMode="auto">
              <a:xfrm>
                <a:off x="4644008" y="3045791"/>
                <a:ext cx="344164" cy="2952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4" name="그룹 25"/>
            <p:cNvGrpSpPr/>
            <p:nvPr/>
          </p:nvGrpSpPr>
          <p:grpSpPr>
            <a:xfrm>
              <a:off x="3660823" y="3045791"/>
              <a:ext cx="835039" cy="1448273"/>
              <a:chOff x="3402410" y="-928416"/>
              <a:chExt cx="3392717" cy="603149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1" name="타원 70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7167"/>
            <p:cNvGrpSpPr/>
            <p:nvPr/>
          </p:nvGrpSpPr>
          <p:grpSpPr>
            <a:xfrm>
              <a:off x="6069489" y="2513083"/>
              <a:ext cx="2258480" cy="1854306"/>
              <a:chOff x="6069489" y="2513083"/>
              <a:chExt cx="2258480" cy="1854306"/>
            </a:xfrm>
          </p:grpSpPr>
          <p:grpSp>
            <p:nvGrpSpPr>
              <p:cNvPr id="17" name="그룹 80"/>
              <p:cNvGrpSpPr/>
              <p:nvPr/>
            </p:nvGrpSpPr>
            <p:grpSpPr>
              <a:xfrm>
                <a:off x="6069489" y="2513083"/>
                <a:ext cx="2258480" cy="1854306"/>
                <a:chOff x="2809988" y="3571876"/>
                <a:chExt cx="2071702" cy="1714512"/>
              </a:xfrm>
            </p:grpSpPr>
            <p:pic>
              <p:nvPicPr>
                <p:cNvPr id="83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809988" y="3571876"/>
                  <a:ext cx="2071702" cy="17145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/>
                <a:srcRect/>
                <a:stretch/>
              </p:blipFill>
              <p:spPr bwMode="auto">
                <a:xfrm>
                  <a:off x="3037038" y="3745106"/>
                  <a:ext cx="1637400" cy="105380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16" cstate="screen"/>
              <a:stretch>
                <a:fillRect/>
              </a:stretch>
            </p:blipFill>
            <p:spPr>
              <a:xfrm>
                <a:off x="6311842" y="2699724"/>
                <a:ext cx="1790189" cy="1145721"/>
              </a:xfrm>
              <a:prstGeom prst="rect">
                <a:avLst/>
              </a:prstGeom>
            </p:spPr>
          </p:pic>
          <p:pic>
            <p:nvPicPr>
              <p:cNvPr id="78" name="Picture 5" descr="C:\Users\a00291\Desktop\a70cccb3_pano.jpg"/>
              <p:cNvPicPr>
                <a:picLocks noChangeArrowheads="1"/>
              </p:cNvPicPr>
              <p:nvPr/>
            </p:nvPicPr>
            <p:blipFill rotWithShape="1">
              <a:blip r:embed="rId17" cstate="screen">
                <a:lum bright="1000" contrast="20000"/>
              </a:blip>
              <a:srcRect l="-2708" t="-8666" r="-3684" b="-7946"/>
              <a:stretch/>
            </p:blipFill>
            <p:spPr bwMode="auto">
              <a:xfrm>
                <a:off x="6287190" y="2780928"/>
                <a:ext cx="1453162" cy="792088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19" name="그룹 93"/>
          <p:cNvGrpSpPr/>
          <p:nvPr/>
        </p:nvGrpSpPr>
        <p:grpSpPr>
          <a:xfrm>
            <a:off x="4032046" y="4646958"/>
            <a:ext cx="3708305" cy="1853875"/>
            <a:chOff x="785786" y="4572007"/>
            <a:chExt cx="4575595" cy="2118120"/>
          </a:xfrm>
        </p:grpSpPr>
        <p:sp>
          <p:nvSpPr>
            <p:cNvPr id="95" name="직사각형 94"/>
            <p:cNvSpPr/>
            <p:nvPr/>
          </p:nvSpPr>
          <p:spPr bwMode="auto">
            <a:xfrm>
              <a:off x="785786" y="4572007"/>
              <a:ext cx="4575595" cy="2118120"/>
            </a:xfrm>
            <a:prstGeom prst="rect">
              <a:avLst/>
            </a:prstGeom>
            <a:solidFill>
              <a:schemeClr val="accent6">
                <a:lumMod val="75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928663" y="6060064"/>
              <a:ext cx="4255022" cy="421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When pressing the X-ray exposure switch, the orange LED light turns on. This means that the device is exposing the X-ray.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그룹 96"/>
            <p:cNvGrpSpPr/>
            <p:nvPr/>
          </p:nvGrpSpPr>
          <p:grpSpPr>
            <a:xfrm>
              <a:off x="2928926" y="4643446"/>
              <a:ext cx="1857388" cy="1357322"/>
              <a:chOff x="1142976" y="4864903"/>
              <a:chExt cx="928694" cy="746527"/>
            </a:xfrm>
          </p:grpSpPr>
          <p:pic>
            <p:nvPicPr>
              <p:cNvPr id="102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18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103" name="타원 102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그룹 97"/>
            <p:cNvGrpSpPr/>
            <p:nvPr/>
          </p:nvGrpSpPr>
          <p:grpSpPr>
            <a:xfrm>
              <a:off x="928662" y="4643446"/>
              <a:ext cx="1857388" cy="1357322"/>
              <a:chOff x="1142976" y="4864903"/>
              <a:chExt cx="928694" cy="746527"/>
            </a:xfrm>
          </p:grpSpPr>
          <p:pic>
            <p:nvPicPr>
              <p:cNvPr id="100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18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101" name="타원 100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92D05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9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4429124" y="5643578"/>
              <a:ext cx="285752" cy="355303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63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64" name="줄무늬가 있는 오른쪽 화살표 6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1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 b="23143"/>
          <a:stretch>
            <a:fillRect/>
          </a:stretch>
        </p:blipFill>
        <p:spPr bwMode="auto">
          <a:xfrm>
            <a:off x="899592" y="1232514"/>
            <a:ext cx="2076088" cy="3636646"/>
          </a:xfrm>
          <a:prstGeom prst="rect">
            <a:avLst/>
          </a:prstGeom>
          <a:noFill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398" y="5498408"/>
            <a:ext cx="1834642" cy="6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246040"/>
            <a:ext cx="4397444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Bitewing Mode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22450"/>
            <a:ext cx="485778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• PANO -&gt; HD-&gt; Orthogonal -&gt; Bitewing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857224" y="4984012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 and the device will turn to the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patient positioning mode. </a:t>
            </a:r>
          </a:p>
        </p:txBody>
      </p:sp>
      <p:grpSp>
        <p:nvGrpSpPr>
          <p:cNvPr id="8" name="그룹 33"/>
          <p:cNvGrpSpPr/>
          <p:nvPr/>
        </p:nvGrpSpPr>
        <p:grpSpPr>
          <a:xfrm>
            <a:off x="1701551" y="6069940"/>
            <a:ext cx="798745" cy="682630"/>
            <a:chOff x="2397441" y="2428868"/>
            <a:chExt cx="1052417" cy="1000132"/>
          </a:xfrm>
        </p:grpSpPr>
        <p:grpSp>
          <p:nvGrpSpPr>
            <p:cNvPr id="9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10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101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0" name="타원 9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8" name="TextBox 40"/>
            <p:cNvSpPr txBox="1"/>
            <p:nvPr/>
          </p:nvSpPr>
          <p:spPr>
            <a:xfrm>
              <a:off x="2397441" y="2978071"/>
              <a:ext cx="105241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4071934" y="5498408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◎ </a:t>
            </a:r>
            <a:r>
              <a:rPr lang="en-US" altLang="ko-KR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next step is the same for the image capturing procedure in standard mode. 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2051720" y="1408512"/>
            <a:ext cx="6163618" cy="4036712"/>
            <a:chOff x="2051720" y="1408512"/>
            <a:chExt cx="6163618" cy="4036712"/>
          </a:xfrm>
        </p:grpSpPr>
        <p:sp>
          <p:nvSpPr>
            <p:cNvPr id="53" name="직사각형 52"/>
            <p:cNvSpPr/>
            <p:nvPr/>
          </p:nvSpPr>
          <p:spPr bwMode="auto">
            <a:xfrm>
              <a:off x="4000496" y="1408512"/>
              <a:ext cx="4214842" cy="396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그룹 58"/>
            <p:cNvGrpSpPr/>
            <p:nvPr/>
          </p:nvGrpSpPr>
          <p:grpSpPr>
            <a:xfrm>
              <a:off x="4000496" y="3516398"/>
              <a:ext cx="4214842" cy="1928826"/>
              <a:chOff x="4000496" y="4090196"/>
              <a:chExt cx="4214842" cy="1928826"/>
            </a:xfrm>
          </p:grpSpPr>
          <p:grpSp>
            <p:nvGrpSpPr>
              <p:cNvPr id="3" name="그룹 57"/>
              <p:cNvGrpSpPr/>
              <p:nvPr/>
            </p:nvGrpSpPr>
            <p:grpSpPr>
              <a:xfrm>
                <a:off x="4000496" y="4090196"/>
                <a:ext cx="4214842" cy="1928826"/>
                <a:chOff x="4000496" y="4090196"/>
                <a:chExt cx="4214842" cy="1928826"/>
              </a:xfrm>
            </p:grpSpPr>
            <p:sp>
              <p:nvSpPr>
                <p:cNvPr id="104" name="직사각형 103"/>
                <p:cNvSpPr/>
                <p:nvPr/>
              </p:nvSpPr>
              <p:spPr bwMode="auto">
                <a:xfrm>
                  <a:off x="4000496" y="4090196"/>
                  <a:ext cx="4214842" cy="1928826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30000"/>
                  </a:scheme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4" name="직사각형 123"/>
                <p:cNvSpPr/>
                <p:nvPr/>
              </p:nvSpPr>
              <p:spPr>
                <a:xfrm>
                  <a:off x="4000496" y="4161634"/>
                  <a:ext cx="400052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altLang="ko-KR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In Bitewing Right, Bitewing Incisor and Bitewing Left modes, same procedure is done to capture images.</a:t>
                  </a:r>
                </a:p>
              </p:txBody>
            </p:sp>
            <p:pic>
              <p:nvPicPr>
                <p:cNvPr id="54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4371334" y="5392926"/>
                  <a:ext cx="785818" cy="4577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715008" y="5406574"/>
                  <a:ext cx="766807" cy="446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" name="Picture 6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7082780" y="5396124"/>
                  <a:ext cx="766807" cy="446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76804" name="Picture 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4143372" y="4518824"/>
                <a:ext cx="1169437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6805" name="Picture 5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5524733" y="4518824"/>
                <a:ext cx="1164887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6806" name="Picture 6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6901544" y="4518824"/>
                <a:ext cx="1170918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88" name="직선 연결선 87"/>
            <p:cNvCxnSpPr/>
            <p:nvPr/>
          </p:nvCxnSpPr>
          <p:spPr>
            <a:xfrm>
              <a:off x="2051720" y="2852936"/>
              <a:ext cx="1960839" cy="21816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그룹 125"/>
            <p:cNvGrpSpPr/>
            <p:nvPr/>
          </p:nvGrpSpPr>
          <p:grpSpPr>
            <a:xfrm>
              <a:off x="3995936" y="1916832"/>
              <a:ext cx="4215600" cy="1472902"/>
              <a:chOff x="3995936" y="2491422"/>
              <a:chExt cx="4215600" cy="1472902"/>
            </a:xfrm>
          </p:grpSpPr>
          <p:sp>
            <p:nvSpPr>
              <p:cNvPr id="89" name="직사각형 88"/>
              <p:cNvSpPr/>
              <p:nvPr/>
            </p:nvSpPr>
            <p:spPr bwMode="auto">
              <a:xfrm>
                <a:off x="3995936" y="2491422"/>
                <a:ext cx="4215600" cy="1472902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38812" y="2607002"/>
                <a:ext cx="537404" cy="502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138812" y="3276448"/>
                <a:ext cx="537224" cy="502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3" name="직사각형 92"/>
              <p:cNvSpPr/>
              <p:nvPr/>
            </p:nvSpPr>
            <p:spPr>
              <a:xfrm>
                <a:off x="4710316" y="2607002"/>
                <a:ext cx="26654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 the patient is under the age of 14, child arch is selected automatically. </a:t>
                </a: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4710316" y="3264306"/>
                <a:ext cx="3357586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This mode minimizes teeth overlapping in the image. </a:t>
                </a:r>
              </a:p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this orthogonal arch when capturing the image in Bitewing mode. </a:t>
                </a:r>
              </a:p>
            </p:txBody>
          </p:sp>
        </p:grpSp>
        <p:cxnSp>
          <p:nvCxnSpPr>
            <p:cNvPr id="103" name="직선 연결선 102"/>
            <p:cNvCxnSpPr/>
            <p:nvPr/>
          </p:nvCxnSpPr>
          <p:spPr>
            <a:xfrm>
              <a:off x="2483768" y="4221088"/>
              <a:ext cx="1516728" cy="28517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V="1">
              <a:off x="2267744" y="1556792"/>
              <a:ext cx="1728192" cy="64807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/>
            <p:cNvSpPr/>
            <p:nvPr/>
          </p:nvSpPr>
          <p:spPr>
            <a:xfrm>
              <a:off x="4033834" y="1426442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</p:grpSp>
      <p:grpSp>
        <p:nvGrpSpPr>
          <p:cNvPr id="4" name="그룹 33"/>
          <p:cNvGrpSpPr/>
          <p:nvPr/>
        </p:nvGrpSpPr>
        <p:grpSpPr>
          <a:xfrm>
            <a:off x="1714478" y="4426838"/>
            <a:ext cx="798745" cy="682630"/>
            <a:chOff x="2397441" y="2428868"/>
            <a:chExt cx="1052417" cy="1000132"/>
          </a:xfrm>
        </p:grpSpPr>
        <p:grpSp>
          <p:nvGrpSpPr>
            <p:cNvPr id="5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6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397441" y="2978071"/>
              <a:ext cx="105241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58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60" name="줄무늬가 있는 오른쪽 화살표 5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1764346" cy="4021180"/>
          </a:xfrm>
          <a:prstGeom prst="rect">
            <a:avLst/>
          </a:prstGeom>
          <a:noFill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398" y="5572164"/>
            <a:ext cx="1834642" cy="6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1/6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22450"/>
            <a:ext cx="485778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• PANO -&gt; HD/Normal -&gt; TMJ LAT Open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1857354" y="4689402"/>
            <a:ext cx="798745" cy="682630"/>
            <a:chOff x="2397441" y="2428868"/>
            <a:chExt cx="970155" cy="1000132"/>
          </a:xfrm>
        </p:grpSpPr>
        <p:grpSp>
          <p:nvGrpSpPr>
            <p:cNvPr id="3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4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397441" y="2978071"/>
              <a:ext cx="970155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sp>
        <p:nvSpPr>
          <p:cNvPr id="95" name="직사각형 94"/>
          <p:cNvSpPr/>
          <p:nvPr/>
        </p:nvSpPr>
        <p:spPr>
          <a:xfrm>
            <a:off x="857224" y="5305449"/>
            <a:ext cx="485778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 and the device will turn to the patient positioning mode. </a:t>
            </a:r>
          </a:p>
        </p:txBody>
      </p:sp>
      <p:grpSp>
        <p:nvGrpSpPr>
          <p:cNvPr id="5" name="그룹 33"/>
          <p:cNvGrpSpPr/>
          <p:nvPr/>
        </p:nvGrpSpPr>
        <p:grpSpPr>
          <a:xfrm>
            <a:off x="1857354" y="6103956"/>
            <a:ext cx="798745" cy="682630"/>
            <a:chOff x="2397441" y="2428868"/>
            <a:chExt cx="970155" cy="1000132"/>
          </a:xfrm>
        </p:grpSpPr>
        <p:grpSp>
          <p:nvGrpSpPr>
            <p:cNvPr id="6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7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101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0" name="타원 9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8" name="TextBox 40"/>
            <p:cNvSpPr txBox="1"/>
            <p:nvPr/>
          </p:nvSpPr>
          <p:spPr>
            <a:xfrm>
              <a:off x="2397441" y="2978071"/>
              <a:ext cx="970155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2051720" y="1403254"/>
            <a:ext cx="6230292" cy="3427436"/>
            <a:chOff x="2051720" y="1403254"/>
            <a:chExt cx="6230292" cy="3427436"/>
          </a:xfrm>
        </p:grpSpPr>
        <p:sp>
          <p:nvSpPr>
            <p:cNvPr id="104" name="직사각형 103"/>
            <p:cNvSpPr/>
            <p:nvPr/>
          </p:nvSpPr>
          <p:spPr bwMode="auto">
            <a:xfrm>
              <a:off x="4000496" y="1903320"/>
              <a:ext cx="4214842" cy="2556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3924294" y="1963872"/>
              <a:ext cx="435771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image with the same </a:t>
              </a:r>
              <a:r>
                <a:rPr lang="en-US" altLang="ko-KR" sz="9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procedure  as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 TMJ PA Open/Close mode. </a:t>
              </a:r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143371" y="2233214"/>
              <a:ext cx="1432148" cy="88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48" name="Picture 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857884" y="2233214"/>
              <a:ext cx="1432148" cy="88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313544" y="3251752"/>
              <a:ext cx="1120865" cy="580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028056" y="3243160"/>
              <a:ext cx="1137122" cy="588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직사각형 58"/>
            <p:cNvSpPr/>
            <p:nvPr/>
          </p:nvSpPr>
          <p:spPr>
            <a:xfrm>
              <a:off x="4071934" y="3903584"/>
              <a:ext cx="41434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* After completion of image acquisition in TMJ LAT Open mode,  the mode switches automatically to TMJ LAT Close mode with the voice over instructions. </a:t>
              </a:r>
              <a:endParaRPr lang="en-US" altLang="ko-KR" sz="9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직사각형 39"/>
            <p:cNvSpPr/>
            <p:nvPr/>
          </p:nvSpPr>
          <p:spPr bwMode="auto">
            <a:xfrm>
              <a:off x="4000496" y="1403254"/>
              <a:ext cx="4214842" cy="396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2051720" y="1601254"/>
              <a:ext cx="1952711" cy="3229436"/>
              <a:chOff x="2051720" y="1601254"/>
              <a:chExt cx="1952711" cy="3229436"/>
            </a:xfrm>
          </p:grpSpPr>
          <p:cxnSp>
            <p:nvCxnSpPr>
              <p:cNvPr id="103" name="직선 연결선 102"/>
              <p:cNvCxnSpPr/>
              <p:nvPr/>
            </p:nvCxnSpPr>
            <p:spPr>
              <a:xfrm rot="5400000" flipH="1" flipV="1">
                <a:off x="2286778" y="3617038"/>
                <a:ext cx="1355734" cy="107157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rot="10800000">
                <a:off x="3500431" y="3474956"/>
                <a:ext cx="504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/>
              <p:cNvCxnSpPr>
                <a:endCxn id="40" idx="1"/>
              </p:cNvCxnSpPr>
              <p:nvPr/>
            </p:nvCxnSpPr>
            <p:spPr>
              <a:xfrm flipV="1">
                <a:off x="2051720" y="1601254"/>
                <a:ext cx="1948776" cy="53160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직사각형 41"/>
            <p:cNvSpPr/>
            <p:nvPr/>
          </p:nvSpPr>
          <p:spPr>
            <a:xfrm>
              <a:off x="4033834" y="1421184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</p:grpSp>
      <p:grpSp>
        <p:nvGrpSpPr>
          <p:cNvPr id="4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722815" y="1493062"/>
            <a:ext cx="42148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PaX-i3D is an advanced digital dental diagnostic system that incorporates PANO, CEPH, and 3D CT imaging capabilities into a single system.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571472" y="1294324"/>
            <a:ext cx="4429156" cy="2520000"/>
          </a:xfrm>
          <a:prstGeom prst="roundRect">
            <a:avLst>
              <a:gd name="adj" fmla="val 7374"/>
            </a:avLst>
          </a:prstGeom>
          <a:noFill/>
          <a:ln w="3175">
            <a:solidFill>
              <a:schemeClr val="accent1">
                <a:lumMod val="60000"/>
                <a:lumOff val="40000"/>
                <a:alpha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4087" y="1075247"/>
            <a:ext cx="15867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in 1 System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758154" y="4335089"/>
            <a:ext cx="57426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UHD Mode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Acquire the PANO image with high resolution.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AF Mode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Acquire a more accurate panoramic image by auto-focusing the capturing area.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Metal Artifact Reduction : Acquire the image by minimizing the Metal Artifacts.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 bwMode="auto">
          <a:xfrm>
            <a:off x="633384" y="4104599"/>
            <a:ext cx="5724566" cy="1196610"/>
          </a:xfrm>
          <a:prstGeom prst="roundRect">
            <a:avLst>
              <a:gd name="adj" fmla="val 7374"/>
            </a:avLst>
          </a:prstGeom>
          <a:noFill/>
          <a:ln w="3175">
            <a:solidFill>
              <a:schemeClr val="accent1">
                <a:lumMod val="60000"/>
                <a:lumOff val="40000"/>
                <a:alpha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1591" y="3885522"/>
            <a:ext cx="4286836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2000" rIns="72000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Outstanding Image Processing Algorithm</a:t>
            </a:r>
          </a:p>
        </p:txBody>
      </p:sp>
      <p:pic>
        <p:nvPicPr>
          <p:cNvPr id="1026" name="Picture 2" descr="C:\Users\VT_GCS1\Desktop\SC_left_new_C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83311" y="1258877"/>
            <a:ext cx="3532093" cy="4956205"/>
          </a:xfrm>
          <a:prstGeom prst="rect">
            <a:avLst/>
          </a:prstGeom>
          <a:noFill/>
        </p:spPr>
      </p:pic>
      <p:grpSp>
        <p:nvGrpSpPr>
          <p:cNvPr id="34" name="그룹 33"/>
          <p:cNvGrpSpPr/>
          <p:nvPr/>
        </p:nvGrpSpPr>
        <p:grpSpPr>
          <a:xfrm>
            <a:off x="785786" y="2055112"/>
            <a:ext cx="4962560" cy="1608077"/>
            <a:chOff x="785786" y="2055112"/>
            <a:chExt cx="4962560" cy="1608077"/>
          </a:xfrm>
        </p:grpSpPr>
        <p:pic>
          <p:nvPicPr>
            <p:cNvPr id="25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3" cstate="screen"/>
            <a:stretch>
              <a:fillRect/>
            </a:stretch>
          </p:blipFill>
          <p:spPr bwMode="auto">
            <a:xfrm>
              <a:off x="2643175" y="2420396"/>
              <a:ext cx="2000264" cy="12427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18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785786" y="2420396"/>
              <a:ext cx="1516077" cy="12427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19" name="직사각형 18"/>
            <p:cNvSpPr/>
            <p:nvPr/>
          </p:nvSpPr>
          <p:spPr>
            <a:xfrm>
              <a:off x="2714612" y="2064637"/>
              <a:ext cx="85725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Scan </a:t>
              </a:r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071538" y="2064637"/>
              <a:ext cx="11430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105404" y="2862782"/>
              <a:ext cx="6429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PANO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267198" y="2055112"/>
              <a:ext cx="50006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CT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 flipV="1">
              <a:off x="1213620" y="2668048"/>
              <a:ext cx="429422" cy="357984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1463042" y="2490859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flipV="1">
              <a:off x="2805100" y="2810924"/>
              <a:ext cx="338140" cy="152402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16200000" flipV="1">
              <a:off x="2909241" y="2572910"/>
              <a:ext cx="468000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rot="5400000" flipH="1" flipV="1">
              <a:off x="3994939" y="2672811"/>
              <a:ext cx="867576" cy="794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V="1">
              <a:off x="4643438" y="3019761"/>
              <a:ext cx="461966" cy="6272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/>
          <p:cNvGrpSpPr/>
          <p:nvPr/>
        </p:nvGrpSpPr>
        <p:grpSpPr>
          <a:xfrm>
            <a:off x="683568" y="5517232"/>
            <a:ext cx="7596240" cy="553998"/>
            <a:chOff x="714348" y="5985055"/>
            <a:chExt cx="7596240" cy="553998"/>
          </a:xfrm>
        </p:grpSpPr>
        <p:sp>
          <p:nvSpPr>
            <p:cNvPr id="27" name="직사각형 26"/>
            <p:cNvSpPr/>
            <p:nvPr/>
          </p:nvSpPr>
          <p:spPr>
            <a:xfrm>
              <a:off x="820067" y="5985055"/>
              <a:ext cx="74905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PANO / CT Sensor Auto Switching System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 Multi-FOV : Minimizes X-ray dose by selecting the size of the FOV upon the image capturing area.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714348" y="6091482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 bwMode="auto">
            <a:xfrm>
              <a:off x="714348" y="6334836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71472" y="395567"/>
            <a:ext cx="588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Composition &amp; Features of the Product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2/6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971600" y="894912"/>
            <a:ext cx="58149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Mount the TMJ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bite on the Chinrest and position the patient like the following image.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1343641" y="1149009"/>
            <a:ext cx="5969616" cy="3708751"/>
            <a:chOff x="1343641" y="1149009"/>
            <a:chExt cx="5969616" cy="3708751"/>
          </a:xfrm>
        </p:grpSpPr>
        <p:pic>
          <p:nvPicPr>
            <p:cNvPr id="59393" name="Picture 1" descr="C:\Users\VT_GCS1\Desktop\그림파일들\제목 없음-300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098547" y="1149009"/>
              <a:ext cx="3214710" cy="3494437"/>
            </a:xfrm>
            <a:prstGeom prst="rect">
              <a:avLst/>
            </a:prstGeom>
            <a:noFill/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3641" y="1258564"/>
              <a:ext cx="1814807" cy="15274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noFill/>
            </a:ln>
            <a:effectLst/>
          </p:spPr>
        </p:pic>
        <p:cxnSp>
          <p:nvCxnSpPr>
            <p:cNvPr id="14" name="직선 연결선 13"/>
            <p:cNvCxnSpPr/>
            <p:nvPr/>
          </p:nvCxnSpPr>
          <p:spPr>
            <a:xfrm rot="10800000">
              <a:off x="4275570" y="1928802"/>
              <a:ext cx="1153686" cy="78581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14480" y="2857496"/>
              <a:ext cx="932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TMJ Bite</a:t>
              </a:r>
            </a:p>
          </p:txBody>
        </p:sp>
        <p:sp>
          <p:nvSpPr>
            <p:cNvPr id="39" name="모서리가 둥근 직사각형 38"/>
            <p:cNvSpPr/>
            <p:nvPr/>
          </p:nvSpPr>
          <p:spPr bwMode="auto">
            <a:xfrm>
              <a:off x="1357290" y="3357563"/>
              <a:ext cx="1785950" cy="1500197"/>
            </a:xfrm>
            <a:prstGeom prst="roundRect">
              <a:avLst/>
            </a:prstGeom>
            <a:blipFill>
              <a:blip r:embed="rId4" cstate="screen"/>
              <a:stretch>
                <a:fillRect/>
              </a:stretch>
            </a:blip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연결선 41"/>
            <p:cNvCxnSpPr/>
            <p:nvPr/>
          </p:nvCxnSpPr>
          <p:spPr>
            <a:xfrm rot="10800000">
              <a:off x="3179772" y="1928802"/>
              <a:ext cx="1116000" cy="952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rot="5400000">
              <a:off x="4786314" y="3062287"/>
              <a:ext cx="1062046" cy="79534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rot="10800000">
              <a:off x="3143240" y="4000505"/>
              <a:ext cx="1758942" cy="952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모서리가 둥근 직사각형 50"/>
            <p:cNvSpPr/>
            <p:nvPr/>
          </p:nvSpPr>
          <p:spPr bwMode="auto">
            <a:xfrm>
              <a:off x="1357290" y="1273160"/>
              <a:ext cx="1785950" cy="1500198"/>
            </a:xfrm>
            <a:prstGeom prst="roundRect">
              <a:avLst>
                <a:gd name="adj" fmla="val 5662"/>
              </a:avLst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직사각형 52"/>
          <p:cNvSpPr/>
          <p:nvPr/>
        </p:nvSpPr>
        <p:spPr bwMode="auto">
          <a:xfrm>
            <a:off x="3563888" y="4714884"/>
            <a:ext cx="5222954" cy="107157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2" name="직사각형 55"/>
          <p:cNvSpPr/>
          <p:nvPr/>
        </p:nvSpPr>
        <p:spPr>
          <a:xfrm>
            <a:off x="3635896" y="4869160"/>
            <a:ext cx="518457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Mid-</a:t>
            </a:r>
            <a:r>
              <a:rPr lang="en-US" altLang="ko-KR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</a:t>
            </a:r>
            <a:r>
              <a:rPr lang="ko-KR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vertical line through center of patient’s face</a:t>
            </a:r>
          </a:p>
          <a:p>
            <a:pPr>
              <a:spcBef>
                <a:spcPts val="600"/>
              </a:spcBef>
            </a:pP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Frankfurt Laser Beam</a:t>
            </a:r>
            <a:r>
              <a:rPr lang="ko-KR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superior tragus to infra-orbital rim</a:t>
            </a:r>
          </a:p>
          <a:p>
            <a:pPr>
              <a:spcBef>
                <a:spcPts val="600"/>
              </a:spcBef>
            </a:pP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Canine Beam</a:t>
            </a:r>
            <a:r>
              <a:rPr lang="ko-KR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corner of lip 	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3/6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4743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Fix the patient’s head with the temple support, so there is no movement.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7151" y="3143248"/>
            <a:ext cx="76751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plane laser beam, Frankfurt plane laser beam and the Canine laser beam again.</a:t>
            </a:r>
            <a:endParaRPr lang="en-US" altLang="ko-KR" sz="1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1220352" y="3357562"/>
            <a:ext cx="6040490" cy="1211114"/>
            <a:chOff x="1220352" y="3357562"/>
            <a:chExt cx="5423350" cy="1211114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3553013"/>
              <a:ext cx="53120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your mouth wide open until the capturing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to the patient in advance that the capturing will be done twice (Open/Close)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3357562"/>
              <a:ext cx="356596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Inform the patient of the following instructions: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43984" y="4900293"/>
            <a:ext cx="1764184" cy="623701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970441" y="4613133"/>
            <a:ext cx="4216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</a:p>
        </p:txBody>
      </p:sp>
      <p:grpSp>
        <p:nvGrpSpPr>
          <p:cNvPr id="3" name="그룹 33"/>
          <p:cNvGrpSpPr/>
          <p:nvPr/>
        </p:nvGrpSpPr>
        <p:grpSpPr>
          <a:xfrm>
            <a:off x="2770660" y="5389576"/>
            <a:ext cx="798745" cy="682630"/>
            <a:chOff x="2397441" y="2428868"/>
            <a:chExt cx="1036350" cy="1000132"/>
          </a:xfrm>
        </p:grpSpPr>
        <p:grpSp>
          <p:nvGrpSpPr>
            <p:cNvPr id="4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5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39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" name="타원 36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397441" y="2978071"/>
              <a:ext cx="1036350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285852" y="1164632"/>
            <a:ext cx="6347767" cy="1692864"/>
            <a:chOff x="1285852" y="1164632"/>
            <a:chExt cx="6347767" cy="1692864"/>
          </a:xfrm>
        </p:grpSpPr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86182" y="1285859"/>
              <a:ext cx="1563140" cy="154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72198" y="1285860"/>
              <a:ext cx="1550217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갈매기형 수장 29"/>
            <p:cNvSpPr/>
            <p:nvPr/>
          </p:nvSpPr>
          <p:spPr bwMode="auto">
            <a:xfrm>
              <a:off x="5561302" y="1919112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줄무늬가 있는 오른쪽 화살표 20"/>
            <p:cNvSpPr/>
            <p:nvPr/>
          </p:nvSpPr>
          <p:spPr bwMode="auto">
            <a:xfrm rot="10800000">
              <a:off x="7358082" y="1714488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줄무늬가 있는 오른쪽 화살표 21"/>
            <p:cNvSpPr/>
            <p:nvPr/>
          </p:nvSpPr>
          <p:spPr bwMode="auto">
            <a:xfrm>
              <a:off x="6357950" y="1714488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그룹 43"/>
            <p:cNvGrpSpPr/>
            <p:nvPr/>
          </p:nvGrpSpPr>
          <p:grpSpPr>
            <a:xfrm>
              <a:off x="1285852" y="1164632"/>
              <a:ext cx="2478157" cy="1604580"/>
              <a:chOff x="5357818" y="1164632"/>
              <a:chExt cx="2478157" cy="1604580"/>
            </a:xfrm>
          </p:grpSpPr>
          <p:pic>
            <p:nvPicPr>
              <p:cNvPr id="33" name="Picture 2" descr="C:\Users\VT_GCS1\Desktop\제목 없음-100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715008" y="1571612"/>
                <a:ext cx="1357322" cy="1127070"/>
              </a:xfrm>
              <a:prstGeom prst="rect">
                <a:avLst/>
              </a:prstGeom>
              <a:noFill/>
            </p:spPr>
          </p:pic>
          <p:cxnSp>
            <p:nvCxnSpPr>
              <p:cNvPr id="25" name="직선 연결선 24"/>
              <p:cNvCxnSpPr/>
              <p:nvPr/>
            </p:nvCxnSpPr>
            <p:spPr>
              <a:xfrm flipV="1">
                <a:off x="6170531" y="1450508"/>
                <a:ext cx="180000" cy="64800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500694" y="1164632"/>
                <a:ext cx="23352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Temple Support Wheel</a:t>
                </a:r>
              </a:p>
            </p:txBody>
          </p:sp>
          <p:sp>
            <p:nvSpPr>
              <p:cNvPr id="23" name="모서리가 둥근 직사각형 22"/>
              <p:cNvSpPr/>
              <p:nvPr/>
            </p:nvSpPr>
            <p:spPr bwMode="auto">
              <a:xfrm>
                <a:off x="5357818" y="1520646"/>
                <a:ext cx="2000264" cy="1248566"/>
              </a:xfrm>
              <a:prstGeom prst="roundRect">
                <a:avLst>
                  <a:gd name="adj" fmla="val 8934"/>
                </a:avLst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40"/>
            <p:cNvGrpSpPr/>
            <p:nvPr/>
          </p:nvGrpSpPr>
          <p:grpSpPr>
            <a:xfrm>
              <a:off x="4062969" y="2133869"/>
              <a:ext cx="303683" cy="388306"/>
              <a:chOff x="2214546" y="5185944"/>
              <a:chExt cx="303683" cy="388306"/>
            </a:xfrm>
          </p:grpSpPr>
          <p:sp>
            <p:nvSpPr>
              <p:cNvPr id="42" name="위로 구부러진 화살표 41"/>
              <p:cNvSpPr/>
              <p:nvPr/>
            </p:nvSpPr>
            <p:spPr bwMode="auto">
              <a:xfrm>
                <a:off x="2232477" y="5402369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위로 구부러진 화살표 42"/>
              <p:cNvSpPr/>
              <p:nvPr/>
            </p:nvSpPr>
            <p:spPr bwMode="auto">
              <a:xfrm rot="10800000">
                <a:off x="2214546" y="5185944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70440" y="844853"/>
            <a:ext cx="71734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 shown in the instructions in the Guidance Message Window.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4/6</a:t>
            </a:r>
          </a:p>
        </p:txBody>
      </p:sp>
      <p:sp>
        <p:nvSpPr>
          <p:cNvPr id="62" name="갈매기형 수장 61"/>
          <p:cNvSpPr/>
          <p:nvPr/>
        </p:nvSpPr>
        <p:spPr bwMode="auto">
          <a:xfrm>
            <a:off x="5500694" y="3035234"/>
            <a:ext cx="214314" cy="285752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1085075" y="1090829"/>
            <a:ext cx="5602529" cy="1929056"/>
            <a:chOff x="1085075" y="1090829"/>
            <a:chExt cx="5602529" cy="1929056"/>
          </a:xfrm>
        </p:grpSpPr>
        <p:grpSp>
          <p:nvGrpSpPr>
            <p:cNvPr id="68" name="그룹 67"/>
            <p:cNvGrpSpPr/>
            <p:nvPr/>
          </p:nvGrpSpPr>
          <p:grpSpPr>
            <a:xfrm>
              <a:off x="1085075" y="1090829"/>
              <a:ext cx="5602529" cy="1929056"/>
              <a:chOff x="1085075" y="1090829"/>
              <a:chExt cx="5602529" cy="1929056"/>
            </a:xfrm>
          </p:grpSpPr>
          <p:grpSp>
            <p:nvGrpSpPr>
              <p:cNvPr id="6" name="그룹 53"/>
              <p:cNvGrpSpPr/>
              <p:nvPr/>
            </p:nvGrpSpPr>
            <p:grpSpPr>
              <a:xfrm>
                <a:off x="4429124" y="1090829"/>
                <a:ext cx="2258480" cy="1854306"/>
                <a:chOff x="4429124" y="1090829"/>
                <a:chExt cx="2258480" cy="1854306"/>
              </a:xfrm>
            </p:grpSpPr>
            <p:grpSp>
              <p:nvGrpSpPr>
                <p:cNvPr id="7" name="그룹 78"/>
                <p:cNvGrpSpPr/>
                <p:nvPr/>
              </p:nvGrpSpPr>
              <p:grpSpPr>
                <a:xfrm>
                  <a:off x="4429124" y="1090829"/>
                  <a:ext cx="2258480" cy="1854306"/>
                  <a:chOff x="3577282" y="1096769"/>
                  <a:chExt cx="2258480" cy="1854306"/>
                </a:xfrm>
              </p:grpSpPr>
              <p:pic>
                <p:nvPicPr>
                  <p:cNvPr id="60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577282" y="1096769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400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3791468" y="1246138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59401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4829179" y="1593041"/>
                    <a:ext cx="161945" cy="309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77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4718595" y="1598065"/>
                    <a:ext cx="108013" cy="302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pic>
              <p:nvPicPr>
                <p:cNvPr id="50" name="Picture 1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6137286" y="1279510"/>
                  <a:ext cx="325728" cy="982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59" name="갈매기형 수장 58"/>
              <p:cNvSpPr/>
              <p:nvPr/>
            </p:nvSpPr>
            <p:spPr bwMode="auto">
              <a:xfrm>
                <a:off x="3786182" y="1901920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" name="그룹 25"/>
              <p:cNvGrpSpPr/>
              <p:nvPr/>
            </p:nvGrpSpPr>
            <p:grpSpPr>
              <a:xfrm>
                <a:off x="4214810" y="1571612"/>
                <a:ext cx="835039" cy="1448273"/>
                <a:chOff x="3402410" y="-928416"/>
                <a:chExt cx="3392717" cy="6031494"/>
              </a:xfrm>
            </p:grpSpPr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2410" y="-928416"/>
                  <a:ext cx="3392717" cy="603149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1" name="타원 70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" name="그룹 48"/>
              <p:cNvGrpSpPr/>
              <p:nvPr/>
            </p:nvGrpSpPr>
            <p:grpSpPr>
              <a:xfrm>
                <a:off x="1085075" y="1090829"/>
                <a:ext cx="2258480" cy="1854306"/>
                <a:chOff x="1085075" y="1090829"/>
                <a:chExt cx="2258480" cy="1854306"/>
              </a:xfrm>
            </p:grpSpPr>
            <p:grpSp>
              <p:nvGrpSpPr>
                <p:cNvPr id="17" name="그룹 75"/>
                <p:cNvGrpSpPr/>
                <p:nvPr/>
              </p:nvGrpSpPr>
              <p:grpSpPr>
                <a:xfrm>
                  <a:off x="1085075" y="1090829"/>
                  <a:ext cx="2258480" cy="1854306"/>
                  <a:chOff x="1085075" y="1090829"/>
                  <a:chExt cx="2258480" cy="1854306"/>
                </a:xfrm>
              </p:grpSpPr>
              <p:pic>
                <p:nvPicPr>
                  <p:cNvPr id="44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1085075" y="1090829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399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1304430" y="1254144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65" name="그림 64"/>
                  <p:cNvPicPr>
                    <a:picLocks noChangeAspect="1"/>
                  </p:cNvPicPr>
                  <p:nvPr/>
                </p:nvPicPr>
                <p:blipFill rotWithShape="1">
                  <a:blip r:embed="rId9" cstate="screen"/>
                  <a:srcRect/>
                  <a:stretch/>
                </p:blipFill>
                <p:spPr>
                  <a:xfrm>
                    <a:off x="1777722" y="1574844"/>
                    <a:ext cx="792088" cy="54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345" name="Picture 1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2807478" y="1295384"/>
                  <a:ext cx="325728" cy="982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2821628" y="144638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6143636" y="144638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2" name="그룹 71"/>
          <p:cNvGrpSpPr/>
          <p:nvPr/>
        </p:nvGrpSpPr>
        <p:grpSpPr>
          <a:xfrm>
            <a:off x="1071538" y="3304412"/>
            <a:ext cx="7072362" cy="3225388"/>
            <a:chOff x="1071538" y="3304412"/>
            <a:chExt cx="7072362" cy="3225388"/>
          </a:xfrm>
        </p:grpSpPr>
        <p:grpSp>
          <p:nvGrpSpPr>
            <p:cNvPr id="2" name="그룹 56"/>
            <p:cNvGrpSpPr/>
            <p:nvPr/>
          </p:nvGrpSpPr>
          <p:grpSpPr>
            <a:xfrm>
              <a:off x="1085075" y="3304412"/>
              <a:ext cx="2258480" cy="1854306"/>
              <a:chOff x="1085075" y="3304412"/>
              <a:chExt cx="2258480" cy="1854306"/>
            </a:xfrm>
          </p:grpSpPr>
          <p:grpSp>
            <p:nvGrpSpPr>
              <p:cNvPr id="3" name="그룹 80"/>
              <p:cNvGrpSpPr/>
              <p:nvPr/>
            </p:nvGrpSpPr>
            <p:grpSpPr>
              <a:xfrm>
                <a:off x="1085075" y="3304412"/>
                <a:ext cx="2258480" cy="1854306"/>
                <a:chOff x="1142976" y="3500438"/>
                <a:chExt cx="2258480" cy="1854306"/>
              </a:xfrm>
            </p:grpSpPr>
            <p:pic>
              <p:nvPicPr>
                <p:cNvPr id="7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142976" y="3500438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398" name="Picture 6"/>
                <p:cNvPicPr>
                  <a:picLocks noChangeAspect="1" noChangeArrowheads="1"/>
                </p:cNvPicPr>
                <p:nvPr/>
              </p:nvPicPr>
              <p:blipFill>
                <a:blip r:embed="rId11" cstate="screen"/>
                <a:srcRect/>
                <a:stretch>
                  <a:fillRect/>
                </a:stretch>
              </p:blipFill>
              <p:spPr bwMode="auto">
                <a:xfrm>
                  <a:off x="1357290" y="366174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7346" name="Picture 2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2800173" y="3500438"/>
                <a:ext cx="326854" cy="98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그룹 55"/>
            <p:cNvGrpSpPr/>
            <p:nvPr/>
          </p:nvGrpSpPr>
          <p:grpSpPr>
            <a:xfrm>
              <a:off x="4429124" y="3304412"/>
              <a:ext cx="2258480" cy="1854306"/>
              <a:chOff x="4429124" y="3304412"/>
              <a:chExt cx="2258480" cy="1854306"/>
            </a:xfrm>
          </p:grpSpPr>
          <p:grpSp>
            <p:nvGrpSpPr>
              <p:cNvPr id="5" name="그룹 79"/>
              <p:cNvGrpSpPr/>
              <p:nvPr/>
            </p:nvGrpSpPr>
            <p:grpSpPr>
              <a:xfrm>
                <a:off x="4429124" y="3304412"/>
                <a:ext cx="2258480" cy="1854306"/>
                <a:chOff x="6069489" y="1090829"/>
                <a:chExt cx="2258480" cy="1854306"/>
              </a:xfrm>
            </p:grpSpPr>
            <p:pic>
              <p:nvPicPr>
                <p:cNvPr id="83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069489" y="1090829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397" name="Picture 5"/>
                <p:cNvPicPr>
                  <a:picLocks noChangeAspect="1" noChangeArrowheads="1"/>
                </p:cNvPicPr>
                <p:nvPr/>
              </p:nvPicPr>
              <p:blipFill>
                <a:blip r:embed="rId13" cstate="screen"/>
                <a:srcRect/>
                <a:stretch>
                  <a:fillRect/>
                </a:stretch>
              </p:blipFill>
              <p:spPr bwMode="auto">
                <a:xfrm>
                  <a:off x="6286512" y="1275288"/>
                  <a:ext cx="1836000" cy="11298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5" name="Picture 1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143636" y="3519488"/>
                <a:ext cx="325728" cy="98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2" name="갈매기형 수장 81"/>
            <p:cNvSpPr/>
            <p:nvPr/>
          </p:nvSpPr>
          <p:spPr bwMode="auto">
            <a:xfrm>
              <a:off x="3830188" y="409023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5" name="직선 연결선 104"/>
            <p:cNvCxnSpPr/>
            <p:nvPr/>
          </p:nvCxnSpPr>
          <p:spPr>
            <a:xfrm rot="5400000">
              <a:off x="5560040" y="4781840"/>
              <a:ext cx="749242" cy="1067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그룹 54"/>
            <p:cNvGrpSpPr/>
            <p:nvPr/>
          </p:nvGrpSpPr>
          <p:grpSpPr>
            <a:xfrm>
              <a:off x="1071538" y="5161800"/>
              <a:ext cx="2143140" cy="1187014"/>
              <a:chOff x="1071538" y="5161800"/>
              <a:chExt cx="2143140" cy="1187014"/>
            </a:xfrm>
          </p:grpSpPr>
          <p:sp>
            <p:nvSpPr>
              <p:cNvPr id="120" name="직사각형 119"/>
              <p:cNvSpPr/>
              <p:nvPr/>
            </p:nvSpPr>
            <p:spPr bwMode="auto">
              <a:xfrm>
                <a:off x="1071538" y="5161800"/>
                <a:ext cx="2143140" cy="1115712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237160" y="5234000"/>
                <a:ext cx="1834642" cy="66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0" name="그룹 33"/>
              <p:cNvGrpSpPr/>
              <p:nvPr/>
            </p:nvGrpSpPr>
            <p:grpSpPr>
              <a:xfrm>
                <a:off x="1844427" y="5666184"/>
                <a:ext cx="798745" cy="682630"/>
                <a:chOff x="2397441" y="2428868"/>
                <a:chExt cx="935763" cy="1000132"/>
              </a:xfrm>
            </p:grpSpPr>
            <p:grpSp>
              <p:nvGrpSpPr>
                <p:cNvPr id="11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2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18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19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17" name="타원 116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15" name="TextBox 40"/>
                <p:cNvSpPr txBox="1"/>
                <p:nvPr/>
              </p:nvSpPr>
              <p:spPr>
                <a:xfrm>
                  <a:off x="2397441" y="2978071"/>
                  <a:ext cx="935763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cs typeface="Arial" pitchFamily="34" charset="0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121" name="직선 연결선 120"/>
            <p:cNvCxnSpPr/>
            <p:nvPr/>
          </p:nvCxnSpPr>
          <p:spPr>
            <a:xfrm rot="5400000">
              <a:off x="2577075" y="4870709"/>
              <a:ext cx="571504" cy="1067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53"/>
            <p:cNvGrpSpPr/>
            <p:nvPr/>
          </p:nvGrpSpPr>
          <p:grpSpPr>
            <a:xfrm>
              <a:off x="3714744" y="5161800"/>
              <a:ext cx="4429156" cy="1368000"/>
              <a:chOff x="3714744" y="5161800"/>
              <a:chExt cx="4429156" cy="1368000"/>
            </a:xfrm>
          </p:grpSpPr>
          <p:sp>
            <p:nvSpPr>
              <p:cNvPr id="98" name="직사각형 97"/>
              <p:cNvSpPr/>
              <p:nvPr/>
            </p:nvSpPr>
            <p:spPr bwMode="auto">
              <a:xfrm>
                <a:off x="3714744" y="5161800"/>
                <a:ext cx="4429156" cy="136800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2705" name="Picture 1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29058" y="5286388"/>
                <a:ext cx="3571900" cy="710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7" name="직사각형 96"/>
              <p:cNvSpPr/>
              <p:nvPr/>
            </p:nvSpPr>
            <p:spPr>
              <a:xfrm>
                <a:off x="3905120" y="6019056"/>
                <a:ext cx="40244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Click OK and the mode will be automatically switched</a:t>
                </a:r>
                <a:br>
                  <a:rPr lang="en-US" altLang="ko-KR" sz="9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LAT Close mode. </a:t>
                </a:r>
              </a:p>
            </p:txBody>
          </p:sp>
          <p:grpSp>
            <p:nvGrpSpPr>
              <p:cNvPr id="14" name="그룹 33"/>
              <p:cNvGrpSpPr/>
              <p:nvPr/>
            </p:nvGrpSpPr>
            <p:grpSpPr>
              <a:xfrm>
                <a:off x="7215204" y="5572140"/>
                <a:ext cx="798745" cy="682630"/>
                <a:chOff x="2378277" y="2428868"/>
                <a:chExt cx="935763" cy="1000132"/>
              </a:xfrm>
            </p:grpSpPr>
            <p:grpSp>
              <p:nvGrpSpPr>
                <p:cNvPr id="15" name="그룹 50"/>
                <p:cNvGrpSpPr/>
                <p:nvPr/>
              </p:nvGrpSpPr>
              <p:grpSpPr>
                <a:xfrm>
                  <a:off x="2409693" y="2428868"/>
                  <a:ext cx="639752" cy="639749"/>
                  <a:chOff x="5410090" y="3214686"/>
                  <a:chExt cx="639752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/>
                  <a:srcRect/>
                  <a:stretch>
                    <a:fillRect/>
                  </a:stretch>
                </p:blipFill>
                <p:spPr bwMode="auto">
                  <a:xfrm>
                    <a:off x="5481532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6" cstate="screen"/>
                  <a:srcRect/>
                  <a:stretch>
                    <a:fillRect/>
                  </a:stretch>
                </p:blipFill>
                <p:spPr bwMode="auto">
                  <a:xfrm>
                    <a:off x="5410090" y="3214686"/>
                    <a:ext cx="159318" cy="257695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0" name="TextBox 40"/>
                <p:cNvSpPr txBox="1"/>
                <p:nvPr/>
              </p:nvSpPr>
              <p:spPr>
                <a:xfrm>
                  <a:off x="2378277" y="2978071"/>
                  <a:ext cx="935763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cs typeface="Arial" pitchFamily="34" charset="0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2812663" y="366124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6143636" y="367917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6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67" name="줄무늬가 있는 오른쪽 화살표 6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5/6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7151" y="969795"/>
            <a:ext cx="5605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and the Canine laser    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beam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970441" y="2398555"/>
            <a:ext cx="3786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1243984" y="2685715"/>
            <a:ext cx="2325421" cy="1171913"/>
            <a:chOff x="1243984" y="2471401"/>
            <a:chExt cx="2325421" cy="1171913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/>
          </p:blipFill>
          <p:spPr>
            <a:xfrm>
              <a:off x="1243984" y="2471401"/>
              <a:ext cx="1764184" cy="623701"/>
            </a:xfrm>
            <a:prstGeom prst="rect">
              <a:avLst/>
            </a:prstGeom>
          </p:spPr>
        </p:pic>
        <p:grpSp>
          <p:nvGrpSpPr>
            <p:cNvPr id="4" name="그룹 33"/>
            <p:cNvGrpSpPr/>
            <p:nvPr/>
          </p:nvGrpSpPr>
          <p:grpSpPr>
            <a:xfrm>
              <a:off x="2770660" y="2960684"/>
              <a:ext cx="798745" cy="682630"/>
              <a:chOff x="2397441" y="2428868"/>
              <a:chExt cx="1036350" cy="1000132"/>
            </a:xfrm>
          </p:grpSpPr>
          <p:grpSp>
            <p:nvGrpSpPr>
              <p:cNvPr id="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397441" y="2978071"/>
                <a:ext cx="1036350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5" name="직사각형 64"/>
          <p:cNvSpPr/>
          <p:nvPr/>
        </p:nvSpPr>
        <p:spPr>
          <a:xfrm>
            <a:off x="970440" y="3771860"/>
            <a:ext cx="72448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Proceed image capturing by pressing the exposure switch as shown in the instructions in the Guidance Message Window.</a:t>
            </a:r>
          </a:p>
        </p:txBody>
      </p:sp>
      <p:grpSp>
        <p:nvGrpSpPr>
          <p:cNvPr id="52" name="그룹 51"/>
          <p:cNvGrpSpPr/>
          <p:nvPr/>
        </p:nvGrpSpPr>
        <p:grpSpPr>
          <a:xfrm>
            <a:off x="1220352" y="1311109"/>
            <a:ext cx="4637532" cy="980281"/>
            <a:chOff x="1220352" y="1311109"/>
            <a:chExt cx="4637532" cy="980281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1506560"/>
              <a:ext cx="45262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your mouth closed until the scanning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1311109"/>
              <a:ext cx="292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these following instructions to the patient.</a:t>
              </a: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1000100" y="4000504"/>
            <a:ext cx="7286676" cy="1930051"/>
            <a:chOff x="1000100" y="4000504"/>
            <a:chExt cx="7286676" cy="1930051"/>
          </a:xfrm>
        </p:grpSpPr>
        <p:grpSp>
          <p:nvGrpSpPr>
            <p:cNvPr id="2" name="그룹 50"/>
            <p:cNvGrpSpPr/>
            <p:nvPr/>
          </p:nvGrpSpPr>
          <p:grpSpPr>
            <a:xfrm>
              <a:off x="3514198" y="4001499"/>
              <a:ext cx="2258480" cy="1854306"/>
              <a:chOff x="3514198" y="4001499"/>
              <a:chExt cx="2258480" cy="1854306"/>
            </a:xfrm>
          </p:grpSpPr>
          <p:pic>
            <p:nvPicPr>
              <p:cNvPr id="31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14198" y="4001499"/>
                <a:ext cx="2258480" cy="1854306"/>
              </a:xfrm>
              <a:prstGeom prst="rect">
                <a:avLst/>
              </a:prstGeom>
              <a:noFill/>
            </p:spPr>
          </p:pic>
          <p:grpSp>
            <p:nvGrpSpPr>
              <p:cNvPr id="3" name="그룹 49"/>
              <p:cNvGrpSpPr/>
              <p:nvPr/>
            </p:nvGrpSpPr>
            <p:grpSpPr>
              <a:xfrm>
                <a:off x="3723888" y="4152524"/>
                <a:ext cx="1836000" cy="1175040"/>
                <a:chOff x="3723888" y="4152524"/>
                <a:chExt cx="1836000" cy="1175040"/>
              </a:xfrm>
            </p:grpSpPr>
            <p:pic>
              <p:nvPicPr>
                <p:cNvPr id="62467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3723888" y="415252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222562" y="4188148"/>
                  <a:ext cx="335235" cy="100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47" name="갈매기형 수장 46"/>
            <p:cNvSpPr/>
            <p:nvPr/>
          </p:nvSpPr>
          <p:spPr bwMode="auto">
            <a:xfrm>
              <a:off x="3286116" y="469831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갈매기형 수장 65"/>
            <p:cNvSpPr/>
            <p:nvPr/>
          </p:nvSpPr>
          <p:spPr bwMode="auto">
            <a:xfrm>
              <a:off x="5786446" y="471488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766095" y="4497771"/>
              <a:ext cx="161945" cy="3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655511" y="4502795"/>
              <a:ext cx="108013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9"/>
            <p:cNvPicPr>
              <a:picLocks noChangeAspect="1" noChangeArrowheads="1"/>
            </p:cNvPicPr>
            <p:nvPr/>
          </p:nvPicPr>
          <p:blipFill>
            <a:blip r:embed="rId10" cstate="screen"/>
            <a:srcRect r="-34745"/>
            <a:stretch>
              <a:fillRect/>
            </a:stretch>
          </p:blipFill>
          <p:spPr bwMode="auto">
            <a:xfrm>
              <a:off x="4567251" y="4500570"/>
              <a:ext cx="138888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그룹 25"/>
            <p:cNvGrpSpPr/>
            <p:nvPr/>
          </p:nvGrpSpPr>
          <p:grpSpPr>
            <a:xfrm>
              <a:off x="3786182" y="4482282"/>
              <a:ext cx="835039" cy="1448273"/>
              <a:chOff x="3402410" y="-928416"/>
              <a:chExt cx="3392717" cy="6031494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7" name="타원 56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53"/>
            <p:cNvGrpSpPr/>
            <p:nvPr/>
          </p:nvGrpSpPr>
          <p:grpSpPr>
            <a:xfrm>
              <a:off x="1000100" y="4001499"/>
              <a:ext cx="2258480" cy="1854306"/>
              <a:chOff x="1000100" y="4001499"/>
              <a:chExt cx="2258480" cy="1854306"/>
            </a:xfrm>
          </p:grpSpPr>
          <p:pic>
            <p:nvPicPr>
              <p:cNvPr id="4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0100" y="4001499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62466" name="Picture 2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1212700" y="4161668"/>
                <a:ext cx="1836000" cy="117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13" cstate="screen"/>
              <a:srcRect/>
              <a:stretch/>
            </p:blipFill>
            <p:spPr>
              <a:xfrm>
                <a:off x="1692747" y="4485514"/>
                <a:ext cx="792088" cy="540000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2709849" y="4195768"/>
                <a:ext cx="335235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9" name="그룹 48"/>
            <p:cNvGrpSpPr/>
            <p:nvPr/>
          </p:nvGrpSpPr>
          <p:grpSpPr>
            <a:xfrm>
              <a:off x="6028296" y="4000504"/>
              <a:ext cx="2258480" cy="1854306"/>
              <a:chOff x="6028296" y="4000504"/>
              <a:chExt cx="2258480" cy="1854306"/>
            </a:xfrm>
          </p:grpSpPr>
          <p:grpSp>
            <p:nvGrpSpPr>
              <p:cNvPr id="10" name="그룹 68"/>
              <p:cNvGrpSpPr/>
              <p:nvPr/>
            </p:nvGrpSpPr>
            <p:grpSpPr>
              <a:xfrm>
                <a:off x="6028296" y="4000504"/>
                <a:ext cx="2258480" cy="1854306"/>
                <a:chOff x="6028296" y="4000504"/>
                <a:chExt cx="2258480" cy="1854306"/>
              </a:xfrm>
            </p:grpSpPr>
            <p:pic>
              <p:nvPicPr>
                <p:cNvPr id="53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028296" y="4000504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2468" name="Picture 4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6242506" y="4169098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2469" name="Picture 5" descr="C:\Users\a00291\Desktop\e887c629_c5ceb0fcc0fd.jpg"/>
                <p:cNvPicPr>
                  <a:picLocks noChangeArrowheads="1"/>
                </p:cNvPicPr>
                <p:nvPr/>
              </p:nvPicPr>
              <p:blipFill>
                <a:blip r:embed="rId15" cstate="screen"/>
                <a:srcRect/>
                <a:stretch>
                  <a:fillRect/>
                </a:stretch>
              </p:blipFill>
              <p:spPr bwMode="auto">
                <a:xfrm>
                  <a:off x="6259081" y="4309388"/>
                  <a:ext cx="1458000" cy="72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7738132" y="4195768"/>
                <a:ext cx="335235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2723577" y="4366659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232872" y="435769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750850" y="4366659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0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51" name="줄무늬가 있는 오른쪽 화살표 5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1071538" y="1214422"/>
            <a:ext cx="3142800" cy="2502000"/>
            <a:chOff x="1071538" y="1214422"/>
            <a:chExt cx="3142800" cy="2502000"/>
          </a:xfrm>
        </p:grpSpPr>
        <p:grpSp>
          <p:nvGrpSpPr>
            <p:cNvPr id="52" name="그룹 51"/>
            <p:cNvGrpSpPr/>
            <p:nvPr/>
          </p:nvGrpSpPr>
          <p:grpSpPr>
            <a:xfrm>
              <a:off x="1071538" y="1214422"/>
              <a:ext cx="3142800" cy="2502000"/>
              <a:chOff x="1071538" y="1214422"/>
              <a:chExt cx="3142800" cy="2502000"/>
            </a:xfrm>
          </p:grpSpPr>
          <p:grpSp>
            <p:nvGrpSpPr>
              <p:cNvPr id="56" name="그룹 43"/>
              <p:cNvGrpSpPr/>
              <p:nvPr/>
            </p:nvGrpSpPr>
            <p:grpSpPr>
              <a:xfrm>
                <a:off x="1071538" y="1214422"/>
                <a:ext cx="3142800" cy="2502000"/>
                <a:chOff x="1071538" y="1214422"/>
                <a:chExt cx="3142800" cy="2502000"/>
              </a:xfrm>
            </p:grpSpPr>
            <p:grpSp>
              <p:nvGrpSpPr>
                <p:cNvPr id="60" name="그룹 32"/>
                <p:cNvGrpSpPr/>
                <p:nvPr/>
              </p:nvGrpSpPr>
              <p:grpSpPr>
                <a:xfrm>
                  <a:off x="1071538" y="1214422"/>
                  <a:ext cx="3142800" cy="2502000"/>
                  <a:chOff x="6028296" y="4000504"/>
                  <a:chExt cx="2258480" cy="1854306"/>
                </a:xfrm>
              </p:grpSpPr>
              <p:pic>
                <p:nvPicPr>
                  <p:cNvPr id="63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028296" y="4000504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242506" y="4169098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3459467" y="1484934"/>
                  <a:ext cx="454965" cy="136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7" name="Picture 2" descr="D:\00. 기술지원팀 140901\Sample Image\PaX-i\Pano\TMJ (from Vatech Korea_20120611)\TMJ_VK_20120418 (1)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16028" y="1624000"/>
                <a:ext cx="2000264" cy="972000"/>
              </a:xfrm>
              <a:prstGeom prst="rect">
                <a:avLst/>
              </a:prstGeom>
              <a:noFill/>
            </p:spPr>
          </p:pic>
        </p:grpSp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481936" y="1721126"/>
              <a:ext cx="292098" cy="9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7" name="직사각형 36"/>
          <p:cNvSpPr/>
          <p:nvPr/>
        </p:nvSpPr>
        <p:spPr>
          <a:xfrm>
            <a:off x="970440" y="888966"/>
            <a:ext cx="53875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check whether it is saved in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V4 or not.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4536" y="246040"/>
            <a:ext cx="4292868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6/6</a:t>
            </a:r>
          </a:p>
        </p:txBody>
      </p:sp>
      <p:grpSp>
        <p:nvGrpSpPr>
          <p:cNvPr id="4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6" name="줄무늬가 있는 오른쪽 화살표 4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4314748" y="3760472"/>
            <a:ext cx="3641628" cy="2526048"/>
            <a:chOff x="4314748" y="3760472"/>
            <a:chExt cx="3641628" cy="2526048"/>
          </a:xfrm>
        </p:grpSpPr>
        <p:sp>
          <p:nvSpPr>
            <p:cNvPr id="50" name="직사각형 49"/>
            <p:cNvSpPr/>
            <p:nvPr/>
          </p:nvSpPr>
          <p:spPr bwMode="auto">
            <a:xfrm>
              <a:off x="4314748" y="3786190"/>
              <a:ext cx="3641628" cy="250033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pic>
          <p:nvPicPr>
            <p:cNvPr id="51" name="Picture 2" descr="D:\00. 기술지원팀 140901\Sample Image\PaX-i\Pano\TMJ (from Vatech Korea_20120611)\TMJ_VK_20120418 (1)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6314" y="4214818"/>
              <a:ext cx="2940223" cy="1428760"/>
            </a:xfrm>
            <a:prstGeom prst="rect">
              <a:avLst/>
            </a:prstGeom>
            <a:noFill/>
          </p:spPr>
        </p:pic>
        <p:grpSp>
          <p:nvGrpSpPr>
            <p:cNvPr id="69" name="그룹 59"/>
            <p:cNvGrpSpPr/>
            <p:nvPr/>
          </p:nvGrpSpPr>
          <p:grpSpPr>
            <a:xfrm>
              <a:off x="6029260" y="5356238"/>
              <a:ext cx="716762" cy="579854"/>
              <a:chOff x="3713950" y="5287182"/>
              <a:chExt cx="716762" cy="579854"/>
            </a:xfrm>
          </p:grpSpPr>
          <p:cxnSp>
            <p:nvCxnSpPr>
              <p:cNvPr id="70" name="직선 연결선 69"/>
              <p:cNvCxnSpPr/>
              <p:nvPr/>
            </p:nvCxnSpPr>
            <p:spPr>
              <a:xfrm rot="5400000">
                <a:off x="3428992" y="557214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>
              <a:xfrm>
                <a:off x="3714744" y="5857892"/>
                <a:ext cx="71438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/>
              <p:cNvCxnSpPr/>
              <p:nvPr/>
            </p:nvCxnSpPr>
            <p:spPr>
              <a:xfrm rot="5400000">
                <a:off x="4144166" y="558049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그룹 64"/>
            <p:cNvGrpSpPr/>
            <p:nvPr/>
          </p:nvGrpSpPr>
          <p:grpSpPr>
            <a:xfrm rot="10800000">
              <a:off x="5314880" y="4070354"/>
              <a:ext cx="2143140" cy="579854"/>
              <a:chOff x="3713950" y="5287182"/>
              <a:chExt cx="716762" cy="579854"/>
            </a:xfrm>
          </p:grpSpPr>
          <p:cxnSp>
            <p:nvCxnSpPr>
              <p:cNvPr id="74" name="직선 연결선 73"/>
              <p:cNvCxnSpPr/>
              <p:nvPr/>
            </p:nvCxnSpPr>
            <p:spPr>
              <a:xfrm rot="5400000">
                <a:off x="3428992" y="557214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직선 연결선 76"/>
              <p:cNvCxnSpPr/>
              <p:nvPr/>
            </p:nvCxnSpPr>
            <p:spPr>
              <a:xfrm>
                <a:off x="3714744" y="5857892"/>
                <a:ext cx="71438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 rot="5400000">
                <a:off x="4144166" y="558049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직선 연결선 78"/>
            <p:cNvCxnSpPr/>
            <p:nvPr/>
          </p:nvCxnSpPr>
          <p:spPr>
            <a:xfrm>
              <a:off x="5672070" y="6142056"/>
              <a:ext cx="71438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 rot="5400000">
              <a:off x="6280087" y="6034105"/>
              <a:ext cx="21431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rot="5400000" flipH="1" flipV="1">
              <a:off x="6457888" y="3998916"/>
              <a:ext cx="14287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H="1">
              <a:off x="5796136" y="3930655"/>
              <a:ext cx="731520" cy="2401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314748" y="3760472"/>
              <a:ext cx="1547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+mn-ea"/>
                </a:rPr>
                <a:t>TMJ LAT Closed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14748" y="5960455"/>
              <a:ext cx="1437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+mn-ea"/>
                </a:rPr>
                <a:t>TMJ LAT Open</a:t>
              </a:r>
            </a:p>
          </p:txBody>
        </p:sp>
      </p:grpSp>
      <p:grpSp>
        <p:nvGrpSpPr>
          <p:cNvPr id="88" name="그룹 33"/>
          <p:cNvGrpSpPr/>
          <p:nvPr/>
        </p:nvGrpSpPr>
        <p:grpSpPr>
          <a:xfrm>
            <a:off x="3340322" y="2708087"/>
            <a:ext cx="798745" cy="682630"/>
            <a:chOff x="2397441" y="2428868"/>
            <a:chExt cx="935763" cy="1000132"/>
          </a:xfrm>
        </p:grpSpPr>
        <p:grpSp>
          <p:nvGrpSpPr>
            <p:cNvPr id="90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92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94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93" name="타원 92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 Black" pitchFamily="34" charset="0"/>
                </a:endParaRPr>
              </a:p>
            </p:txBody>
          </p:sp>
        </p:grpSp>
        <p:sp>
          <p:nvSpPr>
            <p:cNvPr id="91" name="TextBox 40"/>
            <p:cNvSpPr txBox="1"/>
            <p:nvPr/>
          </p:nvSpPr>
          <p:spPr>
            <a:xfrm>
              <a:off x="2397441" y="2978071"/>
              <a:ext cx="935763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4357686" y="1360002"/>
            <a:ext cx="3258730" cy="2286016"/>
            <a:chOff x="4357686" y="1360002"/>
            <a:chExt cx="3258730" cy="2286016"/>
          </a:xfrm>
        </p:grpSpPr>
        <p:sp>
          <p:nvSpPr>
            <p:cNvPr id="65" name="갈매기형 수장 64"/>
            <p:cNvSpPr/>
            <p:nvPr/>
          </p:nvSpPr>
          <p:spPr bwMode="auto">
            <a:xfrm>
              <a:off x="4357686" y="221455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97" name="그룹 96"/>
            <p:cNvGrpSpPr/>
            <p:nvPr/>
          </p:nvGrpSpPr>
          <p:grpSpPr>
            <a:xfrm>
              <a:off x="4914129" y="1360002"/>
              <a:ext cx="2702287" cy="2286016"/>
              <a:chOff x="4914129" y="1360002"/>
              <a:chExt cx="2702287" cy="2286016"/>
            </a:xfrm>
          </p:grpSpPr>
          <p:pic>
            <p:nvPicPr>
              <p:cNvPr id="98" name="Picture 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043490" y="1485886"/>
                <a:ext cx="2430544" cy="15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9" name="그림 98" descr="Monitor Frame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914129" y="1360002"/>
                <a:ext cx="2702287" cy="22860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1764130" cy="4020690"/>
          </a:xfrm>
          <a:prstGeom prst="rect">
            <a:avLst/>
          </a:prstGeom>
          <a:noFill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15016"/>
            <a:ext cx="1834642" cy="6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246040"/>
            <a:ext cx="4443197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Sinus Mode 1/4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697050"/>
            <a:ext cx="485778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• PANO -&gt; HD/Normal -&gt; Sinus LAT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1756042" y="4929199"/>
            <a:ext cx="832480" cy="648392"/>
            <a:chOff x="2397445" y="3475518"/>
            <a:chExt cx="1057437" cy="949969"/>
          </a:xfrm>
        </p:grpSpPr>
        <p:grpSp>
          <p:nvGrpSpPr>
            <p:cNvPr id="3" name="그룹 67"/>
            <p:cNvGrpSpPr/>
            <p:nvPr/>
          </p:nvGrpSpPr>
          <p:grpSpPr>
            <a:xfrm>
              <a:off x="2397445" y="3475518"/>
              <a:ext cx="735696" cy="571688"/>
              <a:chOff x="4325182" y="4494892"/>
              <a:chExt cx="735696" cy="571688"/>
            </a:xfrm>
          </p:grpSpPr>
          <p:grpSp>
            <p:nvGrpSpPr>
              <p:cNvPr id="4" name="그룹 50"/>
              <p:cNvGrpSpPr/>
              <p:nvPr/>
            </p:nvGrpSpPr>
            <p:grpSpPr>
              <a:xfrm>
                <a:off x="4325182" y="4494892"/>
                <a:ext cx="735696" cy="571688"/>
                <a:chOff x="5397841" y="4261336"/>
                <a:chExt cx="735696" cy="57168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65226" y="4261336"/>
                  <a:ext cx="568311" cy="56831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397841" y="4575329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735312" y="4565194"/>
                <a:ext cx="71438" cy="14287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440296" y="3974558"/>
              <a:ext cx="1014586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sp>
        <p:nvSpPr>
          <p:cNvPr id="95" name="직사각형 94"/>
          <p:cNvSpPr/>
          <p:nvPr/>
        </p:nvSpPr>
        <p:spPr>
          <a:xfrm>
            <a:off x="857224" y="5429264"/>
            <a:ext cx="59293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then the device will turn to the patient positioning mode.</a:t>
            </a:r>
          </a:p>
        </p:txBody>
      </p:sp>
      <p:grpSp>
        <p:nvGrpSpPr>
          <p:cNvPr id="5" name="그룹 33"/>
          <p:cNvGrpSpPr/>
          <p:nvPr/>
        </p:nvGrpSpPr>
        <p:grpSpPr>
          <a:xfrm>
            <a:off x="1857355" y="6175370"/>
            <a:ext cx="798745" cy="682630"/>
            <a:chOff x="2397441" y="2428868"/>
            <a:chExt cx="1014587" cy="1000132"/>
          </a:xfrm>
        </p:grpSpPr>
        <p:grpSp>
          <p:nvGrpSpPr>
            <p:cNvPr id="6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7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101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0" name="타원 9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8" name="TextBox 40"/>
            <p:cNvSpPr txBox="1"/>
            <p:nvPr/>
          </p:nvSpPr>
          <p:spPr>
            <a:xfrm>
              <a:off x="2397441" y="2978071"/>
              <a:ext cx="101458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835696" y="1916832"/>
            <a:ext cx="6379642" cy="2790067"/>
            <a:chOff x="1835696" y="1996255"/>
            <a:chExt cx="6379642" cy="2790067"/>
          </a:xfrm>
        </p:grpSpPr>
        <p:cxnSp>
          <p:nvCxnSpPr>
            <p:cNvPr id="30" name="직선 연결선 29"/>
            <p:cNvCxnSpPr/>
            <p:nvPr/>
          </p:nvCxnSpPr>
          <p:spPr>
            <a:xfrm>
              <a:off x="2000232" y="2191194"/>
              <a:ext cx="202756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그룹 41"/>
            <p:cNvGrpSpPr/>
            <p:nvPr/>
          </p:nvGrpSpPr>
          <p:grpSpPr>
            <a:xfrm>
              <a:off x="4000496" y="2643182"/>
              <a:ext cx="4000528" cy="2143140"/>
              <a:chOff x="4000496" y="2643182"/>
              <a:chExt cx="4000528" cy="2143140"/>
            </a:xfrm>
          </p:grpSpPr>
          <p:sp>
            <p:nvSpPr>
              <p:cNvPr id="104" name="직사각형 103"/>
              <p:cNvSpPr/>
              <p:nvPr/>
            </p:nvSpPr>
            <p:spPr bwMode="auto">
              <a:xfrm>
                <a:off x="4000496" y="2643182"/>
                <a:ext cx="3888000" cy="214314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4000496" y="2714620"/>
                <a:ext cx="400052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 Sinus PA mode, capture the image with the same procedure.</a:t>
                </a:r>
              </a:p>
            </p:txBody>
          </p:sp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500562" y="3995742"/>
                <a:ext cx="857256" cy="663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9635" name="Picture 3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4238625" y="3000372"/>
                <a:ext cx="1391888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8" name="직사각형 27"/>
            <p:cNvSpPr/>
            <p:nvPr/>
          </p:nvSpPr>
          <p:spPr bwMode="auto">
            <a:xfrm>
              <a:off x="4039978" y="1996255"/>
              <a:ext cx="4175360" cy="468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4033834" y="2059434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1835696" y="3787778"/>
              <a:ext cx="2168735" cy="944781"/>
              <a:chOff x="1835696" y="3787778"/>
              <a:chExt cx="2168735" cy="944781"/>
            </a:xfrm>
          </p:grpSpPr>
          <p:cxnSp>
            <p:nvCxnSpPr>
              <p:cNvPr id="52" name="직선 연결선 51"/>
              <p:cNvCxnSpPr/>
              <p:nvPr/>
            </p:nvCxnSpPr>
            <p:spPr>
              <a:xfrm rot="10800000">
                <a:off x="3212431" y="3787778"/>
                <a:ext cx="792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>
              <a:xfrm flipV="1">
                <a:off x="1835696" y="3796455"/>
                <a:ext cx="1371600" cy="936104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4" name="줄무늬가 있는 오른쪽 화살표 4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443197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Sinus Mode 2/4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971600" y="894912"/>
            <a:ext cx="581497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Mount the Sinus bite on the Chinrest and position the patient like the image below 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1339784" y="1258428"/>
            <a:ext cx="7480690" cy="4330812"/>
            <a:chOff x="1339784" y="1258428"/>
            <a:chExt cx="7480690" cy="4330812"/>
          </a:xfrm>
        </p:grpSpPr>
        <p:pic>
          <p:nvPicPr>
            <p:cNvPr id="53249" name="Picture 1" descr="C:\Users\VT_GCS1\Desktop\그림파일들\SINUS 자세 2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342932" y="1571612"/>
              <a:ext cx="2616667" cy="2714644"/>
            </a:xfrm>
            <a:prstGeom prst="rect">
              <a:avLst/>
            </a:prstGeom>
            <a:noFill/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339784" y="1258428"/>
              <a:ext cx="1812600" cy="1526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noFill/>
            </a:ln>
            <a:effectLst/>
          </p:spPr>
        </p:pic>
        <p:cxnSp>
          <p:nvCxnSpPr>
            <p:cNvPr id="14" name="직선 연결선 13"/>
            <p:cNvCxnSpPr/>
            <p:nvPr/>
          </p:nvCxnSpPr>
          <p:spPr>
            <a:xfrm rot="10800000">
              <a:off x="4275570" y="1928802"/>
              <a:ext cx="1153686" cy="78581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3042" y="2764033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Sinus Bite</a:t>
              </a:r>
            </a:p>
          </p:txBody>
        </p:sp>
        <p:sp>
          <p:nvSpPr>
            <p:cNvPr id="39" name="모서리가 둥근 직사각형 38"/>
            <p:cNvSpPr/>
            <p:nvPr/>
          </p:nvSpPr>
          <p:spPr bwMode="auto">
            <a:xfrm>
              <a:off x="1357290" y="3214686"/>
              <a:ext cx="1785950" cy="1500197"/>
            </a:xfrm>
            <a:prstGeom prst="roundRect">
              <a:avLst/>
            </a:prstGeom>
            <a:blipFill>
              <a:blip r:embed="rId4" cstate="screen"/>
              <a:stretch>
                <a:fillRect/>
              </a:stretch>
            </a:blip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연결선 41"/>
            <p:cNvCxnSpPr/>
            <p:nvPr/>
          </p:nvCxnSpPr>
          <p:spPr>
            <a:xfrm rot="10800000">
              <a:off x="3179772" y="1928802"/>
              <a:ext cx="1116000" cy="952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rot="5400000">
              <a:off x="4728183" y="2978382"/>
              <a:ext cx="1008815" cy="74967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rot="10800000">
              <a:off x="3143240" y="3857628"/>
              <a:ext cx="1714512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모서리가 둥근 직사각형 50"/>
            <p:cNvSpPr/>
            <p:nvPr/>
          </p:nvSpPr>
          <p:spPr bwMode="auto">
            <a:xfrm>
              <a:off x="1357290" y="1273160"/>
              <a:ext cx="1785950" cy="1500198"/>
            </a:xfrm>
            <a:prstGeom prst="roundRect">
              <a:avLst>
                <a:gd name="adj" fmla="val 5662"/>
              </a:avLst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그룹 125"/>
            <p:cNvGrpSpPr/>
            <p:nvPr/>
          </p:nvGrpSpPr>
          <p:grpSpPr>
            <a:xfrm>
              <a:off x="3419874" y="4714884"/>
              <a:ext cx="5400600" cy="874356"/>
              <a:chOff x="3442819" y="2501098"/>
              <a:chExt cx="4162823" cy="874356"/>
            </a:xfrm>
          </p:grpSpPr>
          <p:sp>
            <p:nvSpPr>
              <p:cNvPr id="53" name="직사각형 52"/>
              <p:cNvSpPr/>
              <p:nvPr/>
            </p:nvSpPr>
            <p:spPr bwMode="auto">
              <a:xfrm>
                <a:off x="3442819" y="2501098"/>
                <a:ext cx="4162823" cy="874356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3498322" y="2583366"/>
                <a:ext cx="3996310" cy="754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11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plane laser beam</a:t>
                </a:r>
                <a:r>
                  <a:rPr lang="ko-KR" altLang="en-US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vertical line through center of patient’s face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Frankfurt Laser Beam</a:t>
                </a:r>
                <a:r>
                  <a:rPr lang="ko-KR" altLang="en-US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line through from tip of nose to top of ear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Canine Beam</a:t>
                </a:r>
                <a:r>
                  <a:rPr lang="ko-KR" altLang="en-US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corner of lip 	</a:t>
                </a:r>
              </a:p>
            </p:txBody>
          </p:sp>
        </p:grpSp>
      </p:grpSp>
      <p:grpSp>
        <p:nvGrpSpPr>
          <p:cNvPr id="23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4" name="줄무늬가 있는 오른쪽 화살표 2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702320"/>
            <a:ext cx="1785949" cy="63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246040"/>
            <a:ext cx="4443197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Sinus Mode 3/4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49577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patient’s head with the temple support, so there is no movement.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43248"/>
            <a:ext cx="7176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and the Canine laser beam again.</a:t>
            </a:r>
          </a:p>
        </p:txBody>
      </p:sp>
      <p:grpSp>
        <p:nvGrpSpPr>
          <p:cNvPr id="52" name="그룹 51"/>
          <p:cNvGrpSpPr/>
          <p:nvPr/>
        </p:nvGrpSpPr>
        <p:grpSpPr>
          <a:xfrm>
            <a:off x="1220352" y="3357562"/>
            <a:ext cx="4994722" cy="720916"/>
            <a:chOff x="1220352" y="3357562"/>
            <a:chExt cx="4994722" cy="720916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3553013"/>
              <a:ext cx="4883434" cy="52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your eyes closed and do not move until the scanning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3357562"/>
              <a:ext cx="3637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Notify the following instructions to the patient.</a:t>
              </a:r>
              <a:endParaRPr lang="en-US" altLang="ko-KR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70441" y="4387158"/>
            <a:ext cx="3786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2770661" y="5189001"/>
            <a:ext cx="673582" cy="682630"/>
            <a:chOff x="2397441" y="2428868"/>
            <a:chExt cx="873954" cy="1000132"/>
          </a:xfrm>
        </p:grpSpPr>
        <p:grpSp>
          <p:nvGrpSpPr>
            <p:cNvPr id="3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4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39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" name="타원 36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397441" y="2978071"/>
              <a:ext cx="873954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285852" y="1219062"/>
            <a:ext cx="6347767" cy="1638434"/>
            <a:chOff x="1285852" y="1219062"/>
            <a:chExt cx="6347767" cy="1638434"/>
          </a:xfrm>
        </p:grpSpPr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86182" y="1285859"/>
              <a:ext cx="1563140" cy="154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72198" y="1285860"/>
              <a:ext cx="1550217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갈매기형 수장 32"/>
            <p:cNvSpPr/>
            <p:nvPr/>
          </p:nvSpPr>
          <p:spPr bwMode="auto">
            <a:xfrm>
              <a:off x="5561302" y="1919112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줄무늬가 있는 오른쪽 화살표 40"/>
            <p:cNvSpPr/>
            <p:nvPr/>
          </p:nvSpPr>
          <p:spPr bwMode="auto">
            <a:xfrm rot="10800000">
              <a:off x="7358082" y="1714488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줄무늬가 있는 오른쪽 화살표 41"/>
            <p:cNvSpPr/>
            <p:nvPr/>
          </p:nvSpPr>
          <p:spPr bwMode="auto">
            <a:xfrm>
              <a:off x="6357950" y="1714488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42"/>
            <p:cNvGrpSpPr/>
            <p:nvPr/>
          </p:nvGrpSpPr>
          <p:grpSpPr>
            <a:xfrm>
              <a:off x="1285852" y="1219062"/>
              <a:ext cx="2478157" cy="1550150"/>
              <a:chOff x="5357818" y="1219062"/>
              <a:chExt cx="2478157" cy="1550150"/>
            </a:xfrm>
          </p:grpSpPr>
          <p:pic>
            <p:nvPicPr>
              <p:cNvPr id="44" name="Picture 2" descr="C:\Users\VT_GCS1\Desktop\제목 없음-100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715008" y="1571612"/>
                <a:ext cx="1357322" cy="1127070"/>
              </a:xfrm>
              <a:prstGeom prst="rect">
                <a:avLst/>
              </a:prstGeom>
              <a:noFill/>
            </p:spPr>
          </p:pic>
          <p:cxnSp>
            <p:nvCxnSpPr>
              <p:cNvPr id="45" name="직선 연결선 44"/>
              <p:cNvCxnSpPr/>
              <p:nvPr/>
            </p:nvCxnSpPr>
            <p:spPr>
              <a:xfrm flipV="1">
                <a:off x="6170531" y="1461896"/>
                <a:ext cx="169034" cy="72000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5572132" y="1219062"/>
                <a:ext cx="22638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Temple Support Wheel</a:t>
                </a:r>
              </a:p>
            </p:txBody>
          </p:sp>
          <p:sp>
            <p:nvSpPr>
              <p:cNvPr id="47" name="모서리가 둥근 직사각형 46"/>
              <p:cNvSpPr/>
              <p:nvPr/>
            </p:nvSpPr>
            <p:spPr bwMode="auto">
              <a:xfrm>
                <a:off x="5357818" y="1520646"/>
                <a:ext cx="2000264" cy="1248566"/>
              </a:xfrm>
              <a:prstGeom prst="roundRect">
                <a:avLst>
                  <a:gd name="adj" fmla="val 8934"/>
                </a:avLst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47"/>
            <p:cNvGrpSpPr/>
            <p:nvPr/>
          </p:nvGrpSpPr>
          <p:grpSpPr>
            <a:xfrm>
              <a:off x="4062969" y="2133869"/>
              <a:ext cx="303683" cy="388306"/>
              <a:chOff x="2214546" y="5185944"/>
              <a:chExt cx="303683" cy="388306"/>
            </a:xfrm>
          </p:grpSpPr>
          <p:sp>
            <p:nvSpPr>
              <p:cNvPr id="49" name="위로 구부러진 화살표 48"/>
              <p:cNvSpPr/>
              <p:nvPr/>
            </p:nvSpPr>
            <p:spPr bwMode="auto">
              <a:xfrm>
                <a:off x="2232477" y="5402369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위로 구부러진 화살표 49"/>
              <p:cNvSpPr/>
              <p:nvPr/>
            </p:nvSpPr>
            <p:spPr bwMode="auto">
              <a:xfrm rot="10800000">
                <a:off x="2214546" y="5185944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3" name="줄무늬가 있는 오른쪽 화살표 4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/>
          <p:cNvGrpSpPr/>
          <p:nvPr/>
        </p:nvGrpSpPr>
        <p:grpSpPr>
          <a:xfrm>
            <a:off x="1071538" y="3570287"/>
            <a:ext cx="3142800" cy="2502000"/>
            <a:chOff x="1071538" y="3570287"/>
            <a:chExt cx="3142800" cy="2502000"/>
          </a:xfrm>
        </p:grpSpPr>
        <p:grpSp>
          <p:nvGrpSpPr>
            <p:cNvPr id="9" name="그룹 72"/>
            <p:cNvGrpSpPr/>
            <p:nvPr/>
          </p:nvGrpSpPr>
          <p:grpSpPr>
            <a:xfrm>
              <a:off x="1071538" y="3570287"/>
              <a:ext cx="3142800" cy="2502000"/>
              <a:chOff x="6028296" y="4000504"/>
              <a:chExt cx="2258480" cy="1854306"/>
            </a:xfrm>
          </p:grpSpPr>
          <p:pic>
            <p:nvPicPr>
              <p:cNvPr id="7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28296" y="4000504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75" name="Picture 4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6242506" y="4169098"/>
                <a:ext cx="1836000" cy="117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79" name="Picture 6" descr="C:\Users\a00291\Desktop\713c0005_sinus.jpg"/>
            <p:cNvPicPr>
              <a:picLocks noChangeArrowheads="1"/>
            </p:cNvPicPr>
            <p:nvPr/>
          </p:nvPicPr>
          <p:blipFill>
            <a:blip r:embed="rId5" cstate="screen">
              <a:lum bright="-3000" contrast="20000"/>
            </a:blip>
            <a:stretch>
              <a:fillRect/>
            </a:stretch>
          </p:blipFill>
          <p:spPr bwMode="auto">
            <a:xfrm>
              <a:off x="1401296" y="3991360"/>
              <a:ext cx="2027696" cy="9469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472529" y="3958093"/>
              <a:ext cx="421200" cy="1157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직사각형 24"/>
          <p:cNvSpPr/>
          <p:nvPr/>
        </p:nvSpPr>
        <p:spPr>
          <a:xfrm>
            <a:off x="970440" y="836712"/>
            <a:ext cx="7387773" cy="602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switch, as the instructions are displayed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on the capture software screen. </a:t>
            </a:r>
          </a:p>
          <a:p>
            <a:pPr algn="just">
              <a:lnSpc>
                <a:spcPct val="150000"/>
              </a:lnSpc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4536" y="246040"/>
            <a:ext cx="4443197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Sinus Mode 4/4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970440" y="3244831"/>
            <a:ext cx="63162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refresh patient to view captured image.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1085075" y="1143979"/>
            <a:ext cx="7242894" cy="1980981"/>
            <a:chOff x="1085075" y="1143979"/>
            <a:chExt cx="7242894" cy="1980981"/>
          </a:xfrm>
        </p:grpSpPr>
        <p:pic>
          <p:nvPicPr>
            <p:cNvPr id="44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5075" y="1143979"/>
              <a:ext cx="2258480" cy="1854306"/>
            </a:xfrm>
            <a:prstGeom prst="rect">
              <a:avLst/>
            </a:prstGeom>
            <a:noFill/>
          </p:spPr>
        </p:pic>
        <p:grpSp>
          <p:nvGrpSpPr>
            <p:cNvPr id="2" name="그룹 63"/>
            <p:cNvGrpSpPr/>
            <p:nvPr/>
          </p:nvGrpSpPr>
          <p:grpSpPr>
            <a:xfrm>
              <a:off x="6069489" y="1143979"/>
              <a:ext cx="2258480" cy="1854306"/>
              <a:chOff x="6069489" y="1143979"/>
              <a:chExt cx="2258480" cy="1854306"/>
            </a:xfrm>
          </p:grpSpPr>
          <p:pic>
            <p:nvPicPr>
              <p:cNvPr id="83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69489" y="1143979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66565" name="Picture 5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6295656" y="1304148"/>
                <a:ext cx="1818000" cy="1163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6" name="Picture 6" descr="C:\Users\a00291\Desktop\713c0005_sinus.jpg"/>
              <p:cNvPicPr>
                <a:picLocks noChangeArrowheads="1"/>
              </p:cNvPicPr>
              <p:nvPr/>
            </p:nvPicPr>
            <p:blipFill>
              <a:blip r:embed="rId8" cstate="screen">
                <a:lum bright="-3000" contrast="20000"/>
              </a:blip>
              <a:stretch>
                <a:fillRect/>
              </a:stretch>
            </p:blipFill>
            <p:spPr bwMode="auto">
              <a:xfrm>
                <a:off x="6313944" y="1437881"/>
                <a:ext cx="1440000" cy="69102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3" name="그룹 62"/>
            <p:cNvGrpSpPr/>
            <p:nvPr/>
          </p:nvGrpSpPr>
          <p:grpSpPr>
            <a:xfrm>
              <a:off x="3577282" y="1149919"/>
              <a:ext cx="2258480" cy="1854306"/>
              <a:chOff x="3577282" y="1149919"/>
              <a:chExt cx="2258480" cy="1854306"/>
            </a:xfrm>
          </p:grpSpPr>
          <p:grpSp>
            <p:nvGrpSpPr>
              <p:cNvPr id="4" name="그룹 23"/>
              <p:cNvGrpSpPr/>
              <p:nvPr/>
            </p:nvGrpSpPr>
            <p:grpSpPr>
              <a:xfrm>
                <a:off x="3577282" y="1149919"/>
                <a:ext cx="2258480" cy="1854306"/>
                <a:chOff x="3563888" y="2519023"/>
                <a:chExt cx="2258480" cy="1854306"/>
              </a:xfrm>
            </p:grpSpPr>
            <p:grpSp>
              <p:nvGrpSpPr>
                <p:cNvPr id="5" name="그룹 18"/>
                <p:cNvGrpSpPr/>
                <p:nvPr/>
              </p:nvGrpSpPr>
              <p:grpSpPr>
                <a:xfrm>
                  <a:off x="3563888" y="2519023"/>
                  <a:ext cx="2258480" cy="1854306"/>
                  <a:chOff x="5769904" y="2564904"/>
                  <a:chExt cx="2258480" cy="1854306"/>
                </a:xfrm>
              </p:grpSpPr>
              <p:grpSp>
                <p:nvGrpSpPr>
                  <p:cNvPr id="6" name="그룹 55"/>
                  <p:cNvGrpSpPr/>
                  <p:nvPr/>
                </p:nvGrpSpPr>
                <p:grpSpPr>
                  <a:xfrm>
                    <a:off x="5769904" y="2564904"/>
                    <a:ext cx="2258480" cy="1854306"/>
                    <a:chOff x="2809988" y="3922132"/>
                    <a:chExt cx="4066268" cy="3107268"/>
                  </a:xfrm>
                </p:grpSpPr>
                <p:grpSp>
                  <p:nvGrpSpPr>
                    <p:cNvPr id="7" name="그룹 56"/>
                    <p:cNvGrpSpPr/>
                    <p:nvPr/>
                  </p:nvGrpSpPr>
                  <p:grpSpPr>
                    <a:xfrm>
                      <a:off x="2809988" y="3922132"/>
                      <a:ext cx="4066268" cy="3107268"/>
                      <a:chOff x="2809988" y="3571876"/>
                      <a:chExt cx="2071702" cy="1714512"/>
                    </a:xfrm>
                  </p:grpSpPr>
                  <p:pic>
                    <p:nvPicPr>
                      <p:cNvPr id="60" name="Picture 3" descr="D:\02. 업무\2014년\02. 전략과제\13. EM 동영상\montor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988" y="3571876"/>
                        <a:ext cx="2071702" cy="1714512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61" name="Picture 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9" cstate="screen"/>
                      <a:srcRect/>
                      <a:stretch/>
                    </p:blipFill>
                    <p:spPr bwMode="auto">
                      <a:xfrm>
                        <a:off x="3037038" y="3745106"/>
                        <a:ext cx="1637400" cy="1053805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/>
                    </p:spPr>
                  </p:pic>
                </p:grpSp>
                <p:graphicFrame>
                  <p:nvGraphicFramePr>
                    <p:cNvPr id="58" name="개체 57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409247755"/>
                        </p:ext>
                      </p:extLst>
                    </p:nvPr>
                  </p:nvGraphicFramePr>
                  <p:xfrm>
                    <a:off x="3239268" y="4220295"/>
                    <a:ext cx="3276948" cy="1959309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2051" name="Image" r:id="rId10" imgW="20317460" imgH="13003175" progId="Photoshop.Image.13">
                            <p:embed/>
                          </p:oleObj>
                        </mc:Choice>
                        <mc:Fallback>
                          <p:oleObj name="Image" r:id="rId10" imgW="20317460" imgH="13003175" progId="Photoshop.Image.13">
                            <p:embed/>
                            <p:pic>
                              <p:nvPicPr>
                                <p:cNvPr id="0" name="Picture 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1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239268" y="4220295"/>
                                  <a:ext cx="3276948" cy="1959309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pic>
                <p:nvPicPr>
                  <p:cNvPr id="18" name="그림 17"/>
                  <p:cNvPicPr>
                    <a:picLocks noChangeAspect="1"/>
                  </p:cNvPicPr>
                  <p:nvPr/>
                </p:nvPicPr>
                <p:blipFill>
                  <a:blip r:embed="rId12" cstate="screen"/>
                  <a:stretch>
                    <a:fillRect/>
                  </a:stretch>
                </p:blipFill>
                <p:spPr>
                  <a:xfrm>
                    <a:off x="5991128" y="2733805"/>
                    <a:ext cx="1841057" cy="117827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5" descr="C:\Users\a00291\Desktop\a70cccb3_pano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screen">
                  <a:lum bright="1000" contrast="20000"/>
                </a:blip>
                <a:srcRect/>
                <a:stretch/>
              </p:blipFill>
              <p:spPr bwMode="auto">
                <a:xfrm>
                  <a:off x="4644008" y="3045791"/>
                  <a:ext cx="344164" cy="2952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57" name="Picture 4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>
                <a:off x="5214942" y="1320722"/>
                <a:ext cx="410615" cy="117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3" name="그룹 62"/>
            <p:cNvGrpSpPr/>
            <p:nvPr/>
          </p:nvGrpSpPr>
          <p:grpSpPr>
            <a:xfrm>
              <a:off x="1294996" y="1295004"/>
              <a:ext cx="6802951" cy="1829956"/>
              <a:chOff x="1294996" y="1295004"/>
              <a:chExt cx="6802951" cy="1829956"/>
            </a:xfrm>
          </p:grpSpPr>
          <p:pic>
            <p:nvPicPr>
              <p:cNvPr id="66564" name="Picture 4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1294996" y="1295004"/>
                <a:ext cx="1839375" cy="117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9" name="갈매기형 수장 58"/>
              <p:cNvSpPr/>
              <p:nvPr/>
            </p:nvSpPr>
            <p:spPr bwMode="auto">
              <a:xfrm>
                <a:off x="3388456" y="1955070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갈매기형 수장 61"/>
              <p:cNvSpPr/>
              <p:nvPr/>
            </p:nvSpPr>
            <p:spPr bwMode="auto">
              <a:xfrm>
                <a:off x="5864444" y="195337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6" cstate="screen"/>
              <a:srcRect/>
              <a:stretch/>
            </p:blipFill>
            <p:spPr>
              <a:xfrm>
                <a:off x="1777722" y="1627994"/>
                <a:ext cx="792088" cy="540000"/>
              </a:xfrm>
              <a:prstGeom prst="rect">
                <a:avLst/>
              </a:prstGeom>
            </p:spPr>
          </p:pic>
          <p:grpSp>
            <p:nvGrpSpPr>
              <p:cNvPr id="13" name="그룹 25"/>
              <p:cNvGrpSpPr/>
              <p:nvPr/>
            </p:nvGrpSpPr>
            <p:grpSpPr>
              <a:xfrm>
                <a:off x="3660823" y="1676687"/>
                <a:ext cx="835039" cy="1448273"/>
                <a:chOff x="3402410" y="-928416"/>
                <a:chExt cx="3392717" cy="6031494"/>
              </a:xfrm>
            </p:grpSpPr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2410" y="-928416"/>
                  <a:ext cx="3392717" cy="603149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1" name="타원 70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47" name="Picture 1"/>
              <p:cNvPicPr>
                <a:picLocks noChangeAspect="1" noChangeArrowheads="1"/>
              </p:cNvPicPr>
              <p:nvPr/>
            </p:nvPicPr>
            <p:blipFill>
              <a:blip r:embed="rId18" cstate="screen"/>
              <a:srcRect/>
              <a:stretch>
                <a:fillRect/>
              </a:stretch>
            </p:blipFill>
            <p:spPr bwMode="auto">
              <a:xfrm>
                <a:off x="2795575" y="1331898"/>
                <a:ext cx="334694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" name="Picture 1"/>
              <p:cNvPicPr>
                <a:picLocks noChangeAspect="1" noChangeArrowheads="1"/>
              </p:cNvPicPr>
              <p:nvPr/>
            </p:nvPicPr>
            <p:blipFill>
              <a:blip r:embed="rId18" cstate="screen"/>
              <a:srcRect/>
              <a:stretch>
                <a:fillRect/>
              </a:stretch>
            </p:blipFill>
            <p:spPr bwMode="auto">
              <a:xfrm>
                <a:off x="5286380" y="1331898"/>
                <a:ext cx="334694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2807478" y="1500174"/>
                <a:ext cx="210310" cy="6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5299080" y="1500174"/>
                <a:ext cx="210310" cy="6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20" cstate="screen"/>
              <a:srcRect/>
              <a:stretch>
                <a:fillRect/>
              </a:stretch>
            </p:blipFill>
            <p:spPr bwMode="auto">
              <a:xfrm>
                <a:off x="7784747" y="1423455"/>
                <a:ext cx="313200" cy="860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0" name="그룹 33"/>
          <p:cNvGrpSpPr/>
          <p:nvPr/>
        </p:nvGrpSpPr>
        <p:grpSpPr>
          <a:xfrm>
            <a:off x="3382762" y="5041927"/>
            <a:ext cx="798745" cy="682630"/>
            <a:chOff x="2397441" y="2428868"/>
            <a:chExt cx="1090854" cy="1000132"/>
          </a:xfrm>
        </p:grpSpPr>
        <p:grpSp>
          <p:nvGrpSpPr>
            <p:cNvPr id="11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12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45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21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22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3" name="타원 42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397441" y="2978071"/>
              <a:ext cx="1090854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4429124" y="3695702"/>
            <a:ext cx="3429024" cy="2286016"/>
            <a:chOff x="4429124" y="3695702"/>
            <a:chExt cx="3429024" cy="2286016"/>
          </a:xfrm>
        </p:grpSpPr>
        <p:sp>
          <p:nvSpPr>
            <p:cNvPr id="67" name="갈매기형 수장 66"/>
            <p:cNvSpPr/>
            <p:nvPr/>
          </p:nvSpPr>
          <p:spPr bwMode="auto">
            <a:xfrm>
              <a:off x="4429124" y="457041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5155861" y="3695702"/>
              <a:ext cx="2702287" cy="2286016"/>
              <a:chOff x="4914902" y="3500438"/>
              <a:chExt cx="2702287" cy="2286016"/>
            </a:xfrm>
          </p:grpSpPr>
          <p:pic>
            <p:nvPicPr>
              <p:cNvPr id="78" name="Picture 4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38728" y="3643315"/>
                <a:ext cx="2484000" cy="15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0" name="그림 79" descr="Monitor Frame.pn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4914902" y="3500438"/>
                <a:ext cx="2702287" cy="2286016"/>
              </a:xfrm>
              <a:prstGeom prst="rect">
                <a:avLst/>
              </a:prstGeom>
            </p:spPr>
          </p:pic>
        </p:grpSp>
      </p:grpSp>
      <p:grpSp>
        <p:nvGrpSpPr>
          <p:cNvPr id="72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73" name="줄무늬가 있는 오른쪽 화살표 7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857224" y="5786454"/>
            <a:ext cx="3786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patient, and then click Dental Ct, capture software appears. </a:t>
            </a:r>
          </a:p>
        </p:txBody>
      </p:sp>
      <p:grpSp>
        <p:nvGrpSpPr>
          <p:cNvPr id="3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2" name="줄무늬가 있는 오른쪽 화살표 4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5" name="그룹 53"/>
          <p:cNvGrpSpPr/>
          <p:nvPr/>
        </p:nvGrpSpPr>
        <p:grpSpPr>
          <a:xfrm>
            <a:off x="285720" y="357166"/>
            <a:ext cx="4429156" cy="427517"/>
            <a:chOff x="428596" y="785794"/>
            <a:chExt cx="4429156" cy="427517"/>
          </a:xfrm>
        </p:grpSpPr>
        <p:grpSp>
          <p:nvGrpSpPr>
            <p:cNvPr id="46" name="그룹 37"/>
            <p:cNvGrpSpPr/>
            <p:nvPr/>
          </p:nvGrpSpPr>
          <p:grpSpPr>
            <a:xfrm>
              <a:off x="428596" y="785794"/>
              <a:ext cx="4429156" cy="427517"/>
              <a:chOff x="857224" y="1536386"/>
              <a:chExt cx="6010997" cy="427517"/>
            </a:xfrm>
          </p:grpSpPr>
          <p:pic>
            <p:nvPicPr>
              <p:cNvPr id="50" name="Picture 8" descr="G:\08_Document\09_Ewoosoft_CI\EZDenti.pn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893909" y="1536386"/>
                <a:ext cx="1071570" cy="427517"/>
              </a:xfrm>
              <a:prstGeom prst="rect">
                <a:avLst/>
              </a:prstGeom>
              <a:noFill/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57224" y="1571612"/>
                <a:ext cx="6010997" cy="381119"/>
              </a:xfrm>
              <a:prstGeom prst="roundRect">
                <a:avLst>
                  <a:gd name="adj" fmla="val 1976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     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Execution of Capture Software (CEPH)</a:t>
                </a:r>
              </a:p>
            </p:txBody>
          </p:sp>
        </p:grpSp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088" y="842501"/>
              <a:ext cx="357190" cy="3365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52" name="그림 51" descr="Monitor 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143116"/>
            <a:ext cx="3643338" cy="3010516"/>
          </a:xfrm>
          <a:prstGeom prst="rect">
            <a:avLst/>
          </a:prstGeom>
        </p:spPr>
      </p:pic>
      <p:sp>
        <p:nvSpPr>
          <p:cNvPr id="53" name="갈매기형 수장 52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55" name="Picture 3"/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87728" y="2310706"/>
            <a:ext cx="3348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6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그림 56" descr="Monitor 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58" name="타원 57"/>
          <p:cNvSpPr/>
          <p:nvPr/>
        </p:nvSpPr>
        <p:spPr bwMode="auto">
          <a:xfrm>
            <a:off x="1047598" y="2348880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cxnSp>
        <p:nvCxnSpPr>
          <p:cNvPr id="61" name="직선 연결선 60"/>
          <p:cNvCxnSpPr/>
          <p:nvPr/>
        </p:nvCxnSpPr>
        <p:spPr>
          <a:xfrm flipH="1">
            <a:off x="1187624" y="2636912"/>
            <a:ext cx="72006" cy="108012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 preferRelativeResize="0">
            <a:picLocks noChangeAspect="1" noChangeArrowheads="1"/>
          </p:cNvPicPr>
          <p:nvPr/>
        </p:nvPicPr>
        <p:blipFill>
          <a:blip r:embed="rId7" cstate="print"/>
          <a:srcRect l="48172" t="24336" b="18857"/>
          <a:stretch>
            <a:fillRect/>
          </a:stretch>
        </p:blipFill>
        <p:spPr bwMode="auto">
          <a:xfrm>
            <a:off x="539552" y="3717032"/>
            <a:ext cx="1368152" cy="1403981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63" name="그룹 65"/>
          <p:cNvGrpSpPr/>
          <p:nvPr/>
        </p:nvGrpSpPr>
        <p:grpSpPr>
          <a:xfrm>
            <a:off x="1436812" y="4749627"/>
            <a:ext cx="849172" cy="822513"/>
            <a:chOff x="6275861" y="3143248"/>
            <a:chExt cx="975780" cy="942108"/>
          </a:xfrm>
        </p:grpSpPr>
        <p:grpSp>
          <p:nvGrpSpPr>
            <p:cNvPr id="64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6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9" name="타원 68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7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71472" y="395567"/>
            <a:ext cx="615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Composition of Image Acquiring System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2214546" y="857232"/>
            <a:ext cx="2357454" cy="3307962"/>
            <a:chOff x="2214546" y="857232"/>
            <a:chExt cx="2357454" cy="3307962"/>
          </a:xfrm>
        </p:grpSpPr>
        <p:pic>
          <p:nvPicPr>
            <p:cNvPr id="30" name="Picture 2" descr="C:\Users\VT_GCS1\Desktop\SC_left_new_CG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14546" y="857232"/>
              <a:ext cx="2357454" cy="3307962"/>
            </a:xfrm>
            <a:prstGeom prst="rect">
              <a:avLst/>
            </a:prstGeom>
            <a:noFill/>
          </p:spPr>
        </p:pic>
        <p:pic>
          <p:nvPicPr>
            <p:cNvPr id="32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3" cstate="screen"/>
            <a:stretch>
              <a:fillRect/>
            </a:stretch>
          </p:blipFill>
          <p:spPr bwMode="auto">
            <a:xfrm>
              <a:off x="2357422" y="2000240"/>
              <a:ext cx="871469" cy="7143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</p:grpSp>
      <p:grpSp>
        <p:nvGrpSpPr>
          <p:cNvPr id="54" name="그룹 53"/>
          <p:cNvGrpSpPr/>
          <p:nvPr/>
        </p:nvGrpSpPr>
        <p:grpSpPr>
          <a:xfrm>
            <a:off x="430230" y="1721387"/>
            <a:ext cx="8356612" cy="4993761"/>
            <a:chOff x="430230" y="1721387"/>
            <a:chExt cx="8356612" cy="4993761"/>
          </a:xfrm>
        </p:grpSpPr>
        <p:cxnSp>
          <p:nvCxnSpPr>
            <p:cNvPr id="41" name="직선 연결선 40"/>
            <p:cNvCxnSpPr/>
            <p:nvPr/>
          </p:nvCxnSpPr>
          <p:spPr>
            <a:xfrm>
              <a:off x="3723206" y="3214686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모서리가 둥근 사각형 설명선 2"/>
            <p:cNvSpPr/>
            <p:nvPr/>
          </p:nvSpPr>
          <p:spPr bwMode="auto">
            <a:xfrm>
              <a:off x="6715140" y="4214818"/>
              <a:ext cx="2071702" cy="2500330"/>
            </a:xfrm>
            <a:prstGeom prst="wedgeRoundRectCallout">
              <a:avLst>
                <a:gd name="adj1" fmla="val -10951"/>
                <a:gd name="adj2" fmla="val -71231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모서리가 둥근 직사각형 3"/>
            <p:cNvSpPr/>
            <p:nvPr/>
          </p:nvSpPr>
          <p:spPr bwMode="auto">
            <a:xfrm>
              <a:off x="430230" y="4481342"/>
              <a:ext cx="3071834" cy="1357323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7" descr="C:\Users\a00291\Desktop\thinkcentre_m82.png"/>
            <p:cNvPicPr>
              <a:picLocks noChangeAspect="1" noChangeArrowheads="1"/>
            </p:cNvPicPr>
            <p:nvPr/>
          </p:nvPicPr>
          <p:blipFill>
            <a:blip r:embed="rId4" cstate="print"/>
            <a:srcRect b="13102"/>
            <a:stretch>
              <a:fillRect/>
            </a:stretch>
          </p:blipFill>
          <p:spPr bwMode="auto">
            <a:xfrm>
              <a:off x="7143768" y="2650081"/>
              <a:ext cx="1214446" cy="1055326"/>
            </a:xfrm>
            <a:prstGeom prst="rect">
              <a:avLst/>
            </a:prstGeom>
            <a:noFill/>
            <a:effectLst/>
          </p:spPr>
        </p:pic>
        <p:cxnSp>
          <p:nvCxnSpPr>
            <p:cNvPr id="6" name="직선 연결선 5"/>
            <p:cNvCxnSpPr/>
            <p:nvPr/>
          </p:nvCxnSpPr>
          <p:spPr>
            <a:xfrm>
              <a:off x="3723206" y="3364461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1136626" y="3334627"/>
              <a:ext cx="2304000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rot="5400000" flipH="1" flipV="1">
              <a:off x="837465" y="3020130"/>
              <a:ext cx="612001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1900271" y="3501782"/>
              <a:ext cx="1548000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2" descr="C:\Users\a00291\Desktop\13.gif"/>
            <p:cNvPicPr>
              <a:picLocks noChangeAspect="1" noChangeArrowheads="1"/>
            </p:cNvPicPr>
            <p:nvPr/>
          </p:nvPicPr>
          <p:blipFill>
            <a:blip r:embed="rId5" cstate="print"/>
            <a:srcRect r="10888"/>
            <a:stretch>
              <a:fillRect/>
            </a:stretch>
          </p:blipFill>
          <p:spPr bwMode="auto">
            <a:xfrm>
              <a:off x="882489" y="1721387"/>
              <a:ext cx="462553" cy="106467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직선 연결선 10"/>
            <p:cNvCxnSpPr/>
            <p:nvPr/>
          </p:nvCxnSpPr>
          <p:spPr>
            <a:xfrm rot="16200000" flipV="1">
              <a:off x="1659132" y="3757370"/>
              <a:ext cx="500065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5400000" flipH="1" flipV="1">
              <a:off x="1448486" y="4473228"/>
              <a:ext cx="86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 flipV="1">
              <a:off x="1536774" y="4473228"/>
              <a:ext cx="86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7" t="12201" r="21107" b="14301"/>
            <a:stretch/>
          </p:blipFill>
          <p:spPr>
            <a:xfrm>
              <a:off x="1800252" y="3725994"/>
              <a:ext cx="261480" cy="333127"/>
            </a:xfrm>
            <a:prstGeom prst="rect">
              <a:avLst/>
            </a:prstGeom>
          </p:spPr>
        </p:pic>
        <p:cxnSp>
          <p:nvCxnSpPr>
            <p:cNvPr id="15" name="직선 연결선 14"/>
            <p:cNvCxnSpPr/>
            <p:nvPr/>
          </p:nvCxnSpPr>
          <p:spPr>
            <a:xfrm>
              <a:off x="1389189" y="4896247"/>
              <a:ext cx="487796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1980695" y="4896247"/>
              <a:ext cx="487796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7" descr="C:\Users\a00291\Desktop\thumb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544" y="4721783"/>
              <a:ext cx="877000" cy="3830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8" name="Picture 4" descr="C:\Users\a00291\Desktop\교육장\IMG_674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98821" y="4572784"/>
              <a:ext cx="674615" cy="8299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7099327" y="2496546"/>
              <a:ext cx="1141659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Console PC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6284" y="3177146"/>
              <a:ext cx="153279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Fiber Optic Cable(10m)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0531" y="4121355"/>
              <a:ext cx="2808461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Warning system panel(Optional)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1668" y="5436163"/>
              <a:ext cx="1374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Warning Lamp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62959" y="5459450"/>
              <a:ext cx="129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Door Interlock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5593" y="2912111"/>
              <a:ext cx="1519968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Exposure Switch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30261" y="3000372"/>
              <a:ext cx="2013693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Ethernet Cable(</a:t>
              </a:r>
              <a:r>
                <a:rPr lang="en-US" altLang="ko-KR" sz="1000" dirty="0" err="1" smtClean="0"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 CEPH)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900879" y="4443420"/>
              <a:ext cx="1714512" cy="2057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TextBox 42"/>
            <p:cNvSpPr txBox="1"/>
            <p:nvPr/>
          </p:nvSpPr>
          <p:spPr>
            <a:xfrm>
              <a:off x="5689874" y="4572008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RS-232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62594" y="6049824"/>
              <a:ext cx="10422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Ethernet Cable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6438913" y="6171293"/>
              <a:ext cx="1080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6438913" y="5929330"/>
              <a:ext cx="1332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6438913" y="4714884"/>
              <a:ext cx="792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295905" y="5829317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Fiber Optic Cable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3723206" y="3524251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593767" y="3345901"/>
              <a:ext cx="168347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RS-232 Serial Cable(10m)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56" name="줄무늬가 있는 오른쪽 화살표 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1/6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857224" y="755108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• CEPH → Lateral. 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857224" y="3310975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then the device will turn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to the patient positioning mode.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 l="81969" t="88952" r="709" b="1107"/>
          <a:stretch>
            <a:fillRect/>
          </a:stretch>
        </p:blipFill>
        <p:spPr bwMode="auto">
          <a:xfrm>
            <a:off x="1084774" y="3825370"/>
            <a:ext cx="2034942" cy="74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6" name="그룹 33"/>
          <p:cNvGrpSpPr/>
          <p:nvPr/>
        </p:nvGrpSpPr>
        <p:grpSpPr>
          <a:xfrm>
            <a:off x="1701552" y="4396903"/>
            <a:ext cx="779509" cy="682630"/>
            <a:chOff x="2397441" y="2428868"/>
            <a:chExt cx="1076097" cy="1000132"/>
          </a:xfrm>
        </p:grpSpPr>
        <p:grpSp>
          <p:nvGrpSpPr>
            <p:cNvPr id="67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69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1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3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0" name="타원 6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8" name="TextBox 40"/>
            <p:cNvSpPr txBox="1"/>
            <p:nvPr/>
          </p:nvSpPr>
          <p:spPr>
            <a:xfrm>
              <a:off x="2397441" y="2978071"/>
              <a:ext cx="107609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/>
          <a:srcRect l="81828" t="10107" r="631" b="63928"/>
          <a:stretch/>
        </p:blipFill>
        <p:spPr>
          <a:xfrm>
            <a:off x="1073565" y="1208881"/>
            <a:ext cx="2052000" cy="1944000"/>
          </a:xfrm>
          <a:prstGeom prst="rect">
            <a:avLst/>
          </a:prstGeom>
        </p:spPr>
      </p:pic>
      <p:grpSp>
        <p:nvGrpSpPr>
          <p:cNvPr id="55" name="그룹 33"/>
          <p:cNvGrpSpPr/>
          <p:nvPr/>
        </p:nvGrpSpPr>
        <p:grpSpPr>
          <a:xfrm>
            <a:off x="1829039" y="2020639"/>
            <a:ext cx="779509" cy="682630"/>
            <a:chOff x="2397440" y="2428868"/>
            <a:chExt cx="1045571" cy="1000132"/>
          </a:xfrm>
        </p:grpSpPr>
        <p:grpSp>
          <p:nvGrpSpPr>
            <p:cNvPr id="56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59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62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3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60" name="타원 59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" name="TextBox 40"/>
            <p:cNvSpPr txBox="1"/>
            <p:nvPr/>
          </p:nvSpPr>
          <p:spPr>
            <a:xfrm>
              <a:off x="2397440" y="2978071"/>
              <a:ext cx="1045571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2267744" y="1353115"/>
            <a:ext cx="6192721" cy="5076281"/>
            <a:chOff x="2267744" y="1353115"/>
            <a:chExt cx="6192721" cy="5076281"/>
          </a:xfrm>
        </p:grpSpPr>
        <p:grpSp>
          <p:nvGrpSpPr>
            <p:cNvPr id="79" name="그룹 78"/>
            <p:cNvGrpSpPr/>
            <p:nvPr/>
          </p:nvGrpSpPr>
          <p:grpSpPr>
            <a:xfrm>
              <a:off x="4644008" y="1353115"/>
              <a:ext cx="3816456" cy="2142242"/>
              <a:chOff x="4039978" y="1214750"/>
              <a:chExt cx="3816456" cy="2142242"/>
            </a:xfrm>
          </p:grpSpPr>
          <p:grpSp>
            <p:nvGrpSpPr>
              <p:cNvPr id="80" name="그룹 127"/>
              <p:cNvGrpSpPr/>
              <p:nvPr/>
            </p:nvGrpSpPr>
            <p:grpSpPr>
              <a:xfrm>
                <a:off x="4039978" y="1214750"/>
                <a:ext cx="3816456" cy="2142242"/>
                <a:chOff x="4039978" y="1214750"/>
                <a:chExt cx="3816456" cy="2142242"/>
              </a:xfrm>
            </p:grpSpPr>
            <p:sp>
              <p:nvSpPr>
                <p:cNvPr id="82" name="직사각형 81"/>
                <p:cNvSpPr/>
                <p:nvPr/>
              </p:nvSpPr>
              <p:spPr bwMode="auto">
                <a:xfrm>
                  <a:off x="4039978" y="1214750"/>
                  <a:ext cx="3816456" cy="2142242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30000"/>
                  </a:scheme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직사각형 82"/>
                <p:cNvSpPr/>
                <p:nvPr/>
              </p:nvSpPr>
              <p:spPr>
                <a:xfrm>
                  <a:off x="4237956" y="1692925"/>
                  <a:ext cx="1472543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Scan Time : 12.9 Sec</a:t>
                  </a:r>
                </a:p>
              </p:txBody>
            </p:sp>
          </p:grpSp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81913" t="17351" r="9349" b="76399"/>
              <a:stretch/>
            </p:blipFill>
            <p:spPr>
              <a:xfrm>
                <a:off x="4305311" y="1275436"/>
                <a:ext cx="958803" cy="438912"/>
              </a:xfrm>
              <a:prstGeom prst="rect">
                <a:avLst/>
              </a:prstGeom>
            </p:spPr>
          </p:pic>
        </p:grpSp>
        <p:pic>
          <p:nvPicPr>
            <p:cNvPr id="88" name="그림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6"/>
            <a:stretch/>
          </p:blipFill>
          <p:spPr>
            <a:xfrm>
              <a:off x="6586567" y="2068777"/>
              <a:ext cx="1574365" cy="1302118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553" y="2108431"/>
              <a:ext cx="1152643" cy="1242910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 bwMode="auto">
            <a:xfrm>
              <a:off x="4643745" y="3825370"/>
              <a:ext cx="3816720" cy="260402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4652952" y="3823865"/>
              <a:ext cx="36676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 PA, SMV, Waters View and </a:t>
              </a:r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Carpus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mode, capture the image with the same procedure.</a:t>
              </a:r>
            </a:p>
          </p:txBody>
        </p:sp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5" cstate="print"/>
            <a:srcRect l="90647" t="17351" r="995" b="76399"/>
            <a:stretch/>
          </p:blipFill>
          <p:spPr>
            <a:xfrm>
              <a:off x="6561341" y="1408588"/>
              <a:ext cx="917106" cy="438912"/>
            </a:xfrm>
            <a:prstGeom prst="rect">
              <a:avLst/>
            </a:prstGeom>
          </p:spPr>
        </p:pic>
        <p:sp>
          <p:nvSpPr>
            <p:cNvPr id="85" name="직사각형 84"/>
            <p:cNvSpPr/>
            <p:nvPr/>
          </p:nvSpPr>
          <p:spPr>
            <a:xfrm>
              <a:off x="7451056" y="1459388"/>
              <a:ext cx="10094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(Optional)</a:t>
              </a:r>
              <a:endParaRPr lang="ko-KR" altLang="en-US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6484684" y="1831290"/>
              <a:ext cx="144244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Scan Time : 13.5 Sec    </a:t>
              </a:r>
            </a:p>
          </p:txBody>
        </p:sp>
        <p:pic>
          <p:nvPicPr>
            <p:cNvPr id="90" name="그림 16"/>
            <p:cNvPicPr>
              <a:picLocks noChangeAspect="1"/>
            </p:cNvPicPr>
            <p:nvPr/>
          </p:nvPicPr>
          <p:blipFill rotWithShape="1">
            <a:blip r:embed="rId8" cstate="print"/>
            <a:srcRect l="81769" t="14811" r="744" b="64115"/>
            <a:stretch/>
          </p:blipFill>
          <p:spPr>
            <a:xfrm>
              <a:off x="4860032" y="4289903"/>
              <a:ext cx="1260192" cy="972000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9" cstate="print"/>
            <a:srcRect l="81674" t="15209" r="736" b="64375"/>
            <a:stretch/>
          </p:blipFill>
          <p:spPr>
            <a:xfrm>
              <a:off x="6732240" y="4317194"/>
              <a:ext cx="1260000" cy="93600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10" cstate="print"/>
            <a:srcRect l="82071" t="15345" r="841" b="64237"/>
            <a:stretch/>
          </p:blipFill>
          <p:spPr>
            <a:xfrm>
              <a:off x="4860032" y="5430733"/>
              <a:ext cx="1224000" cy="936000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 rotWithShape="1">
            <a:blip r:embed="rId11" cstate="print"/>
            <a:srcRect l="81846" t="15055" r="564" b="64527"/>
            <a:stretch/>
          </p:blipFill>
          <p:spPr>
            <a:xfrm>
              <a:off x="6732240" y="5430733"/>
              <a:ext cx="1260000" cy="936000"/>
            </a:xfrm>
            <a:prstGeom prst="rect">
              <a:avLst/>
            </a:prstGeom>
          </p:spPr>
        </p:pic>
        <p:grpSp>
          <p:nvGrpSpPr>
            <p:cNvPr id="46" name="그룹 45"/>
            <p:cNvGrpSpPr/>
            <p:nvPr/>
          </p:nvGrpSpPr>
          <p:grpSpPr>
            <a:xfrm>
              <a:off x="2267744" y="1924290"/>
              <a:ext cx="2376000" cy="2363155"/>
              <a:chOff x="2267744" y="1924290"/>
              <a:chExt cx="2376000" cy="2363155"/>
            </a:xfrm>
          </p:grpSpPr>
          <p:cxnSp>
            <p:nvCxnSpPr>
              <p:cNvPr id="52" name="직선 연결선 51"/>
              <p:cNvCxnSpPr/>
              <p:nvPr/>
            </p:nvCxnSpPr>
            <p:spPr>
              <a:xfrm>
                <a:off x="2267744" y="1924291"/>
                <a:ext cx="2376000" cy="1588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직선 연결선 93"/>
              <p:cNvCxnSpPr/>
              <p:nvPr/>
            </p:nvCxnSpPr>
            <p:spPr>
              <a:xfrm flipH="1">
                <a:off x="4287856" y="1924290"/>
                <a:ext cx="6702" cy="2363155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직선 연결선 95"/>
              <p:cNvCxnSpPr/>
              <p:nvPr/>
            </p:nvCxnSpPr>
            <p:spPr>
              <a:xfrm>
                <a:off x="4287856" y="4280745"/>
                <a:ext cx="355888" cy="670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2/6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971599" y="894912"/>
            <a:ext cx="57606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If the device stops, widen the ear rods.</a:t>
            </a:r>
            <a:r>
              <a:rPr lang="en-US" altLang="ko-KR" sz="1000" dirty="0">
                <a:solidFill>
                  <a:srgbClr val="211D1E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71598" y="2622104"/>
            <a:ext cx="53149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 safety, patient (especially child or pregnant woman) should wear the lead apron.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971599" y="4205862"/>
            <a:ext cx="6840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Patient should take off all jewelry and metallic objects such as hair pins, spectacles, dentures and 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orthodontic  appliances and  place them on the accessory rack. </a:t>
            </a:r>
          </a:p>
        </p:txBody>
      </p:sp>
      <p:grpSp>
        <p:nvGrpSpPr>
          <p:cNvPr id="33" name="그룹 32"/>
          <p:cNvGrpSpPr/>
          <p:nvPr/>
        </p:nvGrpSpPr>
        <p:grpSpPr>
          <a:xfrm>
            <a:off x="1522455" y="2842971"/>
            <a:ext cx="4788442" cy="1378118"/>
            <a:chOff x="1522455" y="2842971"/>
            <a:chExt cx="4788442" cy="1378118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00"/>
            <a:stretch/>
          </p:blipFill>
          <p:spPr>
            <a:xfrm>
              <a:off x="3839747" y="2842971"/>
              <a:ext cx="817794" cy="1378118"/>
            </a:xfrm>
            <a:prstGeom prst="rect">
              <a:avLst/>
            </a:prstGeom>
          </p:spPr>
        </p:pic>
        <p:grpSp>
          <p:nvGrpSpPr>
            <p:cNvPr id="32" name="그룹 31"/>
            <p:cNvGrpSpPr/>
            <p:nvPr/>
          </p:nvGrpSpPr>
          <p:grpSpPr>
            <a:xfrm>
              <a:off x="1522455" y="2899391"/>
              <a:ext cx="4788442" cy="1249689"/>
              <a:chOff x="1522455" y="2899391"/>
              <a:chExt cx="4788442" cy="1249689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192"/>
              <a:stretch/>
            </p:blipFill>
            <p:spPr>
              <a:xfrm>
                <a:off x="1522455" y="2899391"/>
                <a:ext cx="1347742" cy="1249689"/>
              </a:xfrm>
              <a:prstGeom prst="rect">
                <a:avLst/>
              </a:prstGeom>
            </p:spPr>
          </p:pic>
          <p:sp>
            <p:nvSpPr>
              <p:cNvPr id="45" name="갈매기형 수장 44"/>
              <p:cNvSpPr/>
              <p:nvPr/>
            </p:nvSpPr>
            <p:spPr bwMode="auto">
              <a:xfrm>
                <a:off x="3186313" y="3441024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 flipV="1">
                <a:off x="4427984" y="3155688"/>
                <a:ext cx="161434" cy="151434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5134869" y="2999345"/>
                <a:ext cx="11760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Lead Apron</a:t>
                </a:r>
              </a:p>
            </p:txBody>
          </p:sp>
          <p:cxnSp>
            <p:nvCxnSpPr>
              <p:cNvPr id="48" name="직선 연결선 47"/>
              <p:cNvCxnSpPr/>
              <p:nvPr/>
            </p:nvCxnSpPr>
            <p:spPr>
              <a:xfrm flipV="1">
                <a:off x="4580709" y="3155688"/>
                <a:ext cx="576000" cy="2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그룹 36"/>
          <p:cNvGrpSpPr/>
          <p:nvPr/>
        </p:nvGrpSpPr>
        <p:grpSpPr>
          <a:xfrm>
            <a:off x="1333406" y="4660446"/>
            <a:ext cx="6129001" cy="1538379"/>
            <a:chOff x="1333406" y="4660446"/>
            <a:chExt cx="6129001" cy="1538379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0"/>
            <a:stretch/>
          </p:blipFill>
          <p:spPr>
            <a:xfrm>
              <a:off x="5868144" y="4699087"/>
              <a:ext cx="1504495" cy="1080120"/>
            </a:xfrm>
            <a:prstGeom prst="rect">
              <a:avLst/>
            </a:prstGeom>
          </p:spPr>
        </p:pic>
        <p:cxnSp>
          <p:nvCxnSpPr>
            <p:cNvPr id="41" name="직선 연결선 40"/>
            <p:cNvCxnSpPr/>
            <p:nvPr/>
          </p:nvCxnSpPr>
          <p:spPr>
            <a:xfrm>
              <a:off x="6620391" y="5643243"/>
              <a:ext cx="0" cy="27998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894349" y="5891048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Accessory Rack</a:t>
              </a: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662064"/>
              <a:ext cx="1651940" cy="1449705"/>
            </a:xfrm>
            <a:prstGeom prst="rect">
              <a:avLst/>
            </a:prstGeom>
          </p:spPr>
        </p:pic>
        <p:sp>
          <p:nvSpPr>
            <p:cNvPr id="51" name="갈매기형 수장 50"/>
            <p:cNvSpPr/>
            <p:nvPr/>
          </p:nvSpPr>
          <p:spPr bwMode="auto">
            <a:xfrm>
              <a:off x="3167920" y="532096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660446"/>
              <a:ext cx="1596126" cy="1446294"/>
            </a:xfrm>
            <a:prstGeom prst="rect">
              <a:avLst/>
            </a:prstGeom>
          </p:spPr>
        </p:pic>
      </p:grpSp>
      <p:grpSp>
        <p:nvGrpSpPr>
          <p:cNvPr id="30" name="그룹 29"/>
          <p:cNvGrpSpPr/>
          <p:nvPr/>
        </p:nvGrpSpPr>
        <p:grpSpPr>
          <a:xfrm>
            <a:off x="1330387" y="1292259"/>
            <a:ext cx="4025911" cy="1300889"/>
            <a:chOff x="1330387" y="1292259"/>
            <a:chExt cx="4025911" cy="1300889"/>
          </a:xfrm>
        </p:grpSpPr>
        <p:sp>
          <p:nvSpPr>
            <p:cNvPr id="53" name="갈매기형 수장 52"/>
            <p:cNvSpPr/>
            <p:nvPr/>
          </p:nvSpPr>
          <p:spPr bwMode="auto">
            <a:xfrm>
              <a:off x="3131840" y="187351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줄무늬가 있는 오른쪽 화살표 53"/>
            <p:cNvSpPr/>
            <p:nvPr/>
          </p:nvSpPr>
          <p:spPr bwMode="auto">
            <a:xfrm rot="10800000">
              <a:off x="3962957" y="194270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줄무늬가 있는 오른쪽 화살표 54"/>
            <p:cNvSpPr/>
            <p:nvPr/>
          </p:nvSpPr>
          <p:spPr bwMode="auto">
            <a:xfrm>
              <a:off x="4599167" y="193230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21" y="1292259"/>
              <a:ext cx="1731877" cy="1300889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387" y="1292259"/>
              <a:ext cx="1731877" cy="1300889"/>
            </a:xfrm>
            <a:prstGeom prst="rect">
              <a:avLst/>
            </a:prstGeom>
          </p:spPr>
        </p:pic>
      </p:grpSp>
      <p:grpSp>
        <p:nvGrpSpPr>
          <p:cNvPr id="3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8" name="줄무늬가 있는 오른쪽 화살표 3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792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3/6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971599" y="932527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CEPH unit.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971600" y="3476414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height of the unit to suit the patient by pressing the column up/down button or switch (optional). </a:t>
            </a:r>
          </a:p>
        </p:txBody>
      </p:sp>
      <p:pic>
        <p:nvPicPr>
          <p:cNvPr id="25" name="Picture 1" descr="D:\02. 업무\2014년\02. 전략과제\13. EM 동영상\플래쉬\셉이미지\셉안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3263752" cy="2143140"/>
          </a:xfrm>
          <a:prstGeom prst="rect">
            <a:avLst/>
          </a:prstGeom>
          <a:noFill/>
        </p:spPr>
      </p:pic>
      <p:grpSp>
        <p:nvGrpSpPr>
          <p:cNvPr id="20" name="그룹 19"/>
          <p:cNvGrpSpPr/>
          <p:nvPr/>
        </p:nvGrpSpPr>
        <p:grpSpPr>
          <a:xfrm>
            <a:off x="1392849" y="3865128"/>
            <a:ext cx="4822225" cy="2278516"/>
            <a:chOff x="1392849" y="3865128"/>
            <a:chExt cx="4822225" cy="2278516"/>
          </a:xfrm>
        </p:grpSpPr>
        <p:grpSp>
          <p:nvGrpSpPr>
            <p:cNvPr id="18" name="그룹 39"/>
            <p:cNvGrpSpPr/>
            <p:nvPr/>
          </p:nvGrpSpPr>
          <p:grpSpPr>
            <a:xfrm>
              <a:off x="4214810" y="3929066"/>
              <a:ext cx="285751" cy="928694"/>
              <a:chOff x="1012093" y="4317346"/>
              <a:chExt cx="211089" cy="1003569"/>
            </a:xfrm>
            <a:solidFill>
              <a:srgbClr val="FF0000">
                <a:alpha val="74000"/>
              </a:srgbClr>
            </a:solidFill>
          </p:grpSpPr>
          <p:sp>
            <p:nvSpPr>
              <p:cNvPr id="22" name="줄무늬가 있는 오른쪽 화살표 21"/>
              <p:cNvSpPr/>
              <p:nvPr/>
            </p:nvSpPr>
            <p:spPr bwMode="auto">
              <a:xfrm rot="16200000">
                <a:off x="923484" y="4405955"/>
                <a:ext cx="388308" cy="211089"/>
              </a:xfrm>
              <a:prstGeom prst="stripedRightArrow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줄무늬가 있는 오른쪽 화살표 22"/>
              <p:cNvSpPr/>
              <p:nvPr/>
            </p:nvSpPr>
            <p:spPr bwMode="auto">
              <a:xfrm rot="5400000">
                <a:off x="923483" y="5021216"/>
                <a:ext cx="388309" cy="211089"/>
              </a:xfrm>
              <a:prstGeom prst="stripedRightArrow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7" name="Picture 3" descr="D:\02. 업무\2014년\02. 전략과제\13. EM 동영상\플래쉬\셉이미지\셉이어로드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3865128"/>
              <a:ext cx="1785950" cy="1761596"/>
            </a:xfrm>
            <a:prstGeom prst="rect">
              <a:avLst/>
            </a:prstGeom>
            <a:noFill/>
          </p:spPr>
        </p:pic>
        <p:pic>
          <p:nvPicPr>
            <p:cNvPr id="28" name="Picture 4" descr="D:\02. 업무\2014년\02. 전략과제\13. EM 동영상\플래쉬\셉이미지\셉이어로드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68772" y="3865128"/>
              <a:ext cx="1760220" cy="1736217"/>
            </a:xfrm>
            <a:prstGeom prst="rect">
              <a:avLst/>
            </a:prstGeom>
            <a:noFill/>
          </p:spPr>
        </p:pic>
        <p:pic>
          <p:nvPicPr>
            <p:cNvPr id="29" name="Picture 5" descr="D:\02. 업무\2014년\02. 전략과제\13. EM 동영상\00. 디자이너 이력서\조사스위치.pn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14000"/>
            </a:blip>
            <a:srcRect/>
            <a:stretch>
              <a:fillRect/>
            </a:stretch>
          </p:blipFill>
          <p:spPr bwMode="auto">
            <a:xfrm>
              <a:off x="1392849" y="4936698"/>
              <a:ext cx="678821" cy="12069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5" descr="D:\02. 업무\2014년\02. 전략과제\13. EM 동영상\00. 디자이너 이력서\조사스위치.pn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14000"/>
            </a:blip>
            <a:srcRect/>
            <a:stretch>
              <a:fillRect/>
            </a:stretch>
          </p:blipFill>
          <p:spPr bwMode="auto">
            <a:xfrm>
              <a:off x="4152427" y="4936698"/>
              <a:ext cx="678821" cy="12069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1" name="줄무늬가 있는 오른쪽 화살표 2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3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4/6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1000100" y="926138"/>
            <a:ext cx="6000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the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ear rods to fit along the patient’s ear canals and adjust the nasal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positioner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	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1071538" y="3630216"/>
            <a:ext cx="42587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Position the nasal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positioner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on the patient’s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Nasion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point. 	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1200146" y="1214422"/>
            <a:ext cx="6086498" cy="1947672"/>
            <a:chOff x="1200146" y="1214422"/>
            <a:chExt cx="6086498" cy="1947672"/>
          </a:xfrm>
        </p:grpSpPr>
        <p:pic>
          <p:nvPicPr>
            <p:cNvPr id="23" name="Picture 7" descr="D:\02. 업무\2014년\02. 전략과제\13. EM 동영상\dentist용\영상\셉이어로드0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146" y="1214422"/>
              <a:ext cx="2800350" cy="1947672"/>
            </a:xfrm>
            <a:prstGeom prst="rect">
              <a:avLst/>
            </a:prstGeom>
            <a:noFill/>
          </p:spPr>
        </p:pic>
        <p:pic>
          <p:nvPicPr>
            <p:cNvPr id="29" name="Picture 2" descr="D:\02. 업무\2014년\02. 전략과제\13. EM 동영상\플래쉬\셉이미지\셉이어로드0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6294" y="1214422"/>
              <a:ext cx="2800350" cy="1947672"/>
            </a:xfrm>
            <a:prstGeom prst="rect">
              <a:avLst/>
            </a:prstGeom>
            <a:noFill/>
          </p:spPr>
        </p:pic>
        <p:grpSp>
          <p:nvGrpSpPr>
            <p:cNvPr id="30" name="그룹 39"/>
            <p:cNvGrpSpPr/>
            <p:nvPr/>
          </p:nvGrpSpPr>
          <p:grpSpPr>
            <a:xfrm>
              <a:off x="4742135" y="1857363"/>
              <a:ext cx="1901567" cy="288022"/>
              <a:chOff x="2151981" y="3080619"/>
              <a:chExt cx="1123778" cy="293354"/>
            </a:xfrm>
            <a:solidFill>
              <a:srgbClr val="FF0000">
                <a:alpha val="74000"/>
              </a:srgbClr>
            </a:solidFill>
            <a:effectLst/>
          </p:grpSpPr>
          <p:sp>
            <p:nvSpPr>
              <p:cNvPr id="31" name="줄무늬가 있는 오른쪽 화살표 30"/>
              <p:cNvSpPr/>
              <p:nvPr/>
            </p:nvSpPr>
            <p:spPr bwMode="auto">
              <a:xfrm>
                <a:off x="2151981" y="3080619"/>
                <a:ext cx="279415" cy="293353"/>
              </a:xfrm>
              <a:prstGeom prst="stripedRightArrow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줄무늬가 있는 오른쪽 화살표 32"/>
              <p:cNvSpPr/>
              <p:nvPr/>
            </p:nvSpPr>
            <p:spPr bwMode="auto">
              <a:xfrm rot="10800000">
                <a:off x="2996343" y="3080620"/>
                <a:ext cx="279416" cy="293353"/>
              </a:xfrm>
              <a:prstGeom prst="stripedRightArrow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6" name="갈매기형 수장 45"/>
            <p:cNvSpPr/>
            <p:nvPr/>
          </p:nvSpPr>
          <p:spPr bwMode="auto">
            <a:xfrm>
              <a:off x="4143372" y="2071678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093518" y="4071942"/>
            <a:ext cx="5550448" cy="2286016"/>
            <a:chOff x="3093518" y="4071942"/>
            <a:chExt cx="5550448" cy="2286016"/>
          </a:xfrm>
        </p:grpSpPr>
        <p:sp>
          <p:nvSpPr>
            <p:cNvPr id="22" name="직사각형 21"/>
            <p:cNvSpPr/>
            <p:nvPr/>
          </p:nvSpPr>
          <p:spPr bwMode="auto">
            <a:xfrm>
              <a:off x="3428992" y="4071942"/>
              <a:ext cx="4857784" cy="228601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5" descr="D:\02. 업무\2014년\02. 전략과제\13. EM 동영상\플래쉬\셉이미지\이마자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93518" y="4214818"/>
              <a:ext cx="2835804" cy="1972330"/>
            </a:xfrm>
            <a:prstGeom prst="rect">
              <a:avLst/>
            </a:prstGeom>
            <a:noFill/>
          </p:spPr>
        </p:pic>
        <p:pic>
          <p:nvPicPr>
            <p:cNvPr id="35" name="Picture 4" descr="D:\02. 업무\2014년\02. 전략과제\13. EM 동영상\플래쉬\셉이미지\이마자01.png"/>
            <p:cNvPicPr>
              <a:picLocks noChangeAspect="1" noChangeArrowheads="1"/>
            </p:cNvPicPr>
            <p:nvPr/>
          </p:nvPicPr>
          <p:blipFill>
            <a:blip r:embed="rId5" cstate="print"/>
            <a:srcRect l="17949" r="-10257"/>
            <a:stretch>
              <a:fillRect/>
            </a:stretch>
          </p:blipFill>
          <p:spPr bwMode="auto">
            <a:xfrm>
              <a:off x="6072198" y="4286256"/>
              <a:ext cx="2571768" cy="1938684"/>
            </a:xfrm>
            <a:prstGeom prst="rect">
              <a:avLst/>
            </a:prstGeom>
            <a:noFill/>
          </p:spPr>
        </p:pic>
        <p:sp>
          <p:nvSpPr>
            <p:cNvPr id="37" name="줄무늬가 있는 오른쪽 화살표 36"/>
            <p:cNvSpPr/>
            <p:nvPr/>
          </p:nvSpPr>
          <p:spPr bwMode="auto">
            <a:xfrm rot="5400000">
              <a:off x="4622484" y="4950152"/>
              <a:ext cx="472805" cy="288021"/>
            </a:xfrm>
            <a:prstGeom prst="stripedRightArrow">
              <a:avLst/>
            </a:prstGeom>
            <a:solidFill>
              <a:srgbClr val="FF0000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갈매기형 수장 39"/>
            <p:cNvSpPr/>
            <p:nvPr/>
          </p:nvSpPr>
          <p:spPr bwMode="auto">
            <a:xfrm>
              <a:off x="5715008" y="5143512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줄무늬가 있는 오른쪽 화살표 46"/>
            <p:cNvSpPr/>
            <p:nvPr/>
          </p:nvSpPr>
          <p:spPr bwMode="auto">
            <a:xfrm>
              <a:off x="6143636" y="4357694"/>
              <a:ext cx="472805" cy="288021"/>
            </a:xfrm>
            <a:prstGeom prst="stripedRightArrow">
              <a:avLst/>
            </a:prstGeom>
            <a:solidFill>
              <a:srgbClr val="FF0000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5" name="줄무늬가 있는 오른쪽 화살표 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229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5/6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970441" y="926138"/>
            <a:ext cx="56006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atient’s Frankfurt Plane should be parallel to the floor. 	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1214414" y="1214422"/>
            <a:ext cx="6215106" cy="2357454"/>
            <a:chOff x="1214414" y="1214422"/>
            <a:chExt cx="6215106" cy="2357454"/>
          </a:xfrm>
        </p:grpSpPr>
        <p:sp>
          <p:nvSpPr>
            <p:cNvPr id="26" name="직사각형 25"/>
            <p:cNvSpPr/>
            <p:nvPr/>
          </p:nvSpPr>
          <p:spPr bwMode="auto">
            <a:xfrm>
              <a:off x="5000628" y="1259356"/>
              <a:ext cx="2428892" cy="231252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" name="Picture 2" descr="D:\02. 업무\2014년\02. 전략과제\13. EM 동영상\dentist용\영상\셉고개01.png"/>
            <p:cNvPicPr>
              <a:picLocks noChangeAspect="1" noChangeArrowheads="1"/>
            </p:cNvPicPr>
            <p:nvPr/>
          </p:nvPicPr>
          <p:blipFill>
            <a:blip r:embed="rId2" cstate="print"/>
            <a:srcRect r="19171"/>
            <a:stretch>
              <a:fillRect/>
            </a:stretch>
          </p:blipFill>
          <p:spPr bwMode="auto">
            <a:xfrm>
              <a:off x="1214414" y="1214422"/>
              <a:ext cx="2571768" cy="2212917"/>
            </a:xfrm>
            <a:prstGeom prst="rect">
              <a:avLst/>
            </a:prstGeom>
            <a:noFill/>
          </p:spPr>
        </p:pic>
        <p:pic>
          <p:nvPicPr>
            <p:cNvPr id="31" name="Picture 3" descr="D:\02. 업무\2014년\02. 전략과제\13. EM 동영상\dentist용\영상\셉고개02.png"/>
            <p:cNvPicPr>
              <a:picLocks noChangeAspect="1" noChangeArrowheads="1"/>
            </p:cNvPicPr>
            <p:nvPr/>
          </p:nvPicPr>
          <p:blipFill>
            <a:blip r:embed="rId3" cstate="print"/>
            <a:srcRect l="22222" r="17460"/>
            <a:stretch>
              <a:fillRect/>
            </a:stretch>
          </p:blipFill>
          <p:spPr bwMode="auto">
            <a:xfrm>
              <a:off x="5000628" y="1214423"/>
              <a:ext cx="2000264" cy="2306454"/>
            </a:xfrm>
            <a:prstGeom prst="rect">
              <a:avLst/>
            </a:prstGeom>
            <a:noFill/>
          </p:spPr>
        </p:pic>
      </p:grpSp>
      <p:sp>
        <p:nvSpPr>
          <p:cNvPr id="33" name="직사각형 32"/>
          <p:cNvSpPr/>
          <p:nvPr/>
        </p:nvSpPr>
        <p:spPr>
          <a:xfrm>
            <a:off x="970440" y="3786190"/>
            <a:ext cx="28871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Notify the following instructions to the patient.</a:t>
            </a:r>
            <a:endParaRPr lang="en-US" altLang="ko-KR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188776" y="3714752"/>
            <a:ext cx="6196640" cy="1559273"/>
            <a:chOff x="1188776" y="3786190"/>
            <a:chExt cx="6196640" cy="1559273"/>
          </a:xfrm>
        </p:grpSpPr>
        <p:sp>
          <p:nvSpPr>
            <p:cNvPr id="32" name="직사각형 31"/>
            <p:cNvSpPr/>
            <p:nvPr/>
          </p:nvSpPr>
          <p:spPr>
            <a:xfrm>
              <a:off x="1188776" y="4110156"/>
              <a:ext cx="3954728" cy="756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Do not move and  keep your mouth and eyes closed until the image capturing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4" descr="D:\02. 업무\2014년\02. 전략과제\13. EM 동영상\dentist용\영상\셉눈감기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3786190"/>
              <a:ext cx="2241912" cy="1559273"/>
            </a:xfrm>
            <a:prstGeom prst="rect">
              <a:avLst/>
            </a:prstGeom>
            <a:noFill/>
          </p:spPr>
        </p:pic>
      </p:grpSp>
      <p:sp>
        <p:nvSpPr>
          <p:cNvPr id="37" name="직사각형 36"/>
          <p:cNvSpPr/>
          <p:nvPr/>
        </p:nvSpPr>
        <p:spPr>
          <a:xfrm>
            <a:off x="970441" y="4929198"/>
            <a:ext cx="3786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 cstate="print"/>
          <a:srcRect l="77347" t="89187" r="834" b="1173"/>
          <a:stretch/>
        </p:blipFill>
        <p:spPr>
          <a:xfrm>
            <a:off x="1243984" y="5321038"/>
            <a:ext cx="1764184" cy="623701"/>
          </a:xfrm>
          <a:prstGeom prst="rect">
            <a:avLst/>
          </a:prstGeom>
        </p:spPr>
      </p:pic>
      <p:grpSp>
        <p:nvGrpSpPr>
          <p:cNvPr id="25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38" name="그룹 33"/>
          <p:cNvGrpSpPr/>
          <p:nvPr/>
        </p:nvGrpSpPr>
        <p:grpSpPr>
          <a:xfrm>
            <a:off x="2857488" y="5857892"/>
            <a:ext cx="779509" cy="682630"/>
            <a:chOff x="2397441" y="2428868"/>
            <a:chExt cx="1076097" cy="1000132"/>
          </a:xfrm>
        </p:grpSpPr>
        <p:grpSp>
          <p:nvGrpSpPr>
            <p:cNvPr id="46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48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50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9" name="타원 48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40"/>
            <p:cNvSpPr txBox="1"/>
            <p:nvPr/>
          </p:nvSpPr>
          <p:spPr>
            <a:xfrm>
              <a:off x="2397441" y="2978071"/>
              <a:ext cx="107609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229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714536" y="246040"/>
            <a:ext cx="45608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Lateral Mode 6/6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970440" y="785794"/>
            <a:ext cx="73163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switch, as shown in the instructions in the Guidance Message Window.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1085075" y="1031770"/>
            <a:ext cx="7242894" cy="1980981"/>
            <a:chOff x="1085075" y="1031770"/>
            <a:chExt cx="7242894" cy="1980981"/>
          </a:xfrm>
        </p:grpSpPr>
        <p:sp>
          <p:nvSpPr>
            <p:cNvPr id="49" name="갈매기형 수장 48"/>
            <p:cNvSpPr/>
            <p:nvPr/>
          </p:nvSpPr>
          <p:spPr bwMode="auto">
            <a:xfrm>
              <a:off x="3388456" y="184286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갈매기형 수장 51"/>
            <p:cNvSpPr/>
            <p:nvPr/>
          </p:nvSpPr>
          <p:spPr bwMode="auto">
            <a:xfrm>
              <a:off x="5864444" y="1841166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3577282" y="1037710"/>
              <a:ext cx="2258480" cy="1854306"/>
              <a:chOff x="3577282" y="2519023"/>
              <a:chExt cx="2258480" cy="1854306"/>
            </a:xfrm>
          </p:grpSpPr>
          <p:pic>
            <p:nvPicPr>
              <p:cNvPr id="55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77282" y="2519023"/>
                <a:ext cx="2258480" cy="1854306"/>
              </a:xfrm>
              <a:prstGeom prst="rect">
                <a:avLst/>
              </a:prstGeom>
              <a:noFill/>
            </p:spPr>
          </p:pic>
          <p:grpSp>
            <p:nvGrpSpPr>
              <p:cNvPr id="56" name="그룹 55"/>
              <p:cNvGrpSpPr/>
              <p:nvPr/>
            </p:nvGrpSpPr>
            <p:grpSpPr>
              <a:xfrm>
                <a:off x="3795326" y="2687188"/>
                <a:ext cx="1836000" cy="1152000"/>
                <a:chOff x="928662" y="1142984"/>
                <a:chExt cx="7620000" cy="4876800"/>
              </a:xfrm>
            </p:grpSpPr>
            <p:pic>
              <p:nvPicPr>
                <p:cNvPr id="57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8662" y="1142984"/>
                  <a:ext cx="76200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8" name="Picture 5" descr="C:\Users\a00291\Desktop\d952e618_a4b1a4b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36378"/>
                <a:stretch>
                  <a:fillRect/>
                </a:stretch>
              </p:blipFill>
              <p:spPr bwMode="auto">
                <a:xfrm>
                  <a:off x="4429124" y="2329997"/>
                  <a:ext cx="1076490" cy="172800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61" name="그룹 25"/>
            <p:cNvGrpSpPr/>
            <p:nvPr/>
          </p:nvGrpSpPr>
          <p:grpSpPr>
            <a:xfrm>
              <a:off x="3660823" y="1564478"/>
              <a:ext cx="835039" cy="1448273"/>
              <a:chOff x="3402410" y="-928416"/>
              <a:chExt cx="3392717" cy="6031494"/>
            </a:xfrm>
          </p:grpSpPr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5" cstate="print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4" name="타원 63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9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5" name="그룹 64"/>
            <p:cNvGrpSpPr/>
            <p:nvPr/>
          </p:nvGrpSpPr>
          <p:grpSpPr>
            <a:xfrm>
              <a:off x="6069489" y="1031770"/>
              <a:ext cx="2258480" cy="1854306"/>
              <a:chOff x="6069489" y="2513083"/>
              <a:chExt cx="2258480" cy="1854306"/>
            </a:xfrm>
          </p:grpSpPr>
          <p:pic>
            <p:nvPicPr>
              <p:cNvPr id="6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69489" y="2513083"/>
                <a:ext cx="2258480" cy="1854306"/>
              </a:xfrm>
              <a:prstGeom prst="rect">
                <a:avLst/>
              </a:prstGeom>
              <a:noFill/>
            </p:spPr>
          </p:pic>
          <p:grpSp>
            <p:nvGrpSpPr>
              <p:cNvPr id="67" name="그룹 62"/>
              <p:cNvGrpSpPr/>
              <p:nvPr/>
            </p:nvGrpSpPr>
            <p:grpSpPr>
              <a:xfrm>
                <a:off x="6304802" y="2696330"/>
                <a:ext cx="1800000" cy="1143008"/>
                <a:chOff x="4823478" y="1046574"/>
                <a:chExt cx="3048000" cy="1950720"/>
              </a:xfrm>
            </p:grpSpPr>
            <p:pic>
              <p:nvPicPr>
                <p:cNvPr id="68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823478" y="1046574"/>
                  <a:ext cx="3048000" cy="1950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3" name="Picture 7" descr="C:\Users\a00291\Desktop\d952e618_a4b1a4b1.jpg"/>
                <p:cNvPicPr>
                  <a:picLocks noChangeArrowheads="1"/>
                </p:cNvPicPr>
                <p:nvPr/>
              </p:nvPicPr>
              <p:blipFill>
                <a:blip r:embed="rId7" cstate="print"/>
                <a:srcRect l="4356" r="-838"/>
                <a:stretch>
                  <a:fillRect/>
                </a:stretch>
              </p:blipFill>
              <p:spPr bwMode="auto">
                <a:xfrm>
                  <a:off x="5362137" y="1251837"/>
                  <a:ext cx="1511999" cy="1224001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75" name="그룹 74"/>
            <p:cNvGrpSpPr/>
            <p:nvPr/>
          </p:nvGrpSpPr>
          <p:grpSpPr>
            <a:xfrm>
              <a:off x="1085075" y="1031770"/>
              <a:ext cx="2258480" cy="1854306"/>
              <a:chOff x="1085075" y="2513083"/>
              <a:chExt cx="2258480" cy="1854306"/>
            </a:xfrm>
          </p:grpSpPr>
          <p:pic>
            <p:nvPicPr>
              <p:cNvPr id="78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85075" y="2513083"/>
                <a:ext cx="2258480" cy="1854306"/>
              </a:xfrm>
              <a:prstGeom prst="rect">
                <a:avLst/>
              </a:prstGeom>
              <a:noFill/>
            </p:spPr>
          </p:pic>
          <p:grpSp>
            <p:nvGrpSpPr>
              <p:cNvPr id="79" name="그룹 65"/>
              <p:cNvGrpSpPr/>
              <p:nvPr/>
            </p:nvGrpSpPr>
            <p:grpSpPr>
              <a:xfrm>
                <a:off x="1294398" y="2688982"/>
                <a:ext cx="1857388" cy="1143008"/>
                <a:chOff x="785786" y="714356"/>
                <a:chExt cx="7620000" cy="4876800"/>
              </a:xfrm>
            </p:grpSpPr>
            <p:pic>
              <p:nvPicPr>
                <p:cNvPr id="80" name="Picture 8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85786" y="714356"/>
                  <a:ext cx="76200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82" name="Picture 9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35626" t="17578" r="36249" b="37011"/>
                <a:stretch>
                  <a:fillRect/>
                </a:stretch>
              </p:blipFill>
              <p:spPr bwMode="auto">
                <a:xfrm>
                  <a:off x="3500430" y="1571612"/>
                  <a:ext cx="2143140" cy="2214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</p:grpSp>
      <p:sp>
        <p:nvSpPr>
          <p:cNvPr id="84" name="직사각형 83"/>
          <p:cNvSpPr/>
          <p:nvPr/>
        </p:nvSpPr>
        <p:spPr>
          <a:xfrm>
            <a:off x="970440" y="3414670"/>
            <a:ext cx="51017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refresh patient to view captured image.</a:t>
            </a:r>
          </a:p>
        </p:txBody>
      </p:sp>
      <p:grpSp>
        <p:nvGrpSpPr>
          <p:cNvPr id="91" name="그룹 90"/>
          <p:cNvGrpSpPr/>
          <p:nvPr/>
        </p:nvGrpSpPr>
        <p:grpSpPr>
          <a:xfrm>
            <a:off x="1142976" y="3714752"/>
            <a:ext cx="3143272" cy="2500330"/>
            <a:chOff x="1142976" y="1357298"/>
            <a:chExt cx="3143272" cy="2500330"/>
          </a:xfrm>
        </p:grpSpPr>
        <p:pic>
          <p:nvPicPr>
            <p:cNvPr id="92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6" y="1357298"/>
              <a:ext cx="3143272" cy="2500330"/>
            </a:xfrm>
            <a:prstGeom prst="rect">
              <a:avLst/>
            </a:prstGeom>
            <a:noFill/>
          </p:spPr>
        </p:pic>
        <p:grpSp>
          <p:nvGrpSpPr>
            <p:cNvPr id="93" name="그룹 47"/>
            <p:cNvGrpSpPr/>
            <p:nvPr/>
          </p:nvGrpSpPr>
          <p:grpSpPr>
            <a:xfrm>
              <a:off x="1445820" y="1580158"/>
              <a:ext cx="2571768" cy="1571636"/>
              <a:chOff x="6304802" y="2696330"/>
              <a:chExt cx="1800000" cy="1143008"/>
            </a:xfrm>
          </p:grpSpPr>
          <p:pic>
            <p:nvPicPr>
              <p:cNvPr id="94" name="Picture 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304802" y="2696330"/>
                <a:ext cx="1800000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5" name="Picture 7" descr="C:\Users\a00291\Desktop\d952e618_a4b1a4b1.jpg"/>
              <p:cNvPicPr>
                <a:picLocks noChangeArrowheads="1"/>
              </p:cNvPicPr>
              <p:nvPr/>
            </p:nvPicPr>
            <p:blipFill>
              <a:blip r:embed="rId11" cstate="print"/>
              <a:srcRect l="4356" r="-838"/>
              <a:stretch>
                <a:fillRect/>
              </a:stretch>
            </p:blipFill>
            <p:spPr bwMode="auto">
              <a:xfrm>
                <a:off x="6622908" y="2816602"/>
                <a:ext cx="892913" cy="71719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7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4572000" y="3857628"/>
            <a:ext cx="3429024" cy="2304000"/>
            <a:chOff x="4572000" y="3857628"/>
            <a:chExt cx="3429024" cy="2304000"/>
          </a:xfrm>
        </p:grpSpPr>
        <p:sp>
          <p:nvSpPr>
            <p:cNvPr id="89" name="갈매기형 수장 88"/>
            <p:cNvSpPr/>
            <p:nvPr/>
          </p:nvSpPr>
          <p:spPr bwMode="auto">
            <a:xfrm>
              <a:off x="4572000" y="471488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9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5357818" y="3857628"/>
              <a:ext cx="2643206" cy="2304000"/>
              <a:chOff x="5357818" y="3857628"/>
              <a:chExt cx="2447549" cy="2188468"/>
            </a:xfrm>
          </p:grpSpPr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429256" y="3948944"/>
                <a:ext cx="2310603" cy="151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9" name="그림 58" descr="Monitor Frame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357818" y="3857628"/>
                <a:ext cx="2447549" cy="2188468"/>
              </a:xfrm>
              <a:prstGeom prst="rect">
                <a:avLst/>
              </a:prstGeom>
            </p:spPr>
          </p:pic>
        </p:grpSp>
      </p:grpSp>
      <p:grpSp>
        <p:nvGrpSpPr>
          <p:cNvPr id="62" name="그룹 33"/>
          <p:cNvGrpSpPr/>
          <p:nvPr/>
        </p:nvGrpSpPr>
        <p:grpSpPr>
          <a:xfrm>
            <a:off x="3416292" y="5168912"/>
            <a:ext cx="779509" cy="682630"/>
            <a:chOff x="2397441" y="2428868"/>
            <a:chExt cx="1076097" cy="1000132"/>
          </a:xfrm>
        </p:grpSpPr>
        <p:grpSp>
          <p:nvGrpSpPr>
            <p:cNvPr id="69" name="그룹 67"/>
            <p:cNvGrpSpPr/>
            <p:nvPr/>
          </p:nvGrpSpPr>
          <p:grpSpPr>
            <a:xfrm>
              <a:off x="2428860" y="2428868"/>
              <a:ext cx="639748" cy="639748"/>
              <a:chOff x="4356597" y="3448242"/>
              <a:chExt cx="639748" cy="639748"/>
            </a:xfrm>
          </p:grpSpPr>
          <p:grpSp>
            <p:nvGrpSpPr>
              <p:cNvPr id="71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4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2" name="타원 71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0" name="TextBox 40"/>
            <p:cNvSpPr txBox="1"/>
            <p:nvPr/>
          </p:nvSpPr>
          <p:spPr>
            <a:xfrm>
              <a:off x="2397441" y="2978071"/>
              <a:ext cx="107609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Click</a:t>
              </a:r>
              <a:r>
                <a:rPr lang="en-US" altLang="ko-KR" sz="1400" dirty="0" smtClean="0">
                  <a:solidFill>
                    <a:srgbClr val="C0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!!</a:t>
              </a:r>
              <a:endParaRPr lang="ko-KR" altLang="en-US" sz="1400" dirty="0">
                <a:solidFill>
                  <a:srgbClr val="C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4"/>
          <p:cNvGrpSpPr/>
          <p:nvPr/>
        </p:nvGrpSpPr>
        <p:grpSpPr>
          <a:xfrm>
            <a:off x="857224" y="1150492"/>
            <a:ext cx="8143932" cy="2015053"/>
            <a:chOff x="857224" y="1150492"/>
            <a:chExt cx="8143932" cy="2015053"/>
          </a:xfrm>
        </p:grpSpPr>
        <p:grpSp>
          <p:nvGrpSpPr>
            <p:cNvPr id="3" name="그룹 58"/>
            <p:cNvGrpSpPr/>
            <p:nvPr/>
          </p:nvGrpSpPr>
          <p:grpSpPr>
            <a:xfrm>
              <a:off x="928662" y="1150492"/>
              <a:ext cx="1857388" cy="1571636"/>
              <a:chOff x="1000100" y="1000108"/>
              <a:chExt cx="2589628" cy="2143140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0100" y="1000108"/>
                <a:ext cx="2589628" cy="2143140"/>
              </a:xfrm>
              <a:prstGeom prst="rect">
                <a:avLst/>
              </a:prstGeom>
              <a:noFill/>
            </p:spPr>
          </p:pic>
          <p:pic>
            <p:nvPicPr>
              <p:cNvPr id="89092" name="Picture 4"/>
              <p:cNvPicPr>
                <a:picLocks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59725" y="1223131"/>
                <a:ext cx="2088000" cy="129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그룹 63"/>
            <p:cNvGrpSpPr/>
            <p:nvPr/>
          </p:nvGrpSpPr>
          <p:grpSpPr>
            <a:xfrm>
              <a:off x="857224" y="1356097"/>
              <a:ext cx="8143932" cy="1809448"/>
              <a:chOff x="857224" y="1356097"/>
              <a:chExt cx="8143932" cy="1809448"/>
            </a:xfrm>
          </p:grpSpPr>
          <p:pic>
            <p:nvPicPr>
              <p:cNvPr id="89091" name="Picture 3" descr="D:\02. 업무\2014년\02. 전략과제\13. EM 동영상\dentist용\영상\15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286380" y="1356097"/>
                <a:ext cx="1144903" cy="1226001"/>
              </a:xfrm>
              <a:prstGeom prst="rect">
                <a:avLst/>
              </a:prstGeom>
              <a:noFill/>
            </p:spPr>
          </p:pic>
          <p:sp>
            <p:nvSpPr>
              <p:cNvPr id="37" name="직사각형 36"/>
              <p:cNvSpPr/>
              <p:nvPr/>
            </p:nvSpPr>
            <p:spPr>
              <a:xfrm>
                <a:off x="857224" y="2657714"/>
                <a:ext cx="221457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PA mode from the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capture software and then click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CONFIRM. </a:t>
                </a: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000363" y="2657714"/>
                <a:ext cx="206693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Turn the ear rods 90°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clockwise from their initial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position. 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6786578" y="2657714"/>
                <a:ext cx="221457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④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Fold the</a:t>
                </a:r>
                <a:r>
                  <a:rPr lang="ko-KR" altLang="en-US" sz="900" dirty="0" smtClean="0">
                    <a:solidFill>
                      <a:srgbClr val="211D1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nasal </a:t>
                </a:r>
                <a:r>
                  <a:rPr lang="en-US" altLang="ko-KR" sz="9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positioner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pic>
            <p:nvPicPr>
              <p:cNvPr id="89090" name="Picture 2" descr="D:\02. 업무\2014년\02. 전략과제\13. EM 동영상\dentist용\영상\12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286116" y="1427535"/>
                <a:ext cx="1428760" cy="1109884"/>
              </a:xfrm>
              <a:prstGeom prst="rect">
                <a:avLst/>
              </a:prstGeom>
              <a:noFill/>
            </p:spPr>
          </p:pic>
          <p:sp>
            <p:nvSpPr>
              <p:cNvPr id="57" name="직사각형 56"/>
              <p:cNvSpPr/>
              <p:nvPr/>
            </p:nvSpPr>
            <p:spPr>
              <a:xfrm>
                <a:off x="5214941" y="2657714"/>
                <a:ext cx="1428761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③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Widen the distance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between the two ear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rods. </a:t>
                </a:r>
                <a:endPara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094" name="Picture 6" descr="D:\02. 업무\2014년\02. 전략과제\13. EM 동영상\dentist용\영상\3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858016" y="1475032"/>
                <a:ext cx="1639743" cy="1095511"/>
              </a:xfrm>
              <a:prstGeom prst="rect">
                <a:avLst/>
              </a:prstGeom>
              <a:noFill/>
            </p:spPr>
          </p:pic>
          <p:sp>
            <p:nvSpPr>
              <p:cNvPr id="60" name="갈매기형 수장 59"/>
              <p:cNvSpPr/>
              <p:nvPr/>
            </p:nvSpPr>
            <p:spPr bwMode="auto">
              <a:xfrm>
                <a:off x="2928926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갈매기형 수장 61"/>
              <p:cNvSpPr/>
              <p:nvPr/>
            </p:nvSpPr>
            <p:spPr bwMode="auto">
              <a:xfrm>
                <a:off x="4786314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갈매기형 수장 62"/>
              <p:cNvSpPr/>
              <p:nvPr/>
            </p:nvSpPr>
            <p:spPr bwMode="auto">
              <a:xfrm>
                <a:off x="6643702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65"/>
          <p:cNvGrpSpPr/>
          <p:nvPr/>
        </p:nvGrpSpPr>
        <p:grpSpPr>
          <a:xfrm>
            <a:off x="881551" y="3330960"/>
            <a:ext cx="7625101" cy="3074548"/>
            <a:chOff x="881551" y="3356361"/>
            <a:chExt cx="7625101" cy="3074548"/>
          </a:xfrm>
        </p:grpSpPr>
        <p:pic>
          <p:nvPicPr>
            <p:cNvPr id="89096" name="Picture 8" descr="D:\02. 업무\2014년\02. 전략과제\13. EM 동영상\dentist용\영상\13-1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215074" y="3356361"/>
              <a:ext cx="2291578" cy="2286633"/>
            </a:xfrm>
            <a:prstGeom prst="rect">
              <a:avLst/>
            </a:prstGeom>
            <a:noFill/>
          </p:spPr>
        </p:pic>
        <p:grpSp>
          <p:nvGrpSpPr>
            <p:cNvPr id="6" name="그룹 98"/>
            <p:cNvGrpSpPr/>
            <p:nvPr/>
          </p:nvGrpSpPr>
          <p:grpSpPr>
            <a:xfrm>
              <a:off x="881551" y="3722097"/>
              <a:ext cx="2118813" cy="1602778"/>
              <a:chOff x="4394940" y="3508984"/>
              <a:chExt cx="2118813" cy="1602778"/>
            </a:xfrm>
          </p:grpSpPr>
          <p:grpSp>
            <p:nvGrpSpPr>
              <p:cNvPr id="7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89097" name="Picture 9" descr="C:\Users\a00291\Desktop\ed645fb0_11.bmp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 l="2885"/>
                <a:stretch>
                  <a:fillRect/>
                </a:stretch>
              </p:blipFill>
              <p:spPr bwMode="auto">
                <a:xfrm>
                  <a:off x="4825318" y="3760186"/>
                  <a:ext cx="784800" cy="6084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9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10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51646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9936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646079"/>
              <a:ext cx="221457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sensor. Make sure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that the patient’s shoulders are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level and his/her neck is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relaxed.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646079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 to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6079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그룹 110"/>
            <p:cNvGrpSpPr/>
            <p:nvPr/>
          </p:nvGrpSpPr>
          <p:grpSpPr>
            <a:xfrm>
              <a:off x="3357554" y="3685492"/>
              <a:ext cx="2000264" cy="1876901"/>
              <a:chOff x="3357554" y="3472379"/>
              <a:chExt cx="2000264" cy="1876901"/>
            </a:xfrm>
          </p:grpSpPr>
          <p:grpSp>
            <p:nvGrpSpPr>
              <p:cNvPr id="12" name="그룹 102"/>
              <p:cNvGrpSpPr/>
              <p:nvPr/>
            </p:nvGrpSpPr>
            <p:grpSpPr>
              <a:xfrm>
                <a:off x="3357554" y="3472379"/>
                <a:ext cx="2000264" cy="1876901"/>
                <a:chOff x="6429388" y="3500438"/>
                <a:chExt cx="2000264" cy="1876901"/>
              </a:xfrm>
            </p:grpSpPr>
            <p:grpSp>
              <p:nvGrpSpPr>
                <p:cNvPr id="13" name="그룹 80"/>
                <p:cNvGrpSpPr/>
                <p:nvPr/>
              </p:nvGrpSpPr>
              <p:grpSpPr>
                <a:xfrm>
                  <a:off x="6572264" y="3500438"/>
                  <a:ext cx="1857388" cy="1571636"/>
                  <a:chOff x="6572264" y="3714752"/>
                  <a:chExt cx="1857388" cy="1571636"/>
                </a:xfrm>
              </p:grpSpPr>
              <p:grpSp>
                <p:nvGrpSpPr>
                  <p:cNvPr id="14" name="그룹 73"/>
                  <p:cNvGrpSpPr/>
                  <p:nvPr/>
                </p:nvGrpSpPr>
                <p:grpSpPr>
                  <a:xfrm>
                    <a:off x="6572264" y="3714752"/>
                    <a:ext cx="1857388" cy="1571636"/>
                    <a:chOff x="1000100" y="1000108"/>
                    <a:chExt cx="2589628" cy="2143140"/>
                  </a:xfrm>
                </p:grpSpPr>
                <p:pic>
                  <p:nvPicPr>
                    <p:cNvPr id="75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0100" y="1000108"/>
                      <a:ext cx="2589628" cy="214314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9" name="Picture 4"/>
                    <p:cNvPicPr>
                      <a:picLocks noChangeArrowheads="1"/>
                    </p:cNvPicPr>
                    <p:nvPr/>
                  </p:nvPicPr>
                  <p:blipFill>
                    <a:blip r:embed="rId3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259725" y="1223131"/>
                      <a:ext cx="2088000" cy="12902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pic>
                <p:nvPicPr>
                  <p:cNvPr id="68" name="Picture 4"/>
                  <p:cNvPicPr>
                    <a:picLocks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6768011" y="3877789"/>
                    <a:ext cx="1221673" cy="9468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5" name="그룹 25"/>
                <p:cNvGrpSpPr/>
                <p:nvPr/>
              </p:nvGrpSpPr>
              <p:grpSpPr>
                <a:xfrm>
                  <a:off x="6429388" y="3929066"/>
                  <a:ext cx="835039" cy="1448273"/>
                  <a:chOff x="3402410" y="-928416"/>
                  <a:chExt cx="3392717" cy="6031494"/>
                </a:xfrm>
              </p:grpSpPr>
              <p:pic>
                <p:nvPicPr>
                  <p:cNvPr id="71" name="그림 70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lum bright="12000" contrast="33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2410" y="-928416"/>
                    <a:ext cx="3392717" cy="603149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3" name="타원 72"/>
                  <p:cNvSpPr/>
                  <p:nvPr/>
                </p:nvSpPr>
                <p:spPr bwMode="auto">
                  <a:xfrm>
                    <a:off x="4710546" y="354000"/>
                    <a:ext cx="132068" cy="118055"/>
                  </a:xfrm>
                  <a:prstGeom prst="ellipse">
                    <a:avLst/>
                  </a:prstGeom>
                  <a:solidFill>
                    <a:srgbClr val="FFC000">
                      <a:alpha val="7000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pic>
            <p:nvPicPr>
              <p:cNvPr id="110" name="Picture 9" descr="C:\Users\a00291\Desktop\ed645fb0_11.bmp"/>
              <p:cNvPicPr>
                <a:picLocks noChangeArrowheads="1"/>
              </p:cNvPicPr>
              <p:nvPr/>
            </p:nvPicPr>
            <p:blipFill>
              <a:blip r:embed="rId9" cstate="print"/>
              <a:srcRect l="38245"/>
              <a:stretch>
                <a:fillRect/>
              </a:stretch>
            </p:blipFill>
            <p:spPr bwMode="auto">
              <a:xfrm>
                <a:off x="4332528" y="3870156"/>
                <a:ext cx="252000" cy="324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7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9" name="TextBox 68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PA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8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72" name="모서리가 둥근 직사각형 71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4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4"/>
          <p:cNvGrpSpPr/>
          <p:nvPr/>
        </p:nvGrpSpPr>
        <p:grpSpPr>
          <a:xfrm>
            <a:off x="857224" y="1079054"/>
            <a:ext cx="7727473" cy="2031987"/>
            <a:chOff x="857224" y="1079054"/>
            <a:chExt cx="7727473" cy="2031987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603210"/>
              <a:ext cx="185738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SMV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603210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870185" y="2603210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pic>
          <p:nvPicPr>
            <p:cNvPr id="56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8662" y="1079054"/>
              <a:ext cx="1857388" cy="1571636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603210"/>
              <a:ext cx="15001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그룹 57"/>
          <p:cNvGrpSpPr/>
          <p:nvPr/>
        </p:nvGrpSpPr>
        <p:grpSpPr>
          <a:xfrm>
            <a:off x="972040" y="3357562"/>
            <a:ext cx="7486715" cy="2860909"/>
            <a:chOff x="881551" y="3357562"/>
            <a:chExt cx="7486715" cy="2860909"/>
          </a:xfrm>
        </p:grpSpPr>
        <p:grpSp>
          <p:nvGrpSpPr>
            <p:cNvPr id="4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5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6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7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8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572140"/>
              <a:ext cx="2143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Gently bend the patient’s head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back until his/her Frankfurt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plane is perpendicular to the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floor as shown in image above.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6" y="5642377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2377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3686221" y="3770781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1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90117" name="Picture 5" descr="C:\Users\a00291\Desktop\1380272216_1195623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429123" y="3999303"/>
              <a:ext cx="176555" cy="342000"/>
            </a:xfrm>
            <a:prstGeom prst="rect">
              <a:avLst/>
            </a:prstGeom>
            <a:noFill/>
          </p:spPr>
        </p:pic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90118" name="Picture 6" descr="D:\02. 업무\2014년\02. 전략과제\13. EM 동영상\dentist용\영상\19.png"/>
            <p:cNvPicPr>
              <a:picLocks noChangeAspect="1" noChangeArrowheads="1"/>
            </p:cNvPicPr>
            <p:nvPr/>
          </p:nvPicPr>
          <p:blipFill>
            <a:blip r:embed="rId14" cstate="screen"/>
            <a:srcRect t="8951"/>
            <a:stretch>
              <a:fillRect/>
            </a:stretch>
          </p:blipFill>
          <p:spPr bwMode="auto">
            <a:xfrm>
              <a:off x="6072198" y="3357562"/>
              <a:ext cx="2296068" cy="2180049"/>
            </a:xfrm>
            <a:prstGeom prst="rect">
              <a:avLst/>
            </a:prstGeom>
            <a:noFill/>
          </p:spPr>
        </p:pic>
      </p:grpSp>
      <p:grpSp>
        <p:nvGrpSpPr>
          <p:cNvPr id="1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3" name="줄무늬가 있는 오른쪽 화살표 5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1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1" name="TextBox 60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SMV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2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5" name="모서리가 둥근 직사각형 64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6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0"/>
          <p:cNvGrpSpPr/>
          <p:nvPr/>
        </p:nvGrpSpPr>
        <p:grpSpPr>
          <a:xfrm>
            <a:off x="857224" y="1079054"/>
            <a:ext cx="7858180" cy="1998119"/>
            <a:chOff x="857224" y="1079054"/>
            <a:chExt cx="7858180" cy="19981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Waters View mode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from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initial position.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70658" name="Picture 2"/>
              <p:cNvPicPr>
                <a:picLocks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126500" y="1214422"/>
                <a:ext cx="1476000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4" name="그룹 58"/>
          <p:cNvGrpSpPr/>
          <p:nvPr/>
        </p:nvGrpSpPr>
        <p:grpSpPr>
          <a:xfrm>
            <a:off x="881551" y="3214686"/>
            <a:ext cx="7972696" cy="3008161"/>
            <a:chOff x="881551" y="3214686"/>
            <a:chExt cx="7972696" cy="3008161"/>
          </a:xfrm>
        </p:grpSpPr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 and bend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his/her neck back about 35° - 40°.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516301" y="5715016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8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70659" name="Picture 3" descr="D:\02. 업무\2014년\02. 전략과제\01. 전진배치 관련\20.png"/>
            <p:cNvPicPr>
              <a:picLocks noChangeAspect="1" noChangeArrowheads="1"/>
            </p:cNvPicPr>
            <p:nvPr/>
          </p:nvPicPr>
          <p:blipFill>
            <a:blip r:embed="rId9" cstate="print"/>
            <a:srcRect b="10256"/>
            <a:stretch>
              <a:fillRect/>
            </a:stretch>
          </p:blipFill>
          <p:spPr bwMode="auto">
            <a:xfrm>
              <a:off x="6000760" y="3214686"/>
              <a:ext cx="2853487" cy="2500330"/>
            </a:xfrm>
            <a:prstGeom prst="rect">
              <a:avLst/>
            </a:prstGeom>
            <a:noFill/>
          </p:spPr>
        </p:pic>
        <p:grpSp>
          <p:nvGrpSpPr>
            <p:cNvPr id="6" name="그룹 57"/>
            <p:cNvGrpSpPr/>
            <p:nvPr/>
          </p:nvGrpSpPr>
          <p:grpSpPr>
            <a:xfrm>
              <a:off x="3500430" y="3614054"/>
              <a:ext cx="1857388" cy="1571636"/>
              <a:chOff x="3500430" y="3614054"/>
              <a:chExt cx="1857388" cy="1571636"/>
            </a:xfrm>
          </p:grpSpPr>
          <p:pic>
            <p:nvPicPr>
              <p:cNvPr id="75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00430" y="3614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90116" name="Picture 4"/>
              <p:cNvPicPr>
                <a:picLocks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697651" y="3759351"/>
                <a:ext cx="1476000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그림 49" descr="images.jpg"/>
              <p:cNvPicPr>
                <a:picLocks noChangeAspect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>
              <a:xfrm>
                <a:off x="4429124" y="4000504"/>
                <a:ext cx="210755" cy="324000"/>
              </a:xfrm>
              <a:prstGeom prst="rect">
                <a:avLst/>
              </a:prstGeom>
            </p:spPr>
          </p:pic>
        </p:grpSp>
        <p:grpSp>
          <p:nvGrpSpPr>
            <p:cNvPr id="7" name="그룹 54"/>
            <p:cNvGrpSpPr/>
            <p:nvPr/>
          </p:nvGrpSpPr>
          <p:grpSpPr>
            <a:xfrm>
              <a:off x="881551" y="3650659"/>
              <a:ext cx="2118813" cy="1602778"/>
              <a:chOff x="881551" y="3650659"/>
              <a:chExt cx="2118813" cy="1602778"/>
            </a:xfrm>
          </p:grpSpPr>
          <p:grpSp>
            <p:nvGrpSpPr>
              <p:cNvPr id="8" name="그룹 98"/>
              <p:cNvGrpSpPr/>
              <p:nvPr/>
            </p:nvGrpSpPr>
            <p:grpSpPr>
              <a:xfrm>
                <a:off x="881551" y="3650659"/>
                <a:ext cx="2118813" cy="1602778"/>
                <a:chOff x="4394940" y="3508984"/>
                <a:chExt cx="2118813" cy="1602778"/>
              </a:xfrm>
            </p:grpSpPr>
            <p:grpSp>
              <p:nvGrpSpPr>
                <p:cNvPr id="9" name="그룹 88"/>
                <p:cNvGrpSpPr/>
                <p:nvPr/>
              </p:nvGrpSpPr>
              <p:grpSpPr>
                <a:xfrm>
                  <a:off x="4394940" y="3508984"/>
                  <a:ext cx="1857388" cy="1571636"/>
                  <a:chOff x="4394940" y="3508984"/>
                  <a:chExt cx="1857388" cy="1571636"/>
                </a:xfrm>
              </p:grpSpPr>
              <p:pic>
                <p:nvPicPr>
                  <p:cNvPr id="86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394940" y="3508984"/>
                    <a:ext cx="1857388" cy="157163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909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4580668" y="3662880"/>
                    <a:ext cx="1500198" cy="9601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0" name="그룹 33"/>
                <p:cNvGrpSpPr/>
                <p:nvPr/>
              </p:nvGrpSpPr>
              <p:grpSpPr>
                <a:xfrm>
                  <a:off x="5715008" y="4429132"/>
                  <a:ext cx="798745" cy="682630"/>
                  <a:chOff x="2397441" y="2428868"/>
                  <a:chExt cx="935762" cy="1000132"/>
                </a:xfrm>
              </p:grpSpPr>
              <p:grpSp>
                <p:nvGrpSpPr>
                  <p:cNvPr id="11" name="그룹 67"/>
                  <p:cNvGrpSpPr/>
                  <p:nvPr/>
                </p:nvGrpSpPr>
                <p:grpSpPr>
                  <a:xfrm>
                    <a:off x="2428861" y="2428868"/>
                    <a:ext cx="639747" cy="639748"/>
                    <a:chOff x="4356598" y="3448242"/>
                    <a:chExt cx="639747" cy="639748"/>
                  </a:xfrm>
                </p:grpSpPr>
                <p:grpSp>
                  <p:nvGrpSpPr>
                    <p:cNvPr id="12" name="그룹 50"/>
                    <p:cNvGrpSpPr/>
                    <p:nvPr/>
                  </p:nvGrpSpPr>
                  <p:grpSpPr>
                    <a:xfrm>
                      <a:off x="4356598" y="3448242"/>
                      <a:ext cx="639747" cy="639748"/>
                      <a:chOff x="5429257" y="3214686"/>
                      <a:chExt cx="639747" cy="639748"/>
                    </a:xfrm>
                  </p:grpSpPr>
                  <p:pic>
                    <p:nvPicPr>
                      <p:cNvPr id="96" name="Picture 17" descr="C:\Users\a00291\Desktop\kligg.com\kligg256x256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3286124"/>
                        <a:ext cx="568310" cy="568310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97" name="Picture 18" descr="C:\Users\a00291\Desktop\11949837831120231634mouse_pointer_wolfram_es_01_svg_med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7" y="3214686"/>
                        <a:ext cx="159318" cy="257695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  <p:sp>
                  <p:nvSpPr>
                    <p:cNvPr id="94" name="타원 93"/>
                    <p:cNvSpPr/>
                    <p:nvPr/>
                  </p:nvSpPr>
                  <p:spPr bwMode="auto">
                    <a:xfrm>
                      <a:off x="4670780" y="3589982"/>
                      <a:ext cx="71438" cy="14287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92" name="TextBox 40"/>
                  <p:cNvSpPr txBox="1"/>
                  <p:nvPr/>
                </p:nvSpPr>
                <p:spPr>
                  <a:xfrm>
                    <a:off x="2397441" y="2978071"/>
                    <a:ext cx="935762" cy="4509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sz="1400" dirty="0" smtClean="0">
                        <a:solidFill>
                          <a:srgbClr val="C00000"/>
                        </a:solidFill>
                        <a:latin typeface="Arial Black" pitchFamily="34" charset="0"/>
                        <a:ea typeface="HY헤드라인M" pitchFamily="18" charset="-127"/>
                      </a:rPr>
                      <a:t>Click!!</a:t>
                    </a:r>
                    <a:endParaRPr lang="ko-KR" altLang="en-US" sz="1400" dirty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endParaRPr>
                  </a:p>
                </p:txBody>
              </p:sp>
            </p:grpSp>
          </p:grpSp>
          <p:pic>
            <p:nvPicPr>
              <p:cNvPr id="53" name="그림 52" descr="images.jpg"/>
              <p:cNvPicPr>
                <a:picLocks noChangeAspect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>
              <a:xfrm>
                <a:off x="1304143" y="3899802"/>
                <a:ext cx="838965" cy="612000"/>
              </a:xfrm>
              <a:prstGeom prst="rect">
                <a:avLst/>
              </a:prstGeom>
            </p:spPr>
          </p:pic>
          <p:pic>
            <p:nvPicPr>
              <p:cNvPr id="54" name="그림 53" descr="images.jpg"/>
              <p:cNvPicPr>
                <a:picLocks noChangeAspect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>
              <a:xfrm>
                <a:off x="1328026" y="3929066"/>
                <a:ext cx="71438" cy="91178"/>
              </a:xfrm>
              <a:prstGeom prst="rect">
                <a:avLst/>
              </a:prstGeom>
            </p:spPr>
          </p:pic>
        </p:grpSp>
      </p:grpSp>
      <p:grpSp>
        <p:nvGrpSpPr>
          <p:cNvPr id="1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64" name="줄무늬가 있는 오른쪽 화살표 6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4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7" name="TextBox 66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Waters View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9" name="모서리가 둥근 직사각형 68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0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3"/>
          <p:cNvGrpSpPr/>
          <p:nvPr/>
        </p:nvGrpSpPr>
        <p:grpSpPr>
          <a:xfrm>
            <a:off x="857224" y="1079054"/>
            <a:ext cx="8143932" cy="2136619"/>
            <a:chOff x="857224" y="1079054"/>
            <a:chExt cx="8143932" cy="21366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07170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Carpus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20002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locking bolt on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CARPUS plate towards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turn it to the left.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CARPUS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Plate onto the nasal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69634" name="Picture 2"/>
              <p:cNvPicPr>
                <a:picLocks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1107450" y="1222660"/>
                <a:ext cx="1501284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9635" name="Picture 3" descr="D:\02. 업무\2014년\03. 회의자료\01. 고객불만제로화회의\raw 데이터\국가별 장치검사\미국\33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072330" y="1129752"/>
              <a:ext cx="1293550" cy="1428760"/>
            </a:xfrm>
            <a:prstGeom prst="rect">
              <a:avLst/>
            </a:prstGeom>
            <a:noFill/>
          </p:spPr>
        </p:pic>
      </p:grpSp>
      <p:grpSp>
        <p:nvGrpSpPr>
          <p:cNvPr id="4" name="그룹 54"/>
          <p:cNvGrpSpPr/>
          <p:nvPr/>
        </p:nvGrpSpPr>
        <p:grpSpPr>
          <a:xfrm>
            <a:off x="881551" y="3429000"/>
            <a:ext cx="7747779" cy="2848351"/>
            <a:chOff x="881551" y="3429000"/>
            <a:chExt cx="7747779" cy="2848351"/>
          </a:xfrm>
        </p:grpSpPr>
        <p:grpSp>
          <p:nvGrpSpPr>
            <p:cNvPr id="5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6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8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9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357950" y="5769520"/>
              <a:ext cx="2214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put his/her 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hand flat on the CARPUS plate.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769520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69520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3691301" y="3769988"/>
              <a:ext cx="1494000" cy="9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0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69636" name="Picture 4" descr="D:\02. 업무\2014년\03. 회의자료\01. 고객불만제로화회의\raw 데이터\국가별 장치검사\미국\34.png"/>
            <p:cNvPicPr>
              <a:picLocks noChangeAspect="1" noChangeArrowheads="1"/>
            </p:cNvPicPr>
            <p:nvPr/>
          </p:nvPicPr>
          <p:blipFill>
            <a:blip r:embed="rId14" cstate="print"/>
            <a:srcRect t="13889"/>
            <a:stretch>
              <a:fillRect/>
            </a:stretch>
          </p:blipFill>
          <p:spPr bwMode="auto">
            <a:xfrm>
              <a:off x="6429388" y="3429000"/>
              <a:ext cx="2199942" cy="2500330"/>
            </a:xfrm>
            <a:prstGeom prst="rect">
              <a:avLst/>
            </a:prstGeom>
            <a:noFill/>
          </p:spPr>
        </p:pic>
        <p:pic>
          <p:nvPicPr>
            <p:cNvPr id="50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4406776" y="3990262"/>
              <a:ext cx="198000" cy="3453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3" name="Picture 2" descr="C:\Users\a00291\Desktop\16903318_111.jpg"/>
            <p:cNvPicPr>
              <a:picLocks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1357290" y="3912590"/>
              <a:ext cx="720000" cy="57600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2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5" name="TextBox 64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CARPUS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3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7" name="모서리가 둥근 직사각형 66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그룹 47"/>
          <p:cNvGrpSpPr/>
          <p:nvPr/>
        </p:nvGrpSpPr>
        <p:grpSpPr>
          <a:xfrm>
            <a:off x="2757475" y="1560512"/>
            <a:ext cx="3000396" cy="4387868"/>
            <a:chOff x="2757475" y="1560512"/>
            <a:chExt cx="3000396" cy="4387868"/>
          </a:xfrm>
        </p:grpSpPr>
        <p:pic>
          <p:nvPicPr>
            <p:cNvPr id="24578" name="Picture 2" descr="D:\00. 기술지원팀 140901\Product Image\Latest\PaX-i 3D\Rendering Image\컨텐츠\SC_left_new_CGwithout sw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757475" y="1560512"/>
              <a:ext cx="2860224" cy="4011628"/>
            </a:xfrm>
            <a:prstGeom prst="rect">
              <a:avLst/>
            </a:prstGeom>
            <a:noFill/>
          </p:spPr>
        </p:pic>
        <p:sp>
          <p:nvSpPr>
            <p:cNvPr id="3" name="도넛 2"/>
            <p:cNvSpPr/>
            <p:nvPr/>
          </p:nvSpPr>
          <p:spPr bwMode="auto">
            <a:xfrm>
              <a:off x="3471855" y="3948116"/>
              <a:ext cx="2286016" cy="2000264"/>
            </a:xfrm>
            <a:prstGeom prst="donut">
              <a:avLst>
                <a:gd name="adj" fmla="val 8067"/>
              </a:avLst>
            </a:prstGeom>
            <a:solidFill>
              <a:schemeClr val="bg1">
                <a:lumMod val="75000"/>
              </a:schemeClr>
            </a:solidFill>
            <a:ln w="3175">
              <a:noFill/>
              <a:miter lim="800000"/>
              <a:headEnd/>
              <a:tailEnd/>
            </a:ln>
            <a:effectLst>
              <a:outerShdw blurRad="190500" dist="1765300" dir="6840000" sx="99000" sy="99000" algn="ctr" rotWithShape="0">
                <a:schemeClr val="tx1">
                  <a:lumMod val="75000"/>
                  <a:lumOff val="25000"/>
                  <a:alpha val="18000"/>
                </a:schemeClr>
              </a:outerShdw>
              <a:softEdge rad="63500"/>
            </a:effectLst>
            <a:scene3d>
              <a:camera prst="isometricOffAxis1Top">
                <a:rot lat="17931897" lon="17866401" rev="3914403"/>
              </a:camera>
              <a:lightRig rig="balanced" dir="t"/>
            </a:scene3d>
            <a:sp3d extrusionH="19050" prstMaterial="clear">
              <a:bevelT w="177800" h="120650" prst="cross"/>
              <a:bevelB w="31750" h="165100"/>
            </a:sp3d>
          </p:spPr>
          <p:txBody>
            <a:bodyPr wrap="none" rtlCol="0" anchor="ctr"/>
            <a:lstStyle/>
            <a:p>
              <a:pPr algn="ctr"/>
              <a:endParaRPr lang="ko-KR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 descr="C:\Users\VT_GCS1\Desktop\OP_left_new_CG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857488" y="2786058"/>
              <a:ext cx="1085016" cy="991686"/>
            </a:xfrm>
            <a:prstGeom prst="rect">
              <a:avLst/>
            </a:prstGeom>
            <a:noFill/>
          </p:spPr>
        </p:pic>
      </p:grpSp>
      <p:grpSp>
        <p:nvGrpSpPr>
          <p:cNvPr id="2" name="그룹 29"/>
          <p:cNvGrpSpPr/>
          <p:nvPr/>
        </p:nvGrpSpPr>
        <p:grpSpPr>
          <a:xfrm>
            <a:off x="967298" y="2143116"/>
            <a:ext cx="1604438" cy="1003521"/>
            <a:chOff x="967298" y="1643050"/>
            <a:chExt cx="1604438" cy="1003521"/>
          </a:xfrm>
        </p:grpSpPr>
        <p:sp>
          <p:nvSpPr>
            <p:cNvPr id="10" name="TextBox 9"/>
            <p:cNvSpPr txBox="1"/>
            <p:nvPr/>
          </p:nvSpPr>
          <p:spPr>
            <a:xfrm>
              <a:off x="967298" y="164305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CEPH Unit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981994" y="2000240"/>
              <a:ext cx="15897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image: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Scan Type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Type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그룹 45"/>
          <p:cNvGrpSpPr/>
          <p:nvPr/>
        </p:nvGrpSpPr>
        <p:grpSpPr>
          <a:xfrm>
            <a:off x="4786314" y="1571612"/>
            <a:ext cx="1906314" cy="428628"/>
            <a:chOff x="4786314" y="1071546"/>
            <a:chExt cx="1906314" cy="428628"/>
          </a:xfrm>
        </p:grpSpPr>
        <p:cxnSp>
          <p:nvCxnSpPr>
            <p:cNvPr id="26" name="직선 연결선 25"/>
            <p:cNvCxnSpPr/>
            <p:nvPr/>
          </p:nvCxnSpPr>
          <p:spPr>
            <a:xfrm flipV="1">
              <a:off x="4786314" y="1071546"/>
              <a:ext cx="714380" cy="42862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5502380" y="1071546"/>
              <a:ext cx="1190248" cy="1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 flipV="1">
            <a:off x="5357818" y="2569686"/>
            <a:ext cx="1334810" cy="205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50"/>
          <p:cNvGrpSpPr/>
          <p:nvPr/>
        </p:nvGrpSpPr>
        <p:grpSpPr>
          <a:xfrm>
            <a:off x="2428860" y="4500570"/>
            <a:ext cx="2000264" cy="642942"/>
            <a:chOff x="2428860" y="3643314"/>
            <a:chExt cx="2000264" cy="642942"/>
          </a:xfrm>
        </p:grpSpPr>
        <p:cxnSp>
          <p:nvCxnSpPr>
            <p:cNvPr id="40" name="직선 연결선 39"/>
            <p:cNvCxnSpPr/>
            <p:nvPr/>
          </p:nvCxnSpPr>
          <p:spPr>
            <a:xfrm rot="5400000">
              <a:off x="3857620" y="3714752"/>
              <a:ext cx="642942" cy="50006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10800000">
              <a:off x="2428860" y="4284195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49"/>
          <p:cNvGrpSpPr/>
          <p:nvPr/>
        </p:nvGrpSpPr>
        <p:grpSpPr>
          <a:xfrm>
            <a:off x="4714876" y="4500570"/>
            <a:ext cx="1977752" cy="428628"/>
            <a:chOff x="4714876" y="4000504"/>
            <a:chExt cx="1977752" cy="428628"/>
          </a:xfrm>
        </p:grpSpPr>
        <p:cxnSp>
          <p:nvCxnSpPr>
            <p:cNvPr id="52" name="직선 연결선 51"/>
            <p:cNvCxnSpPr/>
            <p:nvPr/>
          </p:nvCxnSpPr>
          <p:spPr>
            <a:xfrm rot="5400000" flipH="1" flipV="1">
              <a:off x="4643438" y="4071942"/>
              <a:ext cx="428628" cy="285752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 flipV="1">
              <a:off x="5000628" y="4000504"/>
              <a:ext cx="1692000" cy="2059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30"/>
          <p:cNvGrpSpPr/>
          <p:nvPr/>
        </p:nvGrpSpPr>
        <p:grpSpPr>
          <a:xfrm>
            <a:off x="6715140" y="1357298"/>
            <a:ext cx="1762662" cy="879052"/>
            <a:chOff x="6715140" y="857232"/>
            <a:chExt cx="1762662" cy="879052"/>
          </a:xfrm>
        </p:grpSpPr>
        <p:sp>
          <p:nvSpPr>
            <p:cNvPr id="15" name="TextBox 14"/>
            <p:cNvSpPr txBox="1"/>
            <p:nvPr/>
          </p:nvSpPr>
          <p:spPr>
            <a:xfrm>
              <a:off x="6715140" y="857232"/>
              <a:ext cx="17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Vertical Frame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6751352" y="1228453"/>
              <a:ext cx="158974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Contains main control board and X-ray LED lamp.</a:t>
              </a:r>
            </a:p>
          </p:txBody>
        </p:sp>
      </p:grpSp>
      <p:grpSp>
        <p:nvGrpSpPr>
          <p:cNvPr id="9" name="그룹 36"/>
          <p:cNvGrpSpPr/>
          <p:nvPr/>
        </p:nvGrpSpPr>
        <p:grpSpPr>
          <a:xfrm>
            <a:off x="6715140" y="4357694"/>
            <a:ext cx="1589742" cy="726522"/>
            <a:chOff x="6715140" y="3857628"/>
            <a:chExt cx="1589742" cy="726522"/>
          </a:xfrm>
        </p:grpSpPr>
        <p:sp>
          <p:nvSpPr>
            <p:cNvPr id="49" name="TextBox 48"/>
            <p:cNvSpPr txBox="1"/>
            <p:nvPr/>
          </p:nvSpPr>
          <p:spPr>
            <a:xfrm>
              <a:off x="6715140" y="385762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Base</a:t>
              </a: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6715140" y="4214818"/>
              <a:ext cx="1589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Base is for the support of the whole unit (Optional).</a:t>
              </a:r>
            </a:p>
          </p:txBody>
        </p:sp>
      </p:grpSp>
      <p:grpSp>
        <p:nvGrpSpPr>
          <p:cNvPr id="12" name="그룹 40"/>
          <p:cNvGrpSpPr/>
          <p:nvPr/>
        </p:nvGrpSpPr>
        <p:grpSpPr>
          <a:xfrm>
            <a:off x="785786" y="4988494"/>
            <a:ext cx="1622400" cy="600164"/>
            <a:chOff x="785786" y="4131238"/>
            <a:chExt cx="1622400" cy="600164"/>
          </a:xfrm>
        </p:grpSpPr>
        <p:sp>
          <p:nvSpPr>
            <p:cNvPr id="45" name="TextBox 44"/>
            <p:cNvSpPr txBox="1"/>
            <p:nvPr/>
          </p:nvSpPr>
          <p:spPr>
            <a:xfrm>
              <a:off x="785786" y="4131238"/>
              <a:ext cx="157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Column Unit</a:t>
              </a: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18444" y="4500570"/>
              <a:ext cx="158974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Adjust height of the unit.</a:t>
              </a:r>
            </a:p>
          </p:txBody>
        </p:sp>
      </p:grpSp>
      <p:grpSp>
        <p:nvGrpSpPr>
          <p:cNvPr id="13" name="그룹 32"/>
          <p:cNvGrpSpPr/>
          <p:nvPr/>
        </p:nvGrpSpPr>
        <p:grpSpPr>
          <a:xfrm>
            <a:off x="6715140" y="2357430"/>
            <a:ext cx="1665969" cy="1142020"/>
            <a:chOff x="6715140" y="1857364"/>
            <a:chExt cx="1665969" cy="1142020"/>
          </a:xfrm>
        </p:grpSpPr>
        <p:sp>
          <p:nvSpPr>
            <p:cNvPr id="35" name="TextBox 34"/>
            <p:cNvSpPr txBox="1"/>
            <p:nvPr/>
          </p:nvSpPr>
          <p:spPr>
            <a:xfrm>
              <a:off x="6715140" y="1857364"/>
              <a:ext cx="1665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Rotating Unit</a:t>
              </a: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6742299" y="2214554"/>
              <a:ext cx="158974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Sensors and the X-ray Generator are embedded and rotates when capturing the PANO/CT image. </a:t>
              </a:r>
            </a:p>
          </p:txBody>
        </p:sp>
      </p:grpSp>
      <p:grpSp>
        <p:nvGrpSpPr>
          <p:cNvPr id="14" name="그룹 41"/>
          <p:cNvGrpSpPr/>
          <p:nvPr/>
        </p:nvGrpSpPr>
        <p:grpSpPr>
          <a:xfrm>
            <a:off x="714348" y="3778425"/>
            <a:ext cx="1723549" cy="865021"/>
            <a:chOff x="714348" y="3214686"/>
            <a:chExt cx="1723549" cy="865021"/>
          </a:xfrm>
        </p:grpSpPr>
        <p:sp>
          <p:nvSpPr>
            <p:cNvPr id="39" name="TextBox 38"/>
            <p:cNvSpPr txBox="1"/>
            <p:nvPr/>
          </p:nvSpPr>
          <p:spPr>
            <a:xfrm>
              <a:off x="714348" y="3214686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Handle Frame</a:t>
              </a: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714348" y="3571876"/>
              <a:ext cx="158974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Power switch and the components needed for patient positioning.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472" y="395567"/>
            <a:ext cx="768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Structure, Function and Accessories of the Product</a:t>
            </a:r>
          </a:p>
        </p:txBody>
      </p:sp>
      <p:grpSp>
        <p:nvGrpSpPr>
          <p:cNvPr id="16" name="그룹 43"/>
          <p:cNvGrpSpPr/>
          <p:nvPr/>
        </p:nvGrpSpPr>
        <p:grpSpPr>
          <a:xfrm>
            <a:off x="2428863" y="2071678"/>
            <a:ext cx="1214446" cy="1143008"/>
            <a:chOff x="2428857" y="1285860"/>
            <a:chExt cx="958772" cy="2286015"/>
          </a:xfrm>
        </p:grpSpPr>
        <p:cxnSp>
          <p:nvCxnSpPr>
            <p:cNvPr id="8" name="직선 연결선 7"/>
            <p:cNvCxnSpPr/>
            <p:nvPr/>
          </p:nvCxnSpPr>
          <p:spPr>
            <a:xfrm rot="10800000" flipV="1">
              <a:off x="2767246" y="1285860"/>
              <a:ext cx="620383" cy="57150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0800000">
              <a:off x="2428857" y="1857364"/>
              <a:ext cx="338388" cy="317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rot="16200000" flipH="1">
              <a:off x="2135583" y="2489029"/>
              <a:ext cx="1714508" cy="45118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47"/>
          <p:cNvGrpSpPr/>
          <p:nvPr/>
        </p:nvGrpSpPr>
        <p:grpSpPr>
          <a:xfrm>
            <a:off x="2390760" y="3000372"/>
            <a:ext cx="2324116" cy="1000132"/>
            <a:chOff x="2428860" y="2857496"/>
            <a:chExt cx="2214578" cy="573564"/>
          </a:xfrm>
        </p:grpSpPr>
        <p:cxnSp>
          <p:nvCxnSpPr>
            <p:cNvPr id="36" name="직선 연결선 35"/>
            <p:cNvCxnSpPr/>
            <p:nvPr/>
          </p:nvCxnSpPr>
          <p:spPr>
            <a:xfrm rot="10800000" flipV="1">
              <a:off x="3929058" y="2857496"/>
              <a:ext cx="714380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10800000">
              <a:off x="2428860" y="3429000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6" name="줄무늬가 있는 오른쪽 화살표 4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14536" y="357166"/>
            <a:ext cx="3715933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Execution of Capture Software (CT)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5881139"/>
            <a:ext cx="479489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patient, and then click the “DENTAL CT” button and capture software displays. 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857224" y="7500966"/>
            <a:ext cx="3786026" cy="2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ko-KR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2" name="줄무늬가 있는 오른쪽 화살표 4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6502" y="2305870"/>
            <a:ext cx="3396414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그림 45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143116"/>
            <a:ext cx="3643338" cy="3010516"/>
          </a:xfrm>
          <a:prstGeom prst="rect">
            <a:avLst/>
          </a:prstGeom>
        </p:spPr>
      </p:pic>
      <p:sp>
        <p:nvSpPr>
          <p:cNvPr id="47" name="갈매기형 수장 46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4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그림 50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52" name="타원 51"/>
          <p:cNvSpPr/>
          <p:nvPr/>
        </p:nvSpPr>
        <p:spPr bwMode="auto">
          <a:xfrm>
            <a:off x="1083344" y="2377308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연결선 52"/>
          <p:cNvCxnSpPr>
            <a:endCxn id="55" idx="2"/>
          </p:cNvCxnSpPr>
          <p:nvPr/>
        </p:nvCxnSpPr>
        <p:spPr>
          <a:xfrm flipV="1">
            <a:off x="1285852" y="2449447"/>
            <a:ext cx="1571636" cy="19373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48172" t="24336" b="18857"/>
          <a:stretch>
            <a:fillRect/>
          </a:stretch>
        </p:blipFill>
        <p:spPr bwMode="auto">
          <a:xfrm>
            <a:off x="2857488" y="1643050"/>
            <a:ext cx="1571636" cy="1612794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56" name="그룹 65"/>
          <p:cNvGrpSpPr/>
          <p:nvPr/>
        </p:nvGrpSpPr>
        <p:grpSpPr>
          <a:xfrm>
            <a:off x="3643306" y="2500306"/>
            <a:ext cx="849172" cy="822513"/>
            <a:chOff x="6275861" y="3143248"/>
            <a:chExt cx="975780" cy="942108"/>
          </a:xfrm>
        </p:grpSpPr>
        <p:grpSp>
          <p:nvGrpSpPr>
            <p:cNvPr id="57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6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3" name="타원 6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  <p:bldP spid="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b="12378"/>
          <a:stretch>
            <a:fillRect/>
          </a:stretch>
        </p:blipFill>
        <p:spPr bwMode="auto">
          <a:xfrm>
            <a:off x="1057251" y="1453792"/>
            <a:ext cx="1357322" cy="332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(1/7)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847698" y="785794"/>
            <a:ext cx="579600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• CT FOV &gt; Position 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&gt; Select the Image Quality &gt; Metal Mode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847698" y="4823273"/>
            <a:ext cx="57245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then the device will turn to the patient positioning mode.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1071538" y="5180463"/>
            <a:ext cx="1834642" cy="1142984"/>
            <a:chOff x="1071538" y="5180463"/>
            <a:chExt cx="1834642" cy="1142984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5180463"/>
              <a:ext cx="1834642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그룹 33"/>
            <p:cNvGrpSpPr/>
            <p:nvPr/>
          </p:nvGrpSpPr>
          <p:grpSpPr>
            <a:xfrm>
              <a:off x="1857354" y="5640817"/>
              <a:ext cx="798745" cy="682630"/>
              <a:chOff x="2397441" y="2428868"/>
              <a:chExt cx="935763" cy="1000132"/>
            </a:xfrm>
          </p:grpSpPr>
          <p:grpSp>
            <p:nvGrpSpPr>
              <p:cNvPr id="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7" name="타원 4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5" name="TextBox 40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1" name="그룹 40"/>
          <p:cNvGrpSpPr/>
          <p:nvPr/>
        </p:nvGrpSpPr>
        <p:grpSpPr>
          <a:xfrm>
            <a:off x="1714480" y="1537125"/>
            <a:ext cx="6929486" cy="3286148"/>
            <a:chOff x="1714480" y="1537125"/>
            <a:chExt cx="6929486" cy="3286148"/>
          </a:xfrm>
        </p:grpSpPr>
        <p:cxnSp>
          <p:nvCxnSpPr>
            <p:cNvPr id="52" name="직선 연결선 51"/>
            <p:cNvCxnSpPr>
              <a:stCxn id="63" idx="1"/>
            </p:cNvCxnSpPr>
            <p:nvPr/>
          </p:nvCxnSpPr>
          <p:spPr>
            <a:xfrm rot="10800000" flipV="1">
              <a:off x="3143240" y="1822877"/>
              <a:ext cx="571504" cy="21431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1714480" y="2037191"/>
              <a:ext cx="142876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직사각형 62"/>
            <p:cNvSpPr/>
            <p:nvPr/>
          </p:nvSpPr>
          <p:spPr bwMode="auto">
            <a:xfrm>
              <a:off x="3714744" y="1537125"/>
              <a:ext cx="4572032" cy="571504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786182" y="1608563"/>
              <a:ext cx="485778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size of the CT FOV(Field of View).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The FOV size is determined by the CT sensor attached on the device. 	</a:t>
              </a:r>
            </a:p>
            <a:p>
              <a:pPr algn="just"/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1714480" y="2680133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직사각형 76"/>
            <p:cNvSpPr/>
            <p:nvPr/>
          </p:nvSpPr>
          <p:spPr bwMode="auto">
            <a:xfrm>
              <a:off x="3714744" y="2141967"/>
              <a:ext cx="4572032" cy="85725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3786182" y="2175305"/>
              <a:ext cx="400052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ROI to be captured under the VERTICAL POSITION. 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Mn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(Mandible)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Mx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(Maxillary)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Occl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Occlusal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TMJ(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Temporomandibular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Joint)</a:t>
              </a:r>
            </a:p>
          </p:txBody>
        </p:sp>
        <p:cxnSp>
          <p:nvCxnSpPr>
            <p:cNvPr id="80" name="직선 연결선 79"/>
            <p:cNvCxnSpPr/>
            <p:nvPr/>
          </p:nvCxnSpPr>
          <p:spPr>
            <a:xfrm>
              <a:off x="1714480" y="3323075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직사각형 80"/>
            <p:cNvSpPr/>
            <p:nvPr/>
          </p:nvSpPr>
          <p:spPr bwMode="auto">
            <a:xfrm>
              <a:off x="3714744" y="3037323"/>
              <a:ext cx="4572032" cy="46196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3786182" y="3083640"/>
              <a:ext cx="4000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ROI to be captured under the HORIZONTAL POSITION. 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Right, Center, Left</a:t>
              </a: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1714480" y="3713603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직사각형 83"/>
            <p:cNvSpPr/>
            <p:nvPr/>
          </p:nvSpPr>
          <p:spPr bwMode="auto">
            <a:xfrm>
              <a:off x="3714744" y="3542152"/>
              <a:ext cx="4572032" cy="35719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3786182" y="3604065"/>
              <a:ext cx="43577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image acquisition speed under High (24 s) or Standard (15 s). 	</a:t>
              </a:r>
            </a:p>
          </p:txBody>
        </p:sp>
        <p:cxnSp>
          <p:nvCxnSpPr>
            <p:cNvPr id="86" name="직선 연결선 85"/>
            <p:cNvCxnSpPr/>
            <p:nvPr/>
          </p:nvCxnSpPr>
          <p:spPr>
            <a:xfrm>
              <a:off x="1714480" y="4137468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직사각형 86"/>
            <p:cNvSpPr/>
            <p:nvPr/>
          </p:nvSpPr>
          <p:spPr bwMode="auto">
            <a:xfrm>
              <a:off x="3714744" y="3966017"/>
              <a:ext cx="4572032" cy="35719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3786182" y="4027930"/>
              <a:ext cx="400052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either Standard or Application mode for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voxel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resolution.</a:t>
              </a:r>
            </a:p>
          </p:txBody>
        </p:sp>
        <p:cxnSp>
          <p:nvCxnSpPr>
            <p:cNvPr id="89" name="직선 연결선 88"/>
            <p:cNvCxnSpPr/>
            <p:nvPr/>
          </p:nvCxnSpPr>
          <p:spPr>
            <a:xfrm>
              <a:off x="1714480" y="4566096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직사각형 89"/>
            <p:cNvSpPr/>
            <p:nvPr/>
          </p:nvSpPr>
          <p:spPr bwMode="auto">
            <a:xfrm>
              <a:off x="3714744" y="4394645"/>
              <a:ext cx="4572032" cy="428628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3786182" y="4456558"/>
              <a:ext cx="442915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Metal Artifact Reduction reduces scatter caused by metal reflection.</a:t>
              </a: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5786446" y="4894711"/>
            <a:ext cx="2286016" cy="1891875"/>
            <a:chOff x="5786446" y="4894711"/>
            <a:chExt cx="2286016" cy="1891875"/>
          </a:xfrm>
        </p:grpSpPr>
        <p:pic>
          <p:nvPicPr>
            <p:cNvPr id="38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86446" y="4894711"/>
              <a:ext cx="2286016" cy="1891875"/>
            </a:xfrm>
            <a:prstGeom prst="rect">
              <a:avLst/>
            </a:prstGeom>
            <a:noFill/>
          </p:spPr>
        </p:pic>
        <p:pic>
          <p:nvPicPr>
            <p:cNvPr id="73730" name="Picture 2" descr="D:\10. EM 컨텐츠_스텝교육용\참고 사진\Photo\i3DNCSW CT 8080_C_occl_Confirm_61%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022188" y="5085747"/>
              <a:ext cx="1835959" cy="1152000"/>
            </a:xfrm>
            <a:prstGeom prst="rect">
              <a:avLst/>
            </a:prstGeom>
            <a:noFill/>
          </p:spPr>
        </p:pic>
      </p:grpSp>
      <p:grpSp>
        <p:nvGrpSpPr>
          <p:cNvPr id="42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3" name="줄무늬가 있는 오른쪽 화살표 4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(2/7)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971600" y="851368"/>
            <a:ext cx="56721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When the device stops moving, put the Chin Support w/ Bite Block on the Chinrest.  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971599" y="2764980"/>
            <a:ext cx="5557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For safety,  the patient (especially child or pregnant woman) should wear the lead apron.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971599" y="4349929"/>
            <a:ext cx="8859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 should take off all jewelry and metallic objects such as hair pins, spectacles, dentures and orthodontic appliances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and place them on the accessory rack. </a:t>
            </a:r>
          </a:p>
          <a:p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1522455" y="2985847"/>
            <a:ext cx="4788442" cy="1378118"/>
            <a:chOff x="1522455" y="2985847"/>
            <a:chExt cx="4788442" cy="1378118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17"/>
            <a:stretch/>
          </p:blipFill>
          <p:spPr>
            <a:xfrm>
              <a:off x="3839747" y="2985847"/>
              <a:ext cx="817794" cy="1378118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455" y="3042267"/>
              <a:ext cx="1347742" cy="1249689"/>
            </a:xfrm>
            <a:prstGeom prst="rect">
              <a:avLst/>
            </a:prstGeom>
          </p:spPr>
        </p:pic>
        <p:sp>
          <p:nvSpPr>
            <p:cNvPr id="41" name="갈매기형 수장 40"/>
            <p:cNvSpPr/>
            <p:nvPr/>
          </p:nvSpPr>
          <p:spPr bwMode="auto">
            <a:xfrm>
              <a:off x="3186313" y="358390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연결선 41"/>
            <p:cNvCxnSpPr/>
            <p:nvPr/>
          </p:nvCxnSpPr>
          <p:spPr>
            <a:xfrm flipV="1">
              <a:off x="4331048" y="3283844"/>
              <a:ext cx="240952" cy="2069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134869" y="3142221"/>
              <a:ext cx="1176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Lead Apron</a:t>
              </a:r>
            </a:p>
          </p:txBody>
        </p:sp>
        <p:cxnSp>
          <p:nvCxnSpPr>
            <p:cNvPr id="44" name="직선 연결선 43"/>
            <p:cNvCxnSpPr/>
            <p:nvPr/>
          </p:nvCxnSpPr>
          <p:spPr>
            <a:xfrm flipV="1">
              <a:off x="4572000" y="3289855"/>
              <a:ext cx="576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/>
          <p:cNvGrpSpPr/>
          <p:nvPr/>
        </p:nvGrpSpPr>
        <p:grpSpPr>
          <a:xfrm>
            <a:off x="1333406" y="4835197"/>
            <a:ext cx="4030682" cy="1451323"/>
            <a:chOff x="1333406" y="4835197"/>
            <a:chExt cx="4030682" cy="1451323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836815"/>
              <a:ext cx="1651940" cy="1449705"/>
            </a:xfrm>
            <a:prstGeom prst="rect">
              <a:avLst/>
            </a:prstGeom>
          </p:spPr>
        </p:pic>
        <p:sp>
          <p:nvSpPr>
            <p:cNvPr id="46" name="갈매기형 수장 45"/>
            <p:cNvSpPr/>
            <p:nvPr/>
          </p:nvSpPr>
          <p:spPr bwMode="auto">
            <a:xfrm>
              <a:off x="3167920" y="549571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835197"/>
              <a:ext cx="1596126" cy="1446294"/>
            </a:xfrm>
            <a:prstGeom prst="rect">
              <a:avLst/>
            </a:prstGeom>
          </p:spPr>
        </p:pic>
      </p:grpSp>
      <p:grpSp>
        <p:nvGrpSpPr>
          <p:cNvPr id="49" name="그룹 48"/>
          <p:cNvGrpSpPr/>
          <p:nvPr/>
        </p:nvGrpSpPr>
        <p:grpSpPr>
          <a:xfrm>
            <a:off x="1274966" y="1142984"/>
            <a:ext cx="3082720" cy="1585100"/>
            <a:chOff x="1274966" y="1142984"/>
            <a:chExt cx="3082720" cy="1585100"/>
          </a:xfrm>
        </p:grpSpPr>
        <p:pic>
          <p:nvPicPr>
            <p:cNvPr id="26" name="Picture 3" descr="C:\Users\VT_GCS1\Desktop\제목 없음-1000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643174" y="1142984"/>
              <a:ext cx="1714512" cy="1423668"/>
            </a:xfrm>
            <a:prstGeom prst="rect">
              <a:avLst/>
            </a:prstGeom>
            <a:noFill/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331640" y="1260539"/>
              <a:ext cx="1152128" cy="967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6">
                  <a:lumMod val="75000"/>
                </a:schemeClr>
              </a:solidFill>
            </a:ln>
            <a:effectLst/>
          </p:spPr>
        </p:pic>
        <p:cxnSp>
          <p:nvCxnSpPr>
            <p:cNvPr id="35" name="직선 연결선 34"/>
            <p:cNvCxnSpPr/>
            <p:nvPr/>
          </p:nvCxnSpPr>
          <p:spPr>
            <a:xfrm flipH="1">
              <a:off x="2483920" y="1571612"/>
              <a:ext cx="1368000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274966" y="2204864"/>
              <a:ext cx="1323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Chin Support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w/ Bite Block</a:t>
              </a:r>
            </a:p>
          </p:txBody>
        </p:sp>
      </p:grpSp>
      <p:grpSp>
        <p:nvGrpSpPr>
          <p:cNvPr id="2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0" name="줄무늬가 있는 오른쪽 화살표 2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1"/>
      <p:bldP spid="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971599" y="932527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device. Put the hygiene cover on the bite stick. 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5753891" y="714356"/>
            <a:ext cx="2461447" cy="1481084"/>
            <a:chOff x="5753891" y="714356"/>
            <a:chExt cx="2461447" cy="148108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891" y="714356"/>
              <a:ext cx="1085374" cy="1481084"/>
            </a:xfrm>
            <a:prstGeom prst="rect">
              <a:avLst/>
            </a:prstGeom>
          </p:spPr>
        </p:pic>
        <p:cxnSp>
          <p:nvCxnSpPr>
            <p:cNvPr id="40" name="직선 연결선 39"/>
            <p:cNvCxnSpPr/>
            <p:nvPr/>
          </p:nvCxnSpPr>
          <p:spPr>
            <a:xfrm>
              <a:off x="6419600" y="973841"/>
              <a:ext cx="386669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776161" y="812407"/>
              <a:ext cx="1439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Hygiene Cover</a:t>
              </a: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971600" y="3071810"/>
            <a:ext cx="73151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device. </a:t>
            </a:r>
            <a:endParaRPr lang="en-US" altLang="ko-KR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71600" y="1500174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Loosen the temple supports by turning the Temple Support Wheel .		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1214414" y="1857364"/>
            <a:ext cx="2928958" cy="1127070"/>
            <a:chOff x="1214414" y="1857364"/>
            <a:chExt cx="2928958" cy="1127070"/>
          </a:xfrm>
        </p:grpSpPr>
        <p:pic>
          <p:nvPicPr>
            <p:cNvPr id="22" name="Picture 2" descr="C:\Users\VT_GCS1\Desktop\제목 없음-100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86050" y="1857364"/>
              <a:ext cx="1357322" cy="1127070"/>
            </a:xfrm>
            <a:prstGeom prst="rect">
              <a:avLst/>
            </a:prstGeom>
            <a:noFill/>
          </p:spPr>
        </p:pic>
        <p:cxnSp>
          <p:nvCxnSpPr>
            <p:cNvPr id="23" name="직선 연결선 22"/>
            <p:cNvCxnSpPr/>
            <p:nvPr/>
          </p:nvCxnSpPr>
          <p:spPr>
            <a:xfrm rot="10800000">
              <a:off x="2652139" y="2455763"/>
              <a:ext cx="50006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214414" y="2294957"/>
              <a:ext cx="1549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Support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Wheel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(3/7)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5286380" y="3154376"/>
            <a:ext cx="2895371" cy="2917830"/>
            <a:chOff x="5286380" y="3154376"/>
            <a:chExt cx="2895371" cy="2917830"/>
          </a:xfrm>
        </p:grpSpPr>
        <p:grpSp>
          <p:nvGrpSpPr>
            <p:cNvPr id="2" name="그룹 60"/>
            <p:cNvGrpSpPr/>
            <p:nvPr/>
          </p:nvGrpSpPr>
          <p:grpSpPr>
            <a:xfrm>
              <a:off x="5286380" y="3664025"/>
              <a:ext cx="1515915" cy="1945179"/>
              <a:chOff x="4207935" y="4426969"/>
              <a:chExt cx="1326972" cy="1671975"/>
            </a:xfrm>
          </p:grpSpPr>
          <p:pic>
            <p:nvPicPr>
              <p:cNvPr id="69" name="Picture 4" descr="D:\02. 업무\2014년\02. 전략과제\13. EM 동영상\00. 디자이너 이력서\20140822_132905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10000" contrast="30000"/>
              </a:blip>
              <a:stretch>
                <a:fillRect/>
              </a:stretch>
            </p:blipFill>
            <p:spPr bwMode="auto">
              <a:xfrm>
                <a:off x="4207935" y="4426969"/>
                <a:ext cx="956878" cy="16719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grpSp>
            <p:nvGrpSpPr>
              <p:cNvPr id="3" name="그룹 39"/>
              <p:cNvGrpSpPr/>
              <p:nvPr/>
            </p:nvGrpSpPr>
            <p:grpSpPr>
              <a:xfrm>
                <a:off x="5301599" y="4583724"/>
                <a:ext cx="233308" cy="1338685"/>
                <a:chOff x="1012094" y="4440848"/>
                <a:chExt cx="233308" cy="1338685"/>
              </a:xfrm>
            </p:grpSpPr>
            <p:sp>
              <p:nvSpPr>
                <p:cNvPr id="67" name="줄무늬가 있는 오른쪽 화살표 66"/>
                <p:cNvSpPr/>
                <p:nvPr/>
              </p:nvSpPr>
              <p:spPr bwMode="auto">
                <a:xfrm rot="16200000">
                  <a:off x="923485" y="4529457"/>
                  <a:ext cx="388308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줄무늬가 있는 오른쪽 화살표 67"/>
                <p:cNvSpPr/>
                <p:nvPr/>
              </p:nvSpPr>
              <p:spPr bwMode="auto">
                <a:xfrm rot="5400000">
                  <a:off x="945703" y="5479834"/>
                  <a:ext cx="388309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69634" name="Picture 2" descr="C:\Users\VT_GCS1\Desktop\그림파일들\제목 없음-800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715140" y="3154376"/>
              <a:ext cx="1466611" cy="2917830"/>
            </a:xfrm>
            <a:prstGeom prst="rect">
              <a:avLst/>
            </a:prstGeom>
            <a:noFill/>
          </p:spPr>
        </p:pic>
      </p:grpSp>
      <p:grpSp>
        <p:nvGrpSpPr>
          <p:cNvPr id="34" name="그룹 33"/>
          <p:cNvGrpSpPr/>
          <p:nvPr/>
        </p:nvGrpSpPr>
        <p:grpSpPr>
          <a:xfrm>
            <a:off x="1220352" y="3786190"/>
            <a:ext cx="3711688" cy="1311481"/>
            <a:chOff x="1220352" y="3786190"/>
            <a:chExt cx="3711688" cy="1311481"/>
          </a:xfrm>
        </p:grpSpPr>
        <p:sp>
          <p:nvSpPr>
            <p:cNvPr id="29" name="직사각형 28"/>
            <p:cNvSpPr/>
            <p:nvPr/>
          </p:nvSpPr>
          <p:spPr>
            <a:xfrm>
              <a:off x="1354951" y="4005064"/>
              <a:ext cx="3483189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Grab the handle tightly with two hands.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Let the chest lean against the device.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Move half a step forward..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Left and right shoulders remain level and keep holding the position. 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220352" y="3786190"/>
              <a:ext cx="371168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Allow the patient to be positioned by following the procedures:</a:t>
              </a: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71600" y="3299614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column height by pressing the column up/down switch (or button)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so that the patient’s chin reaches the chin rest. </a:t>
            </a:r>
          </a:p>
        </p:txBody>
      </p:sp>
      <p:grpSp>
        <p:nvGrpSpPr>
          <p:cNvPr id="36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7" name="줄무늬가 있는 오른쪽 화살표 3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732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  <p:bldP spid="21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>
            <a:off x="971600" y="926138"/>
            <a:ext cx="4814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Check if the patient has bit the groove correctly with his/her upper and lower 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 incisors.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7151" y="3071810"/>
            <a:ext cx="6175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First, align the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Mid-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, CT vertical laser beam and then align the CT horizontal laser beam </a:t>
            </a:r>
            <a:br>
              <a:rPr lang="en-US" altLang="ko-KR" sz="10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by adjusting the height of the chinrest.  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4857752" y="928670"/>
            <a:ext cx="2887976" cy="1857388"/>
            <a:chOff x="4357686" y="642918"/>
            <a:chExt cx="2887976" cy="1857388"/>
          </a:xfrm>
        </p:grpSpPr>
        <p:grpSp>
          <p:nvGrpSpPr>
            <p:cNvPr id="2" name="그룹 9"/>
            <p:cNvGrpSpPr/>
            <p:nvPr/>
          </p:nvGrpSpPr>
          <p:grpSpPr>
            <a:xfrm>
              <a:off x="4357686" y="1071546"/>
              <a:ext cx="1454470" cy="1282081"/>
              <a:chOff x="3007356" y="2921656"/>
              <a:chExt cx="1924684" cy="1515456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07356" y="3162601"/>
                <a:ext cx="1924684" cy="1274511"/>
              </a:xfrm>
              <a:prstGeom prst="rect">
                <a:avLst/>
              </a:prstGeom>
            </p:spPr>
          </p:pic>
          <p:sp>
            <p:nvSpPr>
              <p:cNvPr id="33" name="줄무늬가 있는 오른쪽 화살표 32"/>
              <p:cNvSpPr/>
              <p:nvPr/>
            </p:nvSpPr>
            <p:spPr bwMode="auto">
              <a:xfrm rot="6667219">
                <a:off x="4206596" y="2979308"/>
                <a:ext cx="325692" cy="210387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241" name="Picture 1" descr="C:\Users\VT_GCS1\Desktop\제목 없음-200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29256" y="642918"/>
              <a:ext cx="1816406" cy="1857388"/>
            </a:xfrm>
            <a:prstGeom prst="rect">
              <a:avLst/>
            </a:prstGeom>
            <a:noFill/>
          </p:spPr>
        </p:pic>
      </p:grpSp>
      <p:sp>
        <p:nvSpPr>
          <p:cNvPr id="40" name="TextBox 39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(4/7)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857224" y="3354814"/>
            <a:ext cx="7643866" cy="2549623"/>
            <a:chOff x="857224" y="3354814"/>
            <a:chExt cx="7643866" cy="2549623"/>
          </a:xfrm>
        </p:grpSpPr>
        <p:grpSp>
          <p:nvGrpSpPr>
            <p:cNvPr id="3" name="그룹 89"/>
            <p:cNvGrpSpPr/>
            <p:nvPr/>
          </p:nvGrpSpPr>
          <p:grpSpPr>
            <a:xfrm>
              <a:off x="857224" y="3571876"/>
              <a:ext cx="3071834" cy="2332561"/>
              <a:chOff x="642910" y="3429000"/>
              <a:chExt cx="3071834" cy="2332561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642910" y="5253730"/>
                <a:ext cx="857256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900" dirty="0" err="1" smtClean="0"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 Plane</a:t>
                </a:r>
              </a:p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664682" y="3829734"/>
                <a:ext cx="81629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CT horizontal 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2839558" y="3553946"/>
                <a:ext cx="8751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CT vertical 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" name="그룹 87"/>
              <p:cNvGrpSpPr/>
              <p:nvPr/>
            </p:nvGrpSpPr>
            <p:grpSpPr>
              <a:xfrm>
                <a:off x="1214414" y="3429000"/>
                <a:ext cx="1714513" cy="1991017"/>
                <a:chOff x="1214414" y="3152495"/>
                <a:chExt cx="2058215" cy="2390147"/>
              </a:xfrm>
            </p:grpSpPr>
            <p:pic>
              <p:nvPicPr>
                <p:cNvPr id="70658" name="Picture 2" descr="C:\Users\VT_GCS1\Desktop\그림파일들\CT 빔 자세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1214414" y="3152495"/>
                  <a:ext cx="2000264" cy="217050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" name="그룹 86"/>
                <p:cNvGrpSpPr/>
                <p:nvPr/>
              </p:nvGrpSpPr>
              <p:grpSpPr>
                <a:xfrm>
                  <a:off x="1528593" y="4350423"/>
                  <a:ext cx="652616" cy="1192219"/>
                  <a:chOff x="1528593" y="4350423"/>
                  <a:chExt cx="652616" cy="1192219"/>
                </a:xfrm>
              </p:grpSpPr>
              <p:cxnSp>
                <p:nvCxnSpPr>
                  <p:cNvPr id="43" name="직선 연결선 42"/>
                  <p:cNvCxnSpPr/>
                  <p:nvPr/>
                </p:nvCxnSpPr>
                <p:spPr>
                  <a:xfrm rot="5400000">
                    <a:off x="1420520" y="4777734"/>
                    <a:ext cx="1188000" cy="33337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rot="10800000">
                    <a:off x="1528593" y="5541054"/>
                    <a:ext cx="324000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3" name="직선 연결선 62"/>
                <p:cNvCxnSpPr/>
                <p:nvPr/>
              </p:nvCxnSpPr>
              <p:spPr>
                <a:xfrm rot="10800000">
                  <a:off x="1428728" y="3938313"/>
                  <a:ext cx="496734" cy="2857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" name="그룹 85"/>
                <p:cNvGrpSpPr/>
                <p:nvPr/>
              </p:nvGrpSpPr>
              <p:grpSpPr>
                <a:xfrm>
                  <a:off x="2400285" y="3495533"/>
                  <a:ext cx="872344" cy="587244"/>
                  <a:chOff x="2400285" y="3495533"/>
                  <a:chExt cx="872344" cy="587244"/>
                </a:xfrm>
              </p:grpSpPr>
              <p:cxnSp>
                <p:nvCxnSpPr>
                  <p:cNvPr id="68" name="직선 연결선 67"/>
                  <p:cNvCxnSpPr/>
                  <p:nvPr/>
                </p:nvCxnSpPr>
                <p:spPr>
                  <a:xfrm>
                    <a:off x="2400285" y="4081189"/>
                    <a:ext cx="503398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직선 연결선 69"/>
                  <p:cNvCxnSpPr/>
                  <p:nvPr/>
                </p:nvCxnSpPr>
                <p:spPr>
                  <a:xfrm rot="5400000">
                    <a:off x="2793668" y="3602232"/>
                    <a:ext cx="585659" cy="37226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" name="그룹 65"/>
            <p:cNvGrpSpPr/>
            <p:nvPr/>
          </p:nvGrpSpPr>
          <p:grpSpPr>
            <a:xfrm>
              <a:off x="6572264" y="3354814"/>
              <a:ext cx="1928826" cy="2003012"/>
              <a:chOff x="5143504" y="3000372"/>
              <a:chExt cx="2270141" cy="2357454"/>
            </a:xfrm>
          </p:grpSpPr>
          <p:pic>
            <p:nvPicPr>
              <p:cNvPr id="42" name="Picture 2" descr="C:\Users\VT_GCS1\Desktop\imagecut_03_new_CG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5143504" y="3000372"/>
                <a:ext cx="2270141" cy="2357454"/>
              </a:xfrm>
              <a:prstGeom prst="rect">
                <a:avLst/>
              </a:prstGeom>
              <a:noFill/>
            </p:spPr>
          </p:pic>
          <p:pic>
            <p:nvPicPr>
              <p:cNvPr id="70660" name="Picture 4" descr="C:\Users\VT_GCS1\Desktop\그림파일들\레이져 빔 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611820" y="4135073"/>
                <a:ext cx="1260482" cy="426675"/>
              </a:xfrm>
              <a:prstGeom prst="rect">
                <a:avLst/>
              </a:prstGeom>
              <a:noFill/>
            </p:spPr>
          </p:pic>
          <p:sp>
            <p:nvSpPr>
              <p:cNvPr id="49" name="줄무늬가 있는 오른쪽 화살표 48"/>
              <p:cNvSpPr/>
              <p:nvPr/>
            </p:nvSpPr>
            <p:spPr bwMode="auto">
              <a:xfrm rot="16200000">
                <a:off x="6366995" y="4634402"/>
                <a:ext cx="267664" cy="142877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줄무늬가 있는 오른쪽 화살표 49"/>
              <p:cNvSpPr/>
              <p:nvPr/>
            </p:nvSpPr>
            <p:spPr bwMode="auto">
              <a:xfrm rot="5400000">
                <a:off x="6369517" y="4950375"/>
                <a:ext cx="267663" cy="142876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그룹 84"/>
            <p:cNvGrpSpPr/>
            <p:nvPr/>
          </p:nvGrpSpPr>
          <p:grpSpPr>
            <a:xfrm>
              <a:off x="3714743" y="3643314"/>
              <a:ext cx="2469528" cy="1698608"/>
              <a:chOff x="3500430" y="3643314"/>
              <a:chExt cx="2469528" cy="1698608"/>
            </a:xfrm>
          </p:grpSpPr>
          <p:pic>
            <p:nvPicPr>
              <p:cNvPr id="70661" name="Picture 5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3500430" y="4572008"/>
                <a:ext cx="2143108" cy="769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" name="직사각형 68"/>
              <p:cNvSpPr/>
              <p:nvPr/>
            </p:nvSpPr>
            <p:spPr>
              <a:xfrm>
                <a:off x="4643438" y="4143380"/>
                <a:ext cx="132652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CHINREST LED Light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1" name="직선 연결선 70"/>
              <p:cNvCxnSpPr/>
              <p:nvPr/>
            </p:nvCxnSpPr>
            <p:spPr>
              <a:xfrm rot="5400000">
                <a:off x="5074449" y="4637888"/>
                <a:ext cx="500064" cy="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모서리가 둥근 직사각형 80"/>
              <p:cNvSpPr/>
              <p:nvPr/>
            </p:nvSpPr>
            <p:spPr bwMode="auto">
              <a:xfrm>
                <a:off x="4379911" y="4772034"/>
                <a:ext cx="396000" cy="378000"/>
              </a:xfrm>
              <a:prstGeom prst="roundRect">
                <a:avLst>
                  <a:gd name="adj" fmla="val 9260"/>
                </a:avLst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2" name="직선 연결선 81"/>
              <p:cNvCxnSpPr/>
              <p:nvPr/>
            </p:nvCxnSpPr>
            <p:spPr>
              <a:xfrm rot="5400000">
                <a:off x="4248001" y="4452139"/>
                <a:ext cx="648000" cy="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직사각형 82"/>
              <p:cNvSpPr/>
              <p:nvPr/>
            </p:nvSpPr>
            <p:spPr>
              <a:xfrm>
                <a:off x="3786182" y="3643314"/>
                <a:ext cx="150019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Chin rest</a:t>
                </a:r>
                <a:r>
                  <a:rPr lang="ko-KR" altLang="en-US" sz="900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en-US" altLang="ko-KR" sz="900" dirty="0" smtClean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Up/Down button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909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>
            <a:off x="971600" y="926138"/>
            <a:ext cx="7172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djust the temple supports so they fit snugly on both sides of the patient’s head, using the temple support wheel.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85407"/>
            <a:ext cx="42587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beam alignment again.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348043" y="1357298"/>
            <a:ext cx="4917050" cy="1571637"/>
            <a:chOff x="1348043" y="1357298"/>
            <a:chExt cx="4917050" cy="1571637"/>
          </a:xfrm>
        </p:grpSpPr>
        <p:pic>
          <p:nvPicPr>
            <p:cNvPr id="63489" name="Picture 1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786050" y="1357298"/>
              <a:ext cx="1563140" cy="154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5" name="직선 연결선 24"/>
            <p:cNvCxnSpPr/>
            <p:nvPr/>
          </p:nvCxnSpPr>
          <p:spPr>
            <a:xfrm rot="16200000" flipV="1">
              <a:off x="2660247" y="1840291"/>
              <a:ext cx="738646" cy="344163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348043" y="1491209"/>
              <a:ext cx="776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Support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Wheel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2428860" y="1643050"/>
              <a:ext cx="432000" cy="2981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14876" y="1357299"/>
              <a:ext cx="1550217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그룹 20"/>
            <p:cNvGrpSpPr/>
            <p:nvPr/>
          </p:nvGrpSpPr>
          <p:grpSpPr>
            <a:xfrm>
              <a:off x="3071802" y="2178976"/>
              <a:ext cx="303683" cy="388306"/>
              <a:chOff x="2214546" y="5185944"/>
              <a:chExt cx="303683" cy="388306"/>
            </a:xfrm>
          </p:grpSpPr>
          <p:sp>
            <p:nvSpPr>
              <p:cNvPr id="17" name="위로 구부러진 화살표 16"/>
              <p:cNvSpPr/>
              <p:nvPr/>
            </p:nvSpPr>
            <p:spPr bwMode="auto">
              <a:xfrm>
                <a:off x="2232477" y="5402369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위로 구부러진 화살표 17"/>
              <p:cNvSpPr/>
              <p:nvPr/>
            </p:nvSpPr>
            <p:spPr bwMode="auto">
              <a:xfrm rot="10800000">
                <a:off x="2214546" y="5185944"/>
                <a:ext cx="285752" cy="171881"/>
              </a:xfrm>
              <a:prstGeom prst="curvedUpArrow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(5/7)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220352" y="3496771"/>
            <a:ext cx="3994590" cy="749449"/>
            <a:chOff x="1220352" y="3496771"/>
            <a:chExt cx="3994590" cy="749449"/>
          </a:xfrm>
        </p:grpSpPr>
        <p:sp>
          <p:nvSpPr>
            <p:cNvPr id="28" name="직사각형 27"/>
            <p:cNvSpPr/>
            <p:nvPr/>
          </p:nvSpPr>
          <p:spPr>
            <a:xfrm>
              <a:off x="1331640" y="3692222"/>
              <a:ext cx="388330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Close the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220352" y="3496771"/>
              <a:ext cx="378027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 following instructions to the patient. </a:t>
              </a:r>
            </a:p>
          </p:txBody>
        </p:sp>
      </p:grpSp>
      <p:grpSp>
        <p:nvGrpSpPr>
          <p:cNvPr id="21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970440" y="888966"/>
            <a:ext cx="40526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970440" y="2267107"/>
            <a:ext cx="76020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 as shown in the instructions in the Guidance Message Window.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1243984" y="1176126"/>
            <a:ext cx="2325421" cy="1171913"/>
            <a:chOff x="1243984" y="1176126"/>
            <a:chExt cx="2325421" cy="117191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/>
          </p:blipFill>
          <p:spPr>
            <a:xfrm>
              <a:off x="1243984" y="1176126"/>
              <a:ext cx="1764184" cy="623701"/>
            </a:xfrm>
            <a:prstGeom prst="rect">
              <a:avLst/>
            </a:prstGeom>
          </p:spPr>
        </p:pic>
        <p:grpSp>
          <p:nvGrpSpPr>
            <p:cNvPr id="2" name="그룹 33"/>
            <p:cNvGrpSpPr/>
            <p:nvPr/>
          </p:nvGrpSpPr>
          <p:grpSpPr>
            <a:xfrm>
              <a:off x="2770660" y="1665409"/>
              <a:ext cx="798745" cy="682630"/>
              <a:chOff x="2397441" y="2428868"/>
              <a:chExt cx="935763" cy="1000132"/>
            </a:xfrm>
          </p:grpSpPr>
          <p:grpSp>
            <p:nvGrpSpPr>
              <p:cNvPr id="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2" name="그룹 93"/>
          <p:cNvGrpSpPr/>
          <p:nvPr/>
        </p:nvGrpSpPr>
        <p:grpSpPr>
          <a:xfrm>
            <a:off x="1214415" y="4646958"/>
            <a:ext cx="3071834" cy="1584000"/>
            <a:chOff x="785786" y="4572009"/>
            <a:chExt cx="4575595" cy="2184758"/>
          </a:xfrm>
        </p:grpSpPr>
        <p:sp>
          <p:nvSpPr>
            <p:cNvPr id="95" name="직사각형 94"/>
            <p:cNvSpPr/>
            <p:nvPr/>
          </p:nvSpPr>
          <p:spPr bwMode="auto">
            <a:xfrm>
              <a:off x="785786" y="4572009"/>
              <a:ext cx="4575595" cy="2184758"/>
            </a:xfrm>
            <a:prstGeom prst="rect">
              <a:avLst/>
            </a:prstGeom>
            <a:solidFill>
              <a:schemeClr val="accent6">
                <a:lumMod val="75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928663" y="6060063"/>
              <a:ext cx="4255022" cy="636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When pressing the X-ray exposure switch, the orange LED light turns on. This means that the device is exposing the X-ray. </a:t>
              </a:r>
              <a:endPara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그룹 96"/>
            <p:cNvGrpSpPr/>
            <p:nvPr/>
          </p:nvGrpSpPr>
          <p:grpSpPr>
            <a:xfrm>
              <a:off x="2928926" y="4643446"/>
              <a:ext cx="1857388" cy="1357322"/>
              <a:chOff x="1142976" y="4864903"/>
              <a:chExt cx="928694" cy="746527"/>
            </a:xfrm>
          </p:grpSpPr>
          <p:pic>
            <p:nvPicPr>
              <p:cNvPr id="102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103" name="타원 102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그룹 97"/>
            <p:cNvGrpSpPr/>
            <p:nvPr/>
          </p:nvGrpSpPr>
          <p:grpSpPr>
            <a:xfrm>
              <a:off x="928662" y="4643446"/>
              <a:ext cx="1857388" cy="1357322"/>
              <a:chOff x="1142976" y="4864903"/>
              <a:chExt cx="928694" cy="746527"/>
            </a:xfrm>
          </p:grpSpPr>
          <p:pic>
            <p:nvPicPr>
              <p:cNvPr id="100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101" name="타원 100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92D05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9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429124" y="5643578"/>
              <a:ext cx="285752" cy="355303"/>
            </a:xfrm>
            <a:prstGeom prst="rect">
              <a:avLst/>
            </a:prstGeom>
            <a:noFill/>
            <a:effectLst/>
          </p:spPr>
        </p:pic>
      </p:grpSp>
      <p:sp>
        <p:nvSpPr>
          <p:cNvPr id="56" name="TextBox 55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(6/7)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1071538" y="2519023"/>
            <a:ext cx="7330578" cy="1975041"/>
            <a:chOff x="1071538" y="2519023"/>
            <a:chExt cx="7330578" cy="1975041"/>
          </a:xfrm>
        </p:grpSpPr>
        <p:sp>
          <p:nvSpPr>
            <p:cNvPr id="62" name="갈매기형 수장 61"/>
            <p:cNvSpPr/>
            <p:nvPr/>
          </p:nvSpPr>
          <p:spPr bwMode="auto">
            <a:xfrm>
              <a:off x="3384167" y="332247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071538" y="2519023"/>
              <a:ext cx="7330578" cy="1975041"/>
              <a:chOff x="1071538" y="2519023"/>
              <a:chExt cx="7330578" cy="1975041"/>
            </a:xfrm>
          </p:grpSpPr>
          <p:grpSp>
            <p:nvGrpSpPr>
              <p:cNvPr id="6" name="그룹 65"/>
              <p:cNvGrpSpPr/>
              <p:nvPr/>
            </p:nvGrpSpPr>
            <p:grpSpPr>
              <a:xfrm>
                <a:off x="1071538" y="2519023"/>
                <a:ext cx="2258480" cy="1975041"/>
                <a:chOff x="3577282" y="2519023"/>
                <a:chExt cx="2258480" cy="1975041"/>
              </a:xfrm>
            </p:grpSpPr>
            <p:grpSp>
              <p:nvGrpSpPr>
                <p:cNvPr id="8" name="그룹 56"/>
                <p:cNvGrpSpPr/>
                <p:nvPr/>
              </p:nvGrpSpPr>
              <p:grpSpPr>
                <a:xfrm>
                  <a:off x="3577282" y="2519023"/>
                  <a:ext cx="2258480" cy="1854306"/>
                  <a:chOff x="2809988" y="3571876"/>
                  <a:chExt cx="2071702" cy="1714512"/>
                </a:xfrm>
              </p:grpSpPr>
              <p:pic>
                <p:nvPicPr>
                  <p:cNvPr id="60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809988" y="3571876"/>
                    <a:ext cx="2071702" cy="17145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1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/>
                  <a:srcRect/>
                  <a:stretch/>
                </p:blipFill>
                <p:spPr bwMode="auto">
                  <a:xfrm>
                    <a:off x="3037038" y="3745106"/>
                    <a:ext cx="1637400" cy="1053805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</p:grpSp>
            <p:grpSp>
              <p:nvGrpSpPr>
                <p:cNvPr id="9" name="그룹 64"/>
                <p:cNvGrpSpPr/>
                <p:nvPr/>
              </p:nvGrpSpPr>
              <p:grpSpPr>
                <a:xfrm>
                  <a:off x="3786182" y="2682870"/>
                  <a:ext cx="1833460" cy="1198800"/>
                  <a:chOff x="1214414" y="2695570"/>
                  <a:chExt cx="1833460" cy="1198800"/>
                </a:xfrm>
              </p:grpSpPr>
              <p:grpSp>
                <p:nvGrpSpPr>
                  <p:cNvPr id="10" name="그룹 52"/>
                  <p:cNvGrpSpPr/>
                  <p:nvPr/>
                </p:nvGrpSpPr>
                <p:grpSpPr>
                  <a:xfrm>
                    <a:off x="1214414" y="2695570"/>
                    <a:ext cx="1833460" cy="1198800"/>
                    <a:chOff x="1214414" y="2695570"/>
                    <a:chExt cx="1833460" cy="1198800"/>
                  </a:xfrm>
                </p:grpSpPr>
                <p:pic>
                  <p:nvPicPr>
                    <p:cNvPr id="68612" name="Picture 4" descr="D:\10. EM 컨텐츠_스텝교육용\참고 사진\Photo\i3DNCSW CT 8080_C_occl_Confirm_61%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214414" y="2695570"/>
                      <a:ext cx="1833460" cy="119880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643042" y="2850353"/>
                      <a:ext cx="904863" cy="65008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50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597802" y="3598073"/>
                      <a:ext cx="1019181" cy="144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68613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921174" y="3102290"/>
                      <a:ext cx="357190" cy="28175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1533545" y="3566637"/>
                      <a:ext cx="381836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Capturing Image</a:t>
                      </a:r>
                      <a:endParaRPr lang="ko-KR" altLang="en-US" sz="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pic>
                <p:nvPicPr>
                  <p:cNvPr id="6861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/>
                  <a:srcRect/>
                  <a:stretch>
                    <a:fillRect/>
                  </a:stretch>
                </p:blipFill>
                <p:spPr bwMode="auto">
                  <a:xfrm>
                    <a:off x="1241404" y="2733670"/>
                    <a:ext cx="65063" cy="68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1" name="그룹 25"/>
                <p:cNvGrpSpPr/>
                <p:nvPr/>
              </p:nvGrpSpPr>
              <p:grpSpPr>
                <a:xfrm>
                  <a:off x="3660823" y="3045791"/>
                  <a:ext cx="835039" cy="1448273"/>
                  <a:chOff x="3402410" y="-928416"/>
                  <a:chExt cx="3392717" cy="6031494"/>
                </a:xfrm>
              </p:grpSpPr>
              <p:pic>
                <p:nvPicPr>
                  <p:cNvPr id="23" name="그림 22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2410" y="-928416"/>
                    <a:ext cx="3392717" cy="603149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1" name="타원 70"/>
                  <p:cNvSpPr/>
                  <p:nvPr/>
                </p:nvSpPr>
                <p:spPr bwMode="auto">
                  <a:xfrm>
                    <a:off x="4710546" y="354000"/>
                    <a:ext cx="132068" cy="118055"/>
                  </a:xfrm>
                  <a:prstGeom prst="ellipse">
                    <a:avLst/>
                  </a:prstGeom>
                  <a:solidFill>
                    <a:srgbClr val="FFC000">
                      <a:alpha val="7000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5" name="그룹 69"/>
              <p:cNvGrpSpPr/>
              <p:nvPr/>
            </p:nvGrpSpPr>
            <p:grpSpPr>
              <a:xfrm>
                <a:off x="3625376" y="2519023"/>
                <a:ext cx="2258480" cy="1854306"/>
                <a:chOff x="3577282" y="2519023"/>
                <a:chExt cx="2258480" cy="1854306"/>
              </a:xfrm>
            </p:grpSpPr>
            <p:grpSp>
              <p:nvGrpSpPr>
                <p:cNvPr id="16" name="그룹 56"/>
                <p:cNvGrpSpPr/>
                <p:nvPr/>
              </p:nvGrpSpPr>
              <p:grpSpPr>
                <a:xfrm>
                  <a:off x="3577282" y="2519023"/>
                  <a:ext cx="2258480" cy="1854306"/>
                  <a:chOff x="2809988" y="3571876"/>
                  <a:chExt cx="2071702" cy="1714512"/>
                </a:xfrm>
              </p:grpSpPr>
              <p:pic>
                <p:nvPicPr>
                  <p:cNvPr id="86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809988" y="3571876"/>
                    <a:ext cx="2071702" cy="17145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7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/>
                  <a:srcRect/>
                  <a:stretch/>
                </p:blipFill>
                <p:spPr bwMode="auto">
                  <a:xfrm>
                    <a:off x="3037038" y="3745106"/>
                    <a:ext cx="1637400" cy="1053805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</p:grpSp>
            <p:grpSp>
              <p:nvGrpSpPr>
                <p:cNvPr id="17" name="그룹 76"/>
                <p:cNvGrpSpPr/>
                <p:nvPr/>
              </p:nvGrpSpPr>
              <p:grpSpPr>
                <a:xfrm>
                  <a:off x="3786182" y="2682870"/>
                  <a:ext cx="1833460" cy="1198800"/>
                  <a:chOff x="1214414" y="2695570"/>
                  <a:chExt cx="1833460" cy="1198800"/>
                </a:xfrm>
              </p:grpSpPr>
              <p:pic>
                <p:nvPicPr>
                  <p:cNvPr id="79" name="Picture 4" descr="D:\10. EM 컨텐츠_스텝교육용\참고 사진\Photo\i3DNCSW CT 8080_C_occl_Confirm_61%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1214414" y="2695570"/>
                    <a:ext cx="1833460" cy="11988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1643042" y="2850353"/>
                    <a:ext cx="904863" cy="6500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8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1597802" y="3598073"/>
                    <a:ext cx="1019181" cy="144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8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/>
                  <a:srcRect/>
                  <a:stretch>
                    <a:fillRect/>
                  </a:stretch>
                </p:blipFill>
                <p:spPr bwMode="auto">
                  <a:xfrm>
                    <a:off x="1921174" y="3102290"/>
                    <a:ext cx="357190" cy="281758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3">
                        <a:lumMod val="60000"/>
                        <a:lumOff val="40000"/>
                      </a:schemeClr>
                    </a:solidFill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1533545" y="3566637"/>
                    <a:ext cx="580608" cy="1231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image reconstruction is in progress</a:t>
                    </a:r>
                    <a:endParaRPr lang="ko-KR" altLang="en-US" sz="2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76" name="타원 75"/>
                <p:cNvSpPr/>
                <p:nvPr/>
              </p:nvSpPr>
              <p:spPr bwMode="auto">
                <a:xfrm>
                  <a:off x="3982790" y="3353723"/>
                  <a:ext cx="32505" cy="28347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89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143636" y="2526919"/>
                <a:ext cx="2258480" cy="1854306"/>
              </a:xfrm>
              <a:prstGeom prst="rect">
                <a:avLst/>
              </a:prstGeom>
              <a:noFill/>
            </p:spPr>
          </p:pic>
        </p:grpSp>
        <p:pic>
          <p:nvPicPr>
            <p:cNvPr id="90" name="Picture 4" descr="D:\10. EM 컨텐츠_스텝교육용\참고 사진\Photo\i3DNCSW CT 8080_C_occl_Confirm_61%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352536" y="2690766"/>
              <a:ext cx="1833460" cy="1198800"/>
            </a:xfrm>
            <a:prstGeom prst="rect">
              <a:avLst/>
            </a:prstGeom>
            <a:noFill/>
          </p:spPr>
        </p:pic>
        <p:pic>
          <p:nvPicPr>
            <p:cNvPr id="92" name="Picture 5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6741338" y="3596533"/>
              <a:ext cx="1019181" cy="1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3" name="TextBox 92"/>
            <p:cNvSpPr txBox="1"/>
            <p:nvPr/>
          </p:nvSpPr>
          <p:spPr>
            <a:xfrm>
              <a:off x="6670597" y="3562911"/>
              <a:ext cx="474810" cy="123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Converting to DICOM file.</a:t>
              </a:r>
              <a:endParaRPr lang="ko-KR" altLang="en-US" sz="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갈매기형 수장 93"/>
            <p:cNvSpPr/>
            <p:nvPr/>
          </p:nvSpPr>
          <p:spPr bwMode="auto">
            <a:xfrm>
              <a:off x="5857884" y="332247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65" name="줄무늬가 있는 오른쪽 화살표 6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970440" y="888966"/>
            <a:ext cx="5458948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⑭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refresh patient to view captured image.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Double click to view the CT scan in the Ez3D plus software.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4536" y="336756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(7/7)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0" name="줄무늬가 있는 오른쪽 화살표 2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142976" y="2157402"/>
            <a:ext cx="2859312" cy="2428892"/>
            <a:chOff x="1142976" y="2157402"/>
            <a:chExt cx="2859312" cy="2428892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39724" b="29119"/>
            <a:stretch>
              <a:fillRect/>
            </a:stretch>
          </p:blipFill>
          <p:spPr bwMode="auto">
            <a:xfrm>
              <a:off x="1285852" y="2300278"/>
              <a:ext cx="259200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그림 31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2157402"/>
              <a:ext cx="2859312" cy="2428892"/>
            </a:xfrm>
            <a:prstGeom prst="rect">
              <a:avLst/>
            </a:prstGeom>
          </p:spPr>
        </p:pic>
      </p:grpSp>
      <p:grpSp>
        <p:nvGrpSpPr>
          <p:cNvPr id="22" name="그룹 21"/>
          <p:cNvGrpSpPr/>
          <p:nvPr/>
        </p:nvGrpSpPr>
        <p:grpSpPr>
          <a:xfrm>
            <a:off x="4500562" y="2157402"/>
            <a:ext cx="3645130" cy="2428892"/>
            <a:chOff x="4500562" y="2157402"/>
            <a:chExt cx="3645130" cy="2428892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4970" y="2285992"/>
              <a:ext cx="2610000" cy="1657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갈매기형 수장 25"/>
            <p:cNvSpPr/>
            <p:nvPr/>
          </p:nvSpPr>
          <p:spPr bwMode="auto">
            <a:xfrm>
              <a:off x="4500562" y="3014658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pic>
          <p:nvPicPr>
            <p:cNvPr id="33" name="그림 32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380" y="2157402"/>
              <a:ext cx="2859312" cy="2428892"/>
            </a:xfrm>
            <a:prstGeom prst="rect">
              <a:avLst/>
            </a:prstGeom>
          </p:spPr>
        </p:pic>
      </p:grpSp>
      <p:grpSp>
        <p:nvGrpSpPr>
          <p:cNvPr id="34" name="그룹 65"/>
          <p:cNvGrpSpPr/>
          <p:nvPr/>
        </p:nvGrpSpPr>
        <p:grpSpPr>
          <a:xfrm>
            <a:off x="1928794" y="2586028"/>
            <a:ext cx="849172" cy="822513"/>
            <a:chOff x="6275861" y="3143248"/>
            <a:chExt cx="975780" cy="942108"/>
          </a:xfrm>
        </p:grpSpPr>
        <p:grpSp>
          <p:nvGrpSpPr>
            <p:cNvPr id="35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3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1" name="타원 4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9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4048772" y="3434229"/>
            <a:ext cx="4771700" cy="714851"/>
          </a:xfrm>
          <a:prstGeom prst="round2DiagRect">
            <a:avLst>
              <a:gd name="adj1" fmla="val 31601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Product Management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그림 17" descr="home-150499_64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20" name="줄무늬가 있는 오른쪽 화살표 1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2" name="Picture 2" descr="C:\Users\VT_GCS1\Desktop\제목 없음-2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42908" y="1773336"/>
            <a:ext cx="3929058" cy="5084664"/>
          </a:xfrm>
          <a:prstGeom prst="rect">
            <a:avLst/>
          </a:prstGeom>
          <a:noFill/>
        </p:spPr>
      </p:pic>
      <p:pic>
        <p:nvPicPr>
          <p:cNvPr id="13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  <p:pic>
        <p:nvPicPr>
          <p:cNvPr id="14" name="Picture 3" descr="C:\Users\VT_GCS1\Desktop\제목 없음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5597" y="2711299"/>
            <a:ext cx="2412000" cy="7311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내용 개체 틀 11"/>
          <p:cNvSpPr>
            <a:spLocks noGrp="1"/>
          </p:cNvSpPr>
          <p:nvPr/>
        </p:nvSpPr>
        <p:spPr>
          <a:xfrm>
            <a:off x="342370" y="1946004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#1. Device Not Operating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9" name="내용 개체 틀 11"/>
          <p:cNvSpPr txBox="1">
            <a:spLocks/>
          </p:cNvSpPr>
          <p:nvPr/>
        </p:nvSpPr>
        <p:spPr>
          <a:xfrm>
            <a:off x="427307" y="1071546"/>
            <a:ext cx="8338546" cy="630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+mj-ea"/>
                <a:ea typeface="+mj-ea"/>
              </a:rPr>
              <a:t>If any problem occurs while operating the device, </a:t>
            </a:r>
            <a:r>
              <a:rPr lang="en-US" altLang="ko-KR" sz="1400" dirty="0" smtClean="0"/>
              <a:t>perform the corresponding troubleshooting measures outlined in the table below. If the problem persists, please contact customer service.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61" name="내용 개체 틀 11"/>
          <p:cNvSpPr txBox="1">
            <a:spLocks/>
          </p:cNvSpPr>
          <p:nvPr/>
        </p:nvSpPr>
        <p:spPr>
          <a:xfrm>
            <a:off x="367000" y="4739759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#2.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X-ray Exposure Switch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그룹 65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4" name="줄무늬가 있는 오른쪽 화살표 1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28596" y="2357430"/>
          <a:ext cx="8162478" cy="215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to supply power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</a:rPr>
                        <a:t>Check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</a:rPr>
                        <a:t> the power cable and the connection status. 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Problem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 initializing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Initialize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the device completely and then try to operate again.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 communication between PC &amp; Unit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Check the connection status of serial port(RS232) which 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connects the PC to the device.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428596" y="5143512"/>
          <a:ext cx="8162478" cy="107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Without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pressing the “Ready” button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rgbClr val="0000FF"/>
                          </a:solidFill>
                        </a:rPr>
                        <a:t>Check if the unit</a:t>
                      </a:r>
                      <a:r>
                        <a:rPr lang="en-US" altLang="ko-KR" sz="1600" b="0" baseline="0" dirty="0" smtClean="0">
                          <a:solidFill>
                            <a:srgbClr val="0000FF"/>
                          </a:solidFill>
                        </a:rPr>
                        <a:t> is completely ready for image capturing from the capture software. </a:t>
                      </a:r>
                      <a:endParaRPr lang="ko-KR" alt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00. 기술지원팀 140901\Product Image\Latest\PaX-i 3D\Rendering Image\컨텐츠\imagecut_03_new_CG sw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14942" y="1204897"/>
            <a:ext cx="4212244" cy="4714864"/>
          </a:xfrm>
          <a:prstGeom prst="rect">
            <a:avLst/>
          </a:prstGeom>
          <a:noFill/>
        </p:spPr>
      </p:pic>
      <p:grpSp>
        <p:nvGrpSpPr>
          <p:cNvPr id="31" name="그룹 30"/>
          <p:cNvGrpSpPr/>
          <p:nvPr/>
        </p:nvGrpSpPr>
        <p:grpSpPr>
          <a:xfrm>
            <a:off x="857224" y="928670"/>
            <a:ext cx="5214974" cy="3286148"/>
            <a:chOff x="857224" y="928670"/>
            <a:chExt cx="5214974" cy="3286148"/>
          </a:xfrm>
        </p:grpSpPr>
        <p:sp>
          <p:nvSpPr>
            <p:cNvPr id="45" name="직사각형 44"/>
            <p:cNvSpPr/>
            <p:nvPr/>
          </p:nvSpPr>
          <p:spPr>
            <a:xfrm>
              <a:off x="3000364" y="3060924"/>
              <a:ext cx="192882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To reset the emergency stop switch, turn it clockwise until it pops up.</a:t>
              </a:r>
            </a:p>
          </p:txBody>
        </p:sp>
        <p:grpSp>
          <p:nvGrpSpPr>
            <p:cNvPr id="2" name="그룹 21"/>
            <p:cNvGrpSpPr/>
            <p:nvPr/>
          </p:nvGrpSpPr>
          <p:grpSpPr>
            <a:xfrm>
              <a:off x="5000628" y="2857496"/>
              <a:ext cx="1071570" cy="1357322"/>
              <a:chOff x="4929190" y="3357562"/>
              <a:chExt cx="1071570" cy="1357322"/>
            </a:xfrm>
          </p:grpSpPr>
          <p:cxnSp>
            <p:nvCxnSpPr>
              <p:cNvPr id="12" name="직선 연결선 11"/>
              <p:cNvCxnSpPr/>
              <p:nvPr/>
            </p:nvCxnSpPr>
            <p:spPr>
              <a:xfrm>
                <a:off x="4929190" y="3357562"/>
                <a:ext cx="504000" cy="15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rot="16200000" flipH="1">
                <a:off x="5036347" y="3750471"/>
                <a:ext cx="1357322" cy="57150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그룹 37"/>
            <p:cNvGrpSpPr/>
            <p:nvPr/>
          </p:nvGrpSpPr>
          <p:grpSpPr>
            <a:xfrm>
              <a:off x="857224" y="928670"/>
              <a:ext cx="4143404" cy="2714644"/>
              <a:chOff x="857224" y="3857628"/>
              <a:chExt cx="4143404" cy="2714644"/>
            </a:xfrm>
          </p:grpSpPr>
          <p:sp>
            <p:nvSpPr>
              <p:cNvPr id="46" name="모서리가 둥근 직사각형 45"/>
              <p:cNvSpPr/>
              <p:nvPr/>
            </p:nvSpPr>
            <p:spPr bwMode="auto">
              <a:xfrm>
                <a:off x="857224" y="4071942"/>
                <a:ext cx="4143404" cy="2500330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87270" y="3857628"/>
                <a:ext cx="2067168" cy="407313"/>
              </a:xfrm>
              <a:prstGeom prst="roundRect">
                <a:avLst>
                  <a:gd name="adj" fmla="val 2938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Emergency Switch</a:t>
                </a: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981994" y="4286256"/>
                <a:ext cx="3875758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The emergency switch is at the upper part of the handle frame. </a:t>
                </a:r>
              </a:p>
              <a:p>
                <a:pPr algn="just"/>
                <a:endParaRPr lang="en-US" altLang="ko-KR" sz="5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 there is any emergency situation that may harm the patient or damage the device, press the emergency switch immediately to stop the operation of the device. </a:t>
                </a:r>
              </a:p>
            </p:txBody>
          </p:sp>
          <p:pic>
            <p:nvPicPr>
              <p:cNvPr id="44" name="Picture 2" descr="D:\02. 업무\2014년\02. 전략과제\13. EM 동영상\00. 디자이너 이력서\20140820_134428\20140820_134442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85852" y="5038736"/>
                <a:ext cx="1000132" cy="9286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949300" y="5994416"/>
                <a:ext cx="190818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LED turns on and the operation stops when pressing the emergency button. </a:t>
                </a:r>
              </a:p>
            </p:txBody>
          </p:sp>
          <p:pic>
            <p:nvPicPr>
              <p:cNvPr id="32" name="Picture 2" descr="D:\02. 업무\2014년\02. 전략과제\13. EM 동영상\00. 디자이너 이력서\20140820_134428\20140820_134442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 bwMode="auto">
              <a:xfrm>
                <a:off x="3396582" y="5038736"/>
                <a:ext cx="994442" cy="9286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</p:grpSp>
      </p:grpSp>
      <p:grpSp>
        <p:nvGrpSpPr>
          <p:cNvPr id="33" name="그룹 32"/>
          <p:cNvGrpSpPr/>
          <p:nvPr/>
        </p:nvGrpSpPr>
        <p:grpSpPr>
          <a:xfrm>
            <a:off x="857224" y="3852865"/>
            <a:ext cx="5151404" cy="2362217"/>
            <a:chOff x="857224" y="3852865"/>
            <a:chExt cx="5151404" cy="2362217"/>
          </a:xfrm>
        </p:grpSpPr>
        <p:sp>
          <p:nvSpPr>
            <p:cNvPr id="11" name="직사각형 10"/>
            <p:cNvSpPr/>
            <p:nvPr/>
          </p:nvSpPr>
          <p:spPr>
            <a:xfrm>
              <a:off x="981994" y="4321482"/>
              <a:ext cx="38757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Power switch is at the bottom part of the handle frame..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After turning on the switch, wait until the device initializes completely. Then execute the capture software.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4" descr="D:\02. 업무\2014년\02. 전략과제\13. EM 동영상\00. 디자이너 이력서\20140820_134428\20140820_134428.jpg"/>
            <p:cNvPicPr>
              <a:picLocks noChangeAspect="1" noChangeArrowheads="1"/>
            </p:cNvPicPr>
            <p:nvPr/>
          </p:nvPicPr>
          <p:blipFill>
            <a:blip r:embed="rId5" cstate="screen">
              <a:lum bright="4000" contrast="38000"/>
            </a:blip>
            <a:srcRect r="-1590"/>
            <a:stretch>
              <a:fillRect/>
            </a:stretch>
          </p:blipFill>
          <p:spPr bwMode="auto">
            <a:xfrm>
              <a:off x="2357422" y="5029211"/>
              <a:ext cx="1095383" cy="8751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47" name="모서리가 둥근 직사각형 46"/>
            <p:cNvSpPr/>
            <p:nvPr/>
          </p:nvSpPr>
          <p:spPr bwMode="auto">
            <a:xfrm>
              <a:off x="857224" y="4071942"/>
              <a:ext cx="4143404" cy="214314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  <a:alpha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0100" y="3852865"/>
              <a:ext cx="1593467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Power Switch</a:t>
              </a: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1804574" y="5256225"/>
              <a:ext cx="864000" cy="1588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직사각형 40"/>
            <p:cNvSpPr/>
            <p:nvPr/>
          </p:nvSpPr>
          <p:spPr>
            <a:xfrm>
              <a:off x="928662" y="5135573"/>
              <a:ext cx="100013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Power Switch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819520" y="5253050"/>
              <a:ext cx="1643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Up/Down</a:t>
              </a:r>
            </a:p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Switch Connector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 rot="10800000" flipV="1">
              <a:off x="3078546" y="5495939"/>
              <a:ext cx="779074" cy="1588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5000628" y="4643446"/>
              <a:ext cx="1008000" cy="952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내용 개체 틀 11"/>
          <p:cNvSpPr>
            <a:spLocks noGrp="1"/>
          </p:cNvSpPr>
          <p:nvPr/>
        </p:nvSpPr>
        <p:spPr>
          <a:xfrm>
            <a:off x="285212" y="1451951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#3. Problem in Image Capturing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내용 개체 틀 11"/>
          <p:cNvSpPr txBox="1">
            <a:spLocks/>
          </p:cNvSpPr>
          <p:nvPr/>
        </p:nvSpPr>
        <p:spPr>
          <a:xfrm>
            <a:off x="309842" y="4074626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#4. Problem in Patient Positioning – Lase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 Beam Off 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7" name="줄무늬가 있는 오른쪽 화살표 1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9" name="표 18"/>
          <p:cNvGraphicFramePr>
            <a:graphicFrameLocks noGrp="1"/>
          </p:cNvGraphicFramePr>
          <p:nvPr/>
        </p:nvGraphicFramePr>
        <p:xfrm>
          <a:off x="382559" y="2037810"/>
          <a:ext cx="8338546" cy="1373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305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Fail</a:t>
                      </a:r>
                      <a:r>
                        <a:rPr lang="en-US" altLang="ko-KR" sz="1600" b="1" baseline="0" dirty="0" smtClean="0"/>
                        <a:t> in device initialization</a:t>
                      </a:r>
                      <a:endParaRPr lang="ko-KR" altLang="en-US" sz="1600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Re</a:t>
                      </a:r>
                      <a:r>
                        <a:rPr lang="en-US" altLang="ko-KR" sz="1600" baseline="0" dirty="0" smtClean="0"/>
                        <a:t>-start to capture image after initialization of the unit. If this happens continuously, restart the unit and try again. </a:t>
                      </a:r>
                      <a:endParaRPr lang="ko-KR" altLang="en-US" sz="1600" dirty="0" smtClean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382559" y="4546607"/>
          <a:ext cx="8338546" cy="143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916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Exceed</a:t>
                      </a:r>
                      <a:r>
                        <a:rPr lang="en-US" altLang="ko-KR" sz="1600" b="1" baseline="0" dirty="0" smtClean="0"/>
                        <a:t> the time limit for p</a:t>
                      </a:r>
                      <a:r>
                        <a:rPr lang="en-US" altLang="ko-KR" sz="1600" b="1" dirty="0" smtClean="0"/>
                        <a:t>atient positioning</a:t>
                      </a:r>
                      <a:endParaRPr lang="ko-KR" altLang="en-US" sz="1600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/>
                        <a:t>Turn the laser beam on again</a:t>
                      </a:r>
                      <a:r>
                        <a:rPr lang="en-US" altLang="ko-KR" sz="1600" baseline="0" dirty="0" smtClean="0"/>
                        <a:t> and proceed with patient positioning. </a:t>
                      </a:r>
                    </a:p>
                    <a:p>
                      <a:pPr algn="l" latinLnBrk="1"/>
                      <a:r>
                        <a:rPr lang="en-US" altLang="ko-KR" sz="1600" baseline="0" dirty="0" smtClean="0"/>
                        <a:t>Click the laser beam button from the unit or capture software. Then three laser beams will turn on. </a:t>
                      </a:r>
                      <a:endParaRPr lang="ko-KR" altLang="en-US" sz="1600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그룹 20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22" name="TextBox 21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3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내용 개체 틀 11"/>
          <p:cNvSpPr>
            <a:spLocks noGrp="1"/>
          </p:cNvSpPr>
          <p:nvPr/>
        </p:nvSpPr>
        <p:spPr>
          <a:xfrm>
            <a:off x="483100" y="2590406"/>
            <a:ext cx="8374122" cy="362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altLang="ko-KR" sz="1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Please keep the device clean especially the parts where the patient is in contact with often such as the handle frame, chin support and the bite blocks.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the spray cleaners or solvents from entering the device. It may cause damage to the electrical components. </a:t>
            </a:r>
          </a:p>
          <a:p>
            <a:pPr marL="625475"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the abrasive liquids such as acetone, gas, or oil. 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These may cause corrosion of the device’s surface.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cleaning products which contain silicon.</a:t>
            </a:r>
          </a:p>
          <a:p>
            <a:pPr marL="625475" lvl="1">
              <a:buNone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It may cause damage to the electrical components. 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36586" y="1357298"/>
            <a:ext cx="7795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Before cleaning the device, make sure that the power of the device has been turned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off completely and disconnect the power plug from the outlet.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500034" y="2357430"/>
            <a:ext cx="186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▣ ATTENTION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327144" y="1264657"/>
            <a:ext cx="3965609" cy="375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/>
                <a:cs typeface="Arial" pitchFamily="34" charset="0"/>
              </a:rPr>
              <a:t>▣ </a:t>
            </a: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HOW TO CLEAN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28596" y="1852599"/>
          <a:ext cx="8525596" cy="3598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000"/>
                <a:gridCol w="5897596"/>
              </a:tblGrid>
              <a:tr h="5048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ACCESSORIES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HOW TO CLEAN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Bite Block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capturing the image of each patient, sterilize these accessories with alcohol and dry off with a soft cloth.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Temple Support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Chin Support</a:t>
                      </a:r>
                      <a:endParaRPr lang="ko-KR" altLang="en-US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(Normal / Sinus / TMJ)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All components that are in physical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contact with the patient and the operator</a:t>
                      </a: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PC and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Peripheral Devices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Clean and keep them in good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condition.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Outer part of the device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Wipe the outer part of the unit with a soft dry cloth everyday. </a:t>
                      </a:r>
                    </a:p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Do not use any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cleaners, bleaches or solvents for cleaning. 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17" name="TextBox 16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18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TextBox 1"/>
          <p:cNvSpPr txBox="1"/>
          <p:nvPr/>
        </p:nvSpPr>
        <p:spPr>
          <a:xfrm>
            <a:off x="854103" y="1234262"/>
            <a:ext cx="6724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/>
              <a:t>Before inspection, ensure that the power of the device is off. </a:t>
            </a:r>
            <a:endParaRPr lang="en-US" altLang="ko-KR" sz="1600" dirty="0"/>
          </a:p>
          <a:p>
            <a:r>
              <a:rPr lang="en-US" altLang="ko-KR" sz="1600" dirty="0" smtClean="0"/>
              <a:t>Do not open the cover of the device. </a:t>
            </a:r>
            <a:endParaRPr lang="en-US" altLang="ko-KR" sz="1600" dirty="0"/>
          </a:p>
          <a:p>
            <a:r>
              <a:rPr lang="en-US" altLang="ko-KR" sz="1600" dirty="0" smtClean="0"/>
              <a:t>For the prevention of fire, please use the same fuse when replacing. </a:t>
            </a:r>
            <a:endParaRPr lang="ko-KR" altLang="en-US" sz="1600" dirty="0"/>
          </a:p>
        </p:txBody>
      </p:sp>
      <p:sp>
        <p:nvSpPr>
          <p:cNvPr id="13" name="내용 개체 틀 11"/>
          <p:cNvSpPr>
            <a:spLocks noGrp="1"/>
          </p:cNvSpPr>
          <p:nvPr/>
        </p:nvSpPr>
        <p:spPr>
          <a:xfrm>
            <a:off x="143302" y="2265356"/>
            <a:ext cx="8857396" cy="3953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ATTENTION</a:t>
            </a:r>
          </a:p>
          <a:p>
            <a:endParaRPr lang="en-US" altLang="ko-KR" sz="1600" b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unplug the power plug by force.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keep the device and parts in a humid place.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Keep the device and parts in an appropriate place to maintain them </a:t>
            </a:r>
            <a:br>
              <a:rPr lang="en-US" altLang="ko-KR" sz="1600" dirty="0" smtClean="0"/>
            </a:br>
            <a:r>
              <a:rPr lang="en-US" altLang="ko-KR" sz="1600" dirty="0" smtClean="0"/>
              <a:t>in good condition. They may be influenced by environmental factors such</a:t>
            </a:r>
            <a:br>
              <a:rPr lang="en-US" altLang="ko-KR" sz="1600" dirty="0" smtClean="0"/>
            </a:br>
            <a:r>
              <a:rPr lang="en-US" altLang="ko-KR" sz="1600" dirty="0" smtClean="0"/>
              <a:t>as temperature, lights, ventilation, dust, salt and so on. 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For items needed for image capturing, please arrange them and put them in proper places for the next image capturing.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Please check the ground connection of the device. 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try to fix the device(including wires and cables) by yourself. </a:t>
            </a:r>
          </a:p>
          <a:p>
            <a:pPr lvl="1">
              <a:buNone/>
            </a:pPr>
            <a:r>
              <a:rPr lang="en-US" altLang="ko-KR" sz="1600" dirty="0" smtClean="0"/>
              <a:t>     It may cause accidents and damage to the device. </a:t>
            </a:r>
            <a:endParaRPr lang="ko-KR" altLang="en-US" sz="1800" dirty="0"/>
          </a:p>
        </p:txBody>
      </p: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071546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Tasks for Maintenance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19" name="TextBox 18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542369" y="1478198"/>
          <a:ext cx="8256896" cy="4582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87217"/>
                <a:gridCol w="869679"/>
              </a:tblGrid>
              <a:tr h="3621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CHECK LIST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Period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Before using the device, ensure that the device is clean and ready for use.</a:t>
                      </a:r>
                      <a:r>
                        <a:rPr lang="en-US" altLang="ko-KR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Also, check the cleanliness of the parts where the patient is in contact most often. </a:t>
                      </a:r>
                      <a:endParaRPr lang="en-US" altLang="ko-KR" sz="1400" dirty="0" smtClean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After using the device, make</a:t>
                      </a:r>
                      <a:r>
                        <a:rPr lang="en-US" altLang="ko-KR" sz="1400" baseline="0" dirty="0" smtClean="0"/>
                        <a:t> sure that the main power of the switch has been turned off.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device is firmly</a:t>
                      </a:r>
                      <a:r>
                        <a:rPr lang="en-US" altLang="ko-KR" sz="1400" baseline="0" dirty="0" smtClean="0"/>
                        <a:t> plugged into a power supply device which is available only for the device.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 power plug of the device is not unusually over heated.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While pressing the exposure switch(during X-ray exposure), please make</a:t>
                      </a:r>
                      <a:r>
                        <a:rPr lang="en-US" altLang="ko-KR" sz="1400" baseline="0" dirty="0" smtClean="0"/>
                        <a:t> sure that the indicator light turns on properly and remains orange to indicate there is no problem.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</a:t>
                      </a:r>
                      <a:r>
                        <a:rPr lang="en-US" altLang="ko-KR" sz="1400" baseline="0" dirty="0" smtClean="0"/>
                        <a:t> the proper operation of the X-ray exposure switch.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 the status</a:t>
                      </a:r>
                      <a:r>
                        <a:rPr lang="en-US" altLang="ko-KR" sz="1400" baseline="0" dirty="0" smtClean="0"/>
                        <a:t> of the power cable. Ensure that there are no scratches or damage.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there is no problem on the operation of the emergency button. 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Entire operation of the device should be stopped if the emergency button is pressed.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all the label</a:t>
                      </a:r>
                      <a:r>
                        <a:rPr lang="en-US" altLang="ko-KR" sz="1400" baseline="0" dirty="0" smtClean="0"/>
                        <a:t>s attached on the device are clearly visible.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voice over message</a:t>
                      </a:r>
                      <a:r>
                        <a:rPr lang="en-US" altLang="ko-KR" sz="1400" baseline="0" dirty="0" smtClean="0"/>
                        <a:t>s are audible during </a:t>
                      </a:r>
                      <a:r>
                        <a:rPr lang="en-US" altLang="ko-KR" sz="1400" dirty="0" smtClean="0"/>
                        <a:t>X-ray exposure.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Disposing Unit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100649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How To Handle &amp; Dispose Material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777977" y="1438661"/>
            <a:ext cx="32231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00" dirty="0" smtClean="0">
                <a:latin typeface="+mj-ea"/>
                <a:ea typeface="+mj-ea"/>
              </a:rPr>
              <a:t>To reduce the environmental contamination, this dental x-ray device should be disposed by following the instructions. All parts and components which contain hazardous materials must be disposed in accordance with the disposal regulations.  </a:t>
            </a:r>
          </a:p>
          <a:p>
            <a:r>
              <a:rPr lang="en-US" altLang="ko-KR" sz="1300" dirty="0" smtClean="0">
                <a:latin typeface="+mj-ea"/>
                <a:ea typeface="+mj-ea"/>
              </a:rPr>
              <a:t>Except the X-Ray tube, other parts are re-usable. (IEC </a:t>
            </a:r>
            <a:r>
              <a:rPr lang="en-US" altLang="ko-KR" sz="1300" dirty="0">
                <a:latin typeface="+mj-ea"/>
                <a:ea typeface="+mj-ea"/>
              </a:rPr>
              <a:t>60601-1 6.8.2 j</a:t>
            </a:r>
            <a:r>
              <a:rPr lang="en-US" altLang="ko-KR" sz="1300" dirty="0" smtClean="0">
                <a:latin typeface="+mj-ea"/>
                <a:ea typeface="+mj-ea"/>
              </a:rPr>
              <a:t>).</a:t>
            </a:r>
            <a:endParaRPr lang="ko-KR" altLang="en-US" sz="1300" dirty="0">
              <a:latin typeface="+mj-ea"/>
              <a:ea typeface="+mj-ea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777976" y="4045543"/>
            <a:ext cx="322317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Please observe all regulations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relevant to the disposal of waste in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your country. For further 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information regarding the device 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disposal, please inquire to your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customer service center. </a:t>
            </a:r>
          </a:p>
          <a:p>
            <a:pPr algn="just"/>
            <a:endParaRPr lang="en-US" altLang="ko-KR" sz="500" dirty="0" smtClean="0">
              <a:latin typeface="+mj-ea"/>
              <a:ea typeface="+mj-ea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This dental X-ray device must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not be disposed of as regular  </a:t>
            </a:r>
          </a:p>
          <a:p>
            <a:r>
              <a:rPr lang="en-US" altLang="ko-KR" sz="1300" smtClean="0">
                <a:latin typeface="+mj-ea"/>
                <a:ea typeface="+mj-ea"/>
              </a:rPr>
              <a:t>   garbage</a:t>
            </a:r>
            <a:r>
              <a:rPr lang="en-US" altLang="ko-KR" sz="1300" dirty="0" smtClean="0">
                <a:latin typeface="+mj-ea"/>
                <a:ea typeface="+mj-ea"/>
              </a:rPr>
              <a:t>. </a:t>
            </a:r>
          </a:p>
          <a:p>
            <a:pPr algn="just"/>
            <a:endParaRPr lang="en-US" altLang="ko-KR" sz="500" dirty="0" smtClean="0">
              <a:latin typeface="+mj-ea"/>
              <a:ea typeface="+mj-ea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Please clean, disinfect and sterilize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the device before dissembling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and disposing of its parts.	</a:t>
            </a:r>
          </a:p>
        </p:txBody>
      </p:sp>
      <p:pic>
        <p:nvPicPr>
          <p:cNvPr id="11" name="그림 10" descr="home-150499_64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357158" y="1511003"/>
          <a:ext cx="5281686" cy="4918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3709"/>
                <a:gridCol w="1105469"/>
                <a:gridCol w="1037230"/>
                <a:gridCol w="968991"/>
                <a:gridCol w="996287"/>
              </a:tblGrid>
              <a:tr h="989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Classification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Main</a:t>
                      </a:r>
                      <a:r>
                        <a:rPr lang="en-US" altLang="ko-KR" sz="1200" b="1" baseline="0" dirty="0" smtClean="0"/>
                        <a:t> Material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Reusable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Special</a:t>
                      </a:r>
                      <a:r>
                        <a:rPr lang="en-US" altLang="ko-KR" sz="1200" b="1" baseline="0" dirty="0" smtClean="0"/>
                        <a:t> Treatment Needed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(Mandatory)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Hazardous</a:t>
                      </a:r>
                      <a:r>
                        <a:rPr lang="en-US" altLang="ko-KR" sz="1200" b="1" baseline="0" dirty="0" smtClean="0"/>
                        <a:t> Waste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(Needs to be handled</a:t>
                      </a:r>
                      <a:r>
                        <a:rPr lang="en-US" altLang="ko-KR" sz="1200" b="1" baseline="0" dirty="0" smtClean="0"/>
                        <a:t> separately</a:t>
                      </a:r>
                      <a:r>
                        <a:rPr lang="en-US" altLang="ko-KR" sz="1200" b="1" dirty="0" smtClean="0"/>
                        <a:t>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94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Frame </a:t>
                      </a:r>
                      <a:r>
                        <a:rPr lang="en-US" altLang="ko-KR" sz="1200" baseline="0" dirty="0" smtClean="0"/>
                        <a:t>&amp;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Outer Cover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Aluminum</a:t>
                      </a:r>
                      <a:r>
                        <a:rPr lang="en-US" altLang="ko-KR" sz="1200" baseline="0" dirty="0" smtClean="0"/>
                        <a:t> &amp; Plastic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●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Motors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Circuit</a:t>
                      </a:r>
                      <a:r>
                        <a:rPr lang="en-US" altLang="ko-KR" sz="1200" baseline="0" dirty="0" smtClean="0"/>
                        <a:t> boards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Cable &amp;</a:t>
                      </a:r>
                      <a:r>
                        <a:rPr lang="ko-KR" altLang="en-US" sz="1200" dirty="0" smtClean="0"/>
                        <a:t>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en-US" altLang="ko-KR" sz="1200" dirty="0" smtClean="0"/>
                        <a:t>Transformer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Iron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Oil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Packing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Wood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Cardboard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X-Ray Tube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Sensor</a:t>
                      </a:r>
                      <a:r>
                        <a:rPr lang="en-US" altLang="ko-KR" sz="1200" baseline="0" dirty="0" smtClean="0"/>
                        <a:t> Head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Please</a:t>
                      </a:r>
                      <a:r>
                        <a:rPr lang="en-US" altLang="ko-KR" sz="1200" baseline="0" dirty="0" smtClean="0"/>
                        <a:t> return this part to the manufacturer, Vatech. 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570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Other</a:t>
                      </a:r>
                      <a:r>
                        <a:rPr lang="en-US" altLang="ko-KR" sz="1200" baseline="0" dirty="0" smtClean="0"/>
                        <a:t> Parts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2" name="TextBox 1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3" name="대각선 방향의 모서리가 둥근 사각형 2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" descr="D:\00. 기술지원팀 140901\Product Image\Latest\PaX-i 3D\Rendering Image\컨텐츠\imagecut_03_new_CG sw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14942" y="1204897"/>
            <a:ext cx="4212244" cy="4714864"/>
          </a:xfrm>
          <a:prstGeom prst="rect">
            <a:avLst/>
          </a:prstGeom>
          <a:noFill/>
        </p:spPr>
      </p:pic>
      <p:grpSp>
        <p:nvGrpSpPr>
          <p:cNvPr id="52" name="그룹 51"/>
          <p:cNvGrpSpPr/>
          <p:nvPr/>
        </p:nvGrpSpPr>
        <p:grpSpPr>
          <a:xfrm>
            <a:off x="857224" y="785794"/>
            <a:ext cx="5857916" cy="3857652"/>
            <a:chOff x="857224" y="785794"/>
            <a:chExt cx="5857916" cy="3857652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857224" y="1004871"/>
              <a:ext cx="4429156" cy="1924064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0100" y="785794"/>
              <a:ext cx="2613157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HANDLE FRAME Button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28662" y="2024732"/>
              <a:ext cx="479110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: Adjust the height of the column when LED light is on. 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RETURN : Rotating unit returns to the initial position for the 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next exposure. 	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    /   : Moves COLUMN/CHINREST up and down.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SELECT : COLUMN ↔ CHINREST mode button. 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CHINREST : Adjust the height of the column when LED light is on.</a:t>
              </a:r>
            </a:p>
          </p:txBody>
        </p:sp>
        <p:grpSp>
          <p:nvGrpSpPr>
            <p:cNvPr id="2" name="그룹 35"/>
            <p:cNvGrpSpPr/>
            <p:nvPr/>
          </p:nvGrpSpPr>
          <p:grpSpPr>
            <a:xfrm>
              <a:off x="1151632" y="2492896"/>
              <a:ext cx="108000" cy="108000"/>
              <a:chOff x="3591231" y="796891"/>
              <a:chExt cx="428626" cy="428628"/>
            </a:xfrm>
          </p:grpSpPr>
          <p:sp>
            <p:nvSpPr>
              <p:cNvPr id="34" name="타원 33"/>
              <p:cNvSpPr/>
              <p:nvPr/>
            </p:nvSpPr>
            <p:spPr bwMode="auto">
              <a:xfrm>
                <a:off x="3591231" y="796891"/>
                <a:ext cx="428626" cy="428628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이등변 삼각형 34"/>
              <p:cNvSpPr/>
              <p:nvPr/>
            </p:nvSpPr>
            <p:spPr bwMode="auto">
              <a:xfrm>
                <a:off x="3706678" y="875338"/>
                <a:ext cx="302872" cy="205261"/>
              </a:xfrm>
              <a:prstGeom prst="triangl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" name="그룹 36"/>
            <p:cNvGrpSpPr/>
            <p:nvPr/>
          </p:nvGrpSpPr>
          <p:grpSpPr>
            <a:xfrm>
              <a:off x="1345724" y="2491638"/>
              <a:ext cx="108000" cy="108000"/>
              <a:chOff x="3643306" y="785794"/>
              <a:chExt cx="428628" cy="428628"/>
            </a:xfrm>
          </p:grpSpPr>
          <p:sp>
            <p:nvSpPr>
              <p:cNvPr id="40" name="타원 39"/>
              <p:cNvSpPr/>
              <p:nvPr/>
            </p:nvSpPr>
            <p:spPr bwMode="auto">
              <a:xfrm>
                <a:off x="3643306" y="785794"/>
                <a:ext cx="428628" cy="428628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이등변 삼각형 40"/>
              <p:cNvSpPr/>
              <p:nvPr/>
            </p:nvSpPr>
            <p:spPr bwMode="auto">
              <a:xfrm rot="10800000">
                <a:off x="3706678" y="920603"/>
                <a:ext cx="302872" cy="205261"/>
              </a:xfrm>
              <a:prstGeom prst="triangl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그룹 41"/>
            <p:cNvGrpSpPr/>
            <p:nvPr/>
          </p:nvGrpSpPr>
          <p:grpSpPr>
            <a:xfrm>
              <a:off x="5286380" y="1285860"/>
              <a:ext cx="1428760" cy="3357586"/>
              <a:chOff x="7429520" y="214290"/>
              <a:chExt cx="1428760" cy="3357586"/>
            </a:xfrm>
          </p:grpSpPr>
          <p:cxnSp>
            <p:nvCxnSpPr>
              <p:cNvPr id="22" name="직선 연결선 21"/>
              <p:cNvCxnSpPr/>
              <p:nvPr/>
            </p:nvCxnSpPr>
            <p:spPr>
              <a:xfrm>
                <a:off x="7429520" y="214290"/>
                <a:ext cx="500066" cy="15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rot="16200000" flipH="1">
                <a:off x="6715140" y="1428736"/>
                <a:ext cx="3357586" cy="92869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0"/>
            <p:cNvGrpSpPr/>
            <p:nvPr/>
          </p:nvGrpSpPr>
          <p:grpSpPr>
            <a:xfrm>
              <a:off x="957237" y="1242997"/>
              <a:ext cx="1987378" cy="792962"/>
              <a:chOff x="1052488" y="1350154"/>
              <a:chExt cx="1987378" cy="792962"/>
            </a:xfrm>
          </p:grpSpPr>
          <p:pic>
            <p:nvPicPr>
              <p:cNvPr id="5123" name="Picture 3" descr="D:\02. 업무\2014년\02. 전략과제\13. EM 동영상\pax-i0001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 bwMode="auto">
              <a:xfrm>
                <a:off x="1052488" y="1357298"/>
                <a:ext cx="1987378" cy="78581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44" name="타원 43"/>
              <p:cNvSpPr/>
              <p:nvPr/>
            </p:nvSpPr>
            <p:spPr bwMode="auto">
              <a:xfrm>
                <a:off x="1265678" y="135015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1</a:t>
                </a:r>
                <a:endParaRPr lang="ko-KR" alt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 bwMode="auto">
              <a:xfrm>
                <a:off x="1652567" y="135015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ko-KR" alt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 bwMode="auto">
              <a:xfrm>
                <a:off x="1962132" y="135015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3</a:t>
                </a:r>
                <a:endParaRPr lang="ko-KR" alt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타원 47"/>
              <p:cNvSpPr/>
              <p:nvPr/>
            </p:nvSpPr>
            <p:spPr bwMode="auto">
              <a:xfrm>
                <a:off x="2266934" y="135015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4</a:t>
                </a:r>
                <a:endParaRPr lang="ko-KR" alt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 bwMode="auto">
              <a:xfrm>
                <a:off x="2666987" y="135015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5</a:t>
                </a:r>
                <a:endParaRPr lang="ko-KR" alt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4" name="직선 연결선 53"/>
              <p:cNvCxnSpPr/>
              <p:nvPr/>
            </p:nvCxnSpPr>
            <p:spPr>
              <a:xfrm rot="5400000">
                <a:off x="1274971" y="1533280"/>
                <a:ext cx="144000" cy="15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/>
              <p:cNvCxnSpPr/>
              <p:nvPr/>
            </p:nvCxnSpPr>
            <p:spPr>
              <a:xfrm rot="5400000">
                <a:off x="1667087" y="1533280"/>
                <a:ext cx="144000" cy="15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rot="5400000">
                <a:off x="1971889" y="1533280"/>
                <a:ext cx="144000" cy="15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/>
              <p:nvPr/>
            </p:nvCxnSpPr>
            <p:spPr>
              <a:xfrm rot="5400000">
                <a:off x="2267166" y="1533280"/>
                <a:ext cx="144000" cy="15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연결선 69"/>
              <p:cNvCxnSpPr/>
              <p:nvPr/>
            </p:nvCxnSpPr>
            <p:spPr>
              <a:xfrm rot="5400000">
                <a:off x="2676744" y="1533280"/>
                <a:ext cx="144000" cy="15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그룹 52"/>
          <p:cNvGrpSpPr/>
          <p:nvPr/>
        </p:nvGrpSpPr>
        <p:grpSpPr>
          <a:xfrm>
            <a:off x="858210" y="3071810"/>
            <a:ext cx="4785360" cy="3423275"/>
            <a:chOff x="858210" y="3071810"/>
            <a:chExt cx="4785360" cy="3423275"/>
          </a:xfrm>
        </p:grpSpPr>
        <p:cxnSp>
          <p:nvCxnSpPr>
            <p:cNvPr id="12" name="직선 연결선 11"/>
            <p:cNvCxnSpPr/>
            <p:nvPr/>
          </p:nvCxnSpPr>
          <p:spPr>
            <a:xfrm>
              <a:off x="5286380" y="5072074"/>
              <a:ext cx="35719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982980" y="3643314"/>
              <a:ext cx="41605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By using the Column up/down button, control the height of the column and then proceed with patient positioning. </a:t>
              </a:r>
              <a:endParaRPr lang="en-US" altLang="ko-KR" sz="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en-US" altLang="ko-K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moves up by pressing the upper part of the button and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moves down by pressing the bottom part of the button. </a:t>
              </a:r>
            </a:p>
          </p:txBody>
        </p:sp>
        <p:sp>
          <p:nvSpPr>
            <p:cNvPr id="47" name="모서리가 둥근 직사각형 46"/>
            <p:cNvSpPr/>
            <p:nvPr/>
          </p:nvSpPr>
          <p:spPr bwMode="auto">
            <a:xfrm>
              <a:off x="858210" y="3286124"/>
              <a:ext cx="4428170" cy="3208961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1086" y="3071810"/>
              <a:ext cx="2021661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Column Up/Down</a:t>
              </a:r>
            </a:p>
          </p:txBody>
        </p:sp>
        <p:pic>
          <p:nvPicPr>
            <p:cNvPr id="26" name="Picture 5" descr="C:\Users\a00291\Desktop\11.gif"/>
            <p:cNvPicPr>
              <a:picLocks noChangeAspect="1" noChangeArrowheads="1"/>
            </p:cNvPicPr>
            <p:nvPr/>
          </p:nvPicPr>
          <p:blipFill>
            <a:blip r:embed="rId4" cstate="print"/>
            <a:srcRect r="13566"/>
            <a:stretch>
              <a:fillRect/>
            </a:stretch>
          </p:blipFill>
          <p:spPr bwMode="auto">
            <a:xfrm>
              <a:off x="3286116" y="4572008"/>
              <a:ext cx="541318" cy="135732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" name="그룹 30"/>
            <p:cNvGrpSpPr/>
            <p:nvPr/>
          </p:nvGrpSpPr>
          <p:grpSpPr>
            <a:xfrm>
              <a:off x="2214546" y="4786322"/>
              <a:ext cx="857256" cy="928694"/>
              <a:chOff x="1857356" y="4071942"/>
              <a:chExt cx="1071570" cy="1143008"/>
            </a:xfrm>
          </p:grpSpPr>
          <p:pic>
            <p:nvPicPr>
              <p:cNvPr id="65" name="Picture 3" descr="D:\02. 업무\2014년\02. 전략과제\13. EM 동영상\00. 디자이너 이력서\20140822_132859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lum bright="10000" contrast="30000"/>
              </a:blip>
              <a:srcRect/>
              <a:stretch>
                <a:fillRect/>
              </a:stretch>
            </p:blipFill>
            <p:spPr bwMode="auto">
              <a:xfrm>
                <a:off x="1857356" y="4071942"/>
                <a:ext cx="1071570" cy="11430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66" name="타원 65"/>
              <p:cNvSpPr/>
              <p:nvPr/>
            </p:nvSpPr>
            <p:spPr bwMode="auto">
              <a:xfrm>
                <a:off x="2089484" y="4589822"/>
                <a:ext cx="202438" cy="184624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34"/>
            <p:cNvGrpSpPr/>
            <p:nvPr/>
          </p:nvGrpSpPr>
          <p:grpSpPr>
            <a:xfrm>
              <a:off x="1142976" y="4786322"/>
              <a:ext cx="857256" cy="928694"/>
              <a:chOff x="1142976" y="2786058"/>
              <a:chExt cx="857256" cy="928694"/>
            </a:xfrm>
          </p:grpSpPr>
          <p:pic>
            <p:nvPicPr>
              <p:cNvPr id="63" name="Picture 4" descr="D:\02. 업무\2014년\02. 전략과제\13. EM 동영상\00. 디자이너 이력서\20140822_132905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lum bright="10000" contrast="30000"/>
              </a:blip>
              <a:srcRect/>
              <a:stretch>
                <a:fillRect/>
              </a:stretch>
            </p:blipFill>
            <p:spPr bwMode="auto">
              <a:xfrm>
                <a:off x="1142976" y="2786058"/>
                <a:ext cx="857256" cy="9286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64" name="타원 63"/>
              <p:cNvSpPr/>
              <p:nvPr/>
            </p:nvSpPr>
            <p:spPr bwMode="auto">
              <a:xfrm>
                <a:off x="1351352" y="3041938"/>
                <a:ext cx="161950" cy="150007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39"/>
            <p:cNvGrpSpPr/>
            <p:nvPr/>
          </p:nvGrpSpPr>
          <p:grpSpPr>
            <a:xfrm>
              <a:off x="5000628" y="4786322"/>
              <a:ext cx="211089" cy="1031251"/>
              <a:chOff x="2000232" y="4357694"/>
              <a:chExt cx="211089" cy="1031251"/>
            </a:xfrm>
          </p:grpSpPr>
          <p:sp>
            <p:nvSpPr>
              <p:cNvPr id="61" name="줄무늬가 있는 오른쪽 화살표 60"/>
              <p:cNvSpPr/>
              <p:nvPr/>
            </p:nvSpPr>
            <p:spPr bwMode="auto">
              <a:xfrm rot="16200000">
                <a:off x="1911622" y="4446304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줄무늬가 있는 오른쪽 화살표 61"/>
              <p:cNvSpPr/>
              <p:nvPr/>
            </p:nvSpPr>
            <p:spPr bwMode="auto">
              <a:xfrm rot="5400000">
                <a:off x="1911622" y="5089246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099" name="Picture 3" descr="C:\Users\VT_GCS1\Desktop\제목 없음-2.png00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950830" y="4438660"/>
              <a:ext cx="1000132" cy="2029887"/>
            </a:xfrm>
            <a:prstGeom prst="rect">
              <a:avLst/>
            </a:prstGeom>
            <a:noFill/>
          </p:spPr>
        </p:pic>
      </p:grpSp>
      <p:grpSp>
        <p:nvGrpSpPr>
          <p:cNvPr id="58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:\00. 기술지원팀 140901\Product Image\Latest\PaX-i 3D\Rendering Image\컨텐츠\imagecut_02_new sw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14356"/>
            <a:ext cx="3497257" cy="4392142"/>
          </a:xfrm>
          <a:prstGeom prst="rect">
            <a:avLst/>
          </a:prstGeom>
          <a:noFill/>
        </p:spPr>
      </p:pic>
      <p:grpSp>
        <p:nvGrpSpPr>
          <p:cNvPr id="32" name="그룹 31"/>
          <p:cNvGrpSpPr/>
          <p:nvPr/>
        </p:nvGrpSpPr>
        <p:grpSpPr>
          <a:xfrm>
            <a:off x="1142976" y="3138486"/>
            <a:ext cx="7673982" cy="2933720"/>
            <a:chOff x="1142976" y="3138486"/>
            <a:chExt cx="7673982" cy="2933720"/>
          </a:xfrm>
        </p:grpSpPr>
        <p:sp>
          <p:nvSpPr>
            <p:cNvPr id="6" name="타원 5"/>
            <p:cNvSpPr/>
            <p:nvPr/>
          </p:nvSpPr>
          <p:spPr bwMode="auto">
            <a:xfrm>
              <a:off x="1142976" y="3214686"/>
              <a:ext cx="1143008" cy="1143008"/>
            </a:xfrm>
            <a:prstGeom prst="ellipse">
              <a:avLst/>
            </a:prstGeom>
            <a:solidFill>
              <a:schemeClr val="accent5">
                <a:lumMod val="75000"/>
                <a:alpha val="4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그룹 22"/>
            <p:cNvGrpSpPr/>
            <p:nvPr/>
          </p:nvGrpSpPr>
          <p:grpSpPr>
            <a:xfrm>
              <a:off x="4572000" y="3138486"/>
              <a:ext cx="4244958" cy="2933720"/>
              <a:chOff x="4572000" y="3138486"/>
              <a:chExt cx="4244958" cy="2933720"/>
            </a:xfrm>
          </p:grpSpPr>
          <p:sp>
            <p:nvSpPr>
              <p:cNvPr id="25" name="모서리가 둥근 직사각형 24"/>
              <p:cNvSpPr/>
              <p:nvPr/>
            </p:nvSpPr>
            <p:spPr bwMode="auto">
              <a:xfrm>
                <a:off x="4572000" y="3357562"/>
                <a:ext cx="3929090" cy="2714644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714876" y="3138486"/>
                <a:ext cx="4102082" cy="423684"/>
              </a:xfrm>
              <a:prstGeom prst="roundRect">
                <a:avLst>
                  <a:gd name="adj" fmla="val 3531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Bite Block (Normal)</a:t>
                </a:r>
                <a:r>
                  <a:rPr lang="ko-KR" altLang="en-US" sz="16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&amp; Temple Support</a:t>
                </a: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4857752" y="3638552"/>
                <a:ext cx="35004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Place the head of the patient using the bite block and temple support for capturing the PANO image. </a:t>
                </a:r>
              </a:p>
            </p:txBody>
          </p:sp>
          <p:pic>
            <p:nvPicPr>
              <p:cNvPr id="6147" name="Picture 3" descr="D:\02. 업무\2014년\02. 전략과제\13. EM 동영상\12333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858016" y="4143380"/>
                <a:ext cx="1535546" cy="1500198"/>
              </a:xfrm>
              <a:prstGeom prst="rect">
                <a:avLst/>
              </a:prstGeom>
              <a:noFill/>
            </p:spPr>
          </p:pic>
          <p:pic>
            <p:nvPicPr>
              <p:cNvPr id="50" name="Picture 3" descr="D:\02. 업무\2014년\02. 전략과제\13. EM 동영상\12333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714876" y="4071942"/>
                <a:ext cx="1928826" cy="1500198"/>
              </a:xfrm>
              <a:prstGeom prst="rect">
                <a:avLst/>
              </a:prstGeom>
              <a:noFill/>
            </p:spPr>
          </p:pic>
        </p:grpSp>
        <p:grpSp>
          <p:nvGrpSpPr>
            <p:cNvPr id="3" name="그룹 25"/>
            <p:cNvGrpSpPr/>
            <p:nvPr/>
          </p:nvGrpSpPr>
          <p:grpSpPr>
            <a:xfrm>
              <a:off x="1714480" y="3786190"/>
              <a:ext cx="2857520" cy="1716100"/>
              <a:chOff x="1714480" y="3786190"/>
              <a:chExt cx="2857520" cy="1716100"/>
            </a:xfrm>
          </p:grpSpPr>
          <p:cxnSp>
            <p:nvCxnSpPr>
              <p:cNvPr id="22" name="직선 연결선 21"/>
              <p:cNvCxnSpPr/>
              <p:nvPr/>
            </p:nvCxnSpPr>
            <p:spPr>
              <a:xfrm rot="16200000" flipH="1">
                <a:off x="1285852" y="4214818"/>
                <a:ext cx="1714512" cy="85725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2571736" y="5500702"/>
                <a:ext cx="2000264" cy="15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그룹 27"/>
          <p:cNvGrpSpPr/>
          <p:nvPr/>
        </p:nvGrpSpPr>
        <p:grpSpPr>
          <a:xfrm>
            <a:off x="1500166" y="571480"/>
            <a:ext cx="7000924" cy="2214578"/>
            <a:chOff x="1500166" y="571480"/>
            <a:chExt cx="7000924" cy="2214578"/>
          </a:xfrm>
        </p:grpSpPr>
        <p:sp>
          <p:nvSpPr>
            <p:cNvPr id="68" name="타원 67"/>
            <p:cNvSpPr/>
            <p:nvPr/>
          </p:nvSpPr>
          <p:spPr bwMode="auto">
            <a:xfrm>
              <a:off x="1500166" y="1500174"/>
              <a:ext cx="714380" cy="714380"/>
            </a:xfrm>
            <a:prstGeom prst="ellipse">
              <a:avLst/>
            </a:prstGeom>
            <a:solidFill>
              <a:schemeClr val="accent5">
                <a:lumMod val="75000"/>
                <a:alpha val="4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그룹 23"/>
            <p:cNvGrpSpPr/>
            <p:nvPr/>
          </p:nvGrpSpPr>
          <p:grpSpPr>
            <a:xfrm>
              <a:off x="1928794" y="1000108"/>
              <a:ext cx="2643206" cy="857256"/>
              <a:chOff x="1928794" y="1000108"/>
              <a:chExt cx="2643206" cy="857256"/>
            </a:xfrm>
          </p:grpSpPr>
          <p:cxnSp>
            <p:nvCxnSpPr>
              <p:cNvPr id="69" name="직선 연결선 68"/>
              <p:cNvCxnSpPr/>
              <p:nvPr/>
            </p:nvCxnSpPr>
            <p:spPr>
              <a:xfrm flipV="1">
                <a:off x="1928794" y="1000108"/>
                <a:ext cx="1643074" cy="857256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>
              <a:xfrm>
                <a:off x="3571868" y="1000108"/>
                <a:ext cx="1000132" cy="15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그룹 20"/>
            <p:cNvGrpSpPr/>
            <p:nvPr/>
          </p:nvGrpSpPr>
          <p:grpSpPr>
            <a:xfrm>
              <a:off x="4572000" y="571480"/>
              <a:ext cx="3929090" cy="2214578"/>
              <a:chOff x="4572000" y="357166"/>
              <a:chExt cx="3929090" cy="2214578"/>
            </a:xfrm>
          </p:grpSpPr>
          <p:sp>
            <p:nvSpPr>
              <p:cNvPr id="73" name="모서리가 둥근 직사각형 72"/>
              <p:cNvSpPr/>
              <p:nvPr/>
            </p:nvSpPr>
            <p:spPr bwMode="auto">
              <a:xfrm>
                <a:off x="4572000" y="576242"/>
                <a:ext cx="3929090" cy="1995502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714876" y="357166"/>
                <a:ext cx="1840503" cy="423684"/>
              </a:xfrm>
              <a:prstGeom prst="roundRect">
                <a:avLst>
                  <a:gd name="adj" fmla="val 3531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X-ray LED Lamp</a:t>
                </a: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4786314" y="796680"/>
                <a:ext cx="3500462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When power supplies the device, the green LED light turns on and the LED light turns orange during the X-ray exposure for image capturing.</a:t>
                </a:r>
              </a:p>
            </p:txBody>
          </p:sp>
          <p:pic>
            <p:nvPicPr>
              <p:cNvPr id="78" name="Picture 2" descr="D:\02. 업무\2014년\02. 전략과제\13. EM 동영상\pax-i0001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 bwMode="auto">
              <a:xfrm>
                <a:off x="5000628" y="1360736"/>
                <a:ext cx="1285884" cy="107803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pic>
            <p:nvPicPr>
              <p:cNvPr id="79" name="Picture 2" descr="D:\02. 업무\2014년\02. 전략과제\13. EM 동영상\pax-i000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 bwMode="auto">
              <a:xfrm>
                <a:off x="6572264" y="1374468"/>
                <a:ext cx="1285884" cy="10238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pic>
            <p:nvPicPr>
              <p:cNvPr id="6149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7500958" y="2106454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29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30" name="줄무늬가 있는 오른쪽 화살표 2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D:\00. 기술지원팀 140901\Product Image\Latest\PaX-i 3D\Rendering Image\컨텐츠\imagecut_02_new sw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29190" y="1714488"/>
            <a:ext cx="4214810" cy="4146289"/>
          </a:xfrm>
          <a:prstGeom prst="rect">
            <a:avLst/>
          </a:prstGeom>
          <a:noFill/>
        </p:spPr>
      </p:pic>
      <p:grpSp>
        <p:nvGrpSpPr>
          <p:cNvPr id="15" name="그룹 14"/>
          <p:cNvGrpSpPr/>
          <p:nvPr/>
        </p:nvGrpSpPr>
        <p:grpSpPr>
          <a:xfrm>
            <a:off x="857224" y="1995478"/>
            <a:ext cx="5214974" cy="2933720"/>
            <a:chOff x="857224" y="1995478"/>
            <a:chExt cx="5214974" cy="2933720"/>
          </a:xfrm>
        </p:grpSpPr>
        <p:sp>
          <p:nvSpPr>
            <p:cNvPr id="21" name="타원 20"/>
            <p:cNvSpPr/>
            <p:nvPr/>
          </p:nvSpPr>
          <p:spPr bwMode="auto">
            <a:xfrm>
              <a:off x="5143504" y="3500438"/>
              <a:ext cx="928694" cy="928694"/>
            </a:xfrm>
            <a:prstGeom prst="ellipse">
              <a:avLst/>
            </a:prstGeom>
            <a:solidFill>
              <a:schemeClr val="accent5">
                <a:lumMod val="75000"/>
                <a:alpha val="4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>
            <a:xfrm>
              <a:off x="4286248" y="3929066"/>
              <a:ext cx="1332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그룹 9"/>
            <p:cNvGrpSpPr/>
            <p:nvPr/>
          </p:nvGrpSpPr>
          <p:grpSpPr>
            <a:xfrm>
              <a:off x="857224" y="1995478"/>
              <a:ext cx="3429024" cy="2933720"/>
              <a:chOff x="857224" y="1995478"/>
              <a:chExt cx="3429024" cy="2933720"/>
            </a:xfrm>
          </p:grpSpPr>
          <p:sp>
            <p:nvSpPr>
              <p:cNvPr id="25" name="모서리가 둥근 직사각형 24"/>
              <p:cNvSpPr/>
              <p:nvPr/>
            </p:nvSpPr>
            <p:spPr bwMode="auto">
              <a:xfrm>
                <a:off x="857224" y="2214554"/>
                <a:ext cx="3429024" cy="2714644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00100" y="1995478"/>
                <a:ext cx="3040380" cy="423684"/>
              </a:xfrm>
              <a:prstGeom prst="roundRect">
                <a:avLst>
                  <a:gd name="adj" fmla="val 3531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Nasal </a:t>
                </a:r>
                <a:r>
                  <a:rPr lang="en-US" altLang="ko-KR" sz="1600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Positioner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&amp; Ear Rods</a:t>
                </a: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142976" y="2495544"/>
                <a:ext cx="29289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These accessories allow the patient’s head to be stable when capturing the image in CEPH mode.</a:t>
                </a:r>
                <a:endPara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242" name="Picture 2" descr="D:\02. 업무\2014년\02. 전략과제\13. EM 동영상\dentist용\16-1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14414" y="2924172"/>
                <a:ext cx="1357322" cy="1578282"/>
              </a:xfrm>
              <a:prstGeom prst="rect">
                <a:avLst/>
              </a:prstGeom>
              <a:noFill/>
            </p:spPr>
          </p:pic>
          <p:pic>
            <p:nvPicPr>
              <p:cNvPr id="10243" name="Picture 3" descr="D:\02. 업무\2014년\02. 전략과제\13. EM 동영상\dentist용\13-1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86050" y="3071810"/>
                <a:ext cx="1285884" cy="144686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4" name="그룹 37"/>
          <p:cNvGrpSpPr/>
          <p:nvPr/>
        </p:nvGrpSpPr>
        <p:grpSpPr>
          <a:xfrm>
            <a:off x="7858148" y="59272"/>
            <a:ext cx="1213034" cy="369332"/>
            <a:chOff x="383284" y="4870823"/>
            <a:chExt cx="1213034" cy="369332"/>
          </a:xfrm>
        </p:grpSpPr>
        <p:sp>
          <p:nvSpPr>
            <p:cNvPr id="18" name="줄무늬가 있는 오른쪽 화살표 1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 b="1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  <a:lnDef>
      <a:spPr>
        <a:ln>
          <a:solidFill>
            <a:schemeClr val="accent6">
              <a:lumMod val="75000"/>
              <a:alpha val="70000"/>
            </a:schemeClr>
          </a:solidFill>
          <a:head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17586</TotalTime>
  <Words>4520</Words>
  <Application>Microsoft Office PowerPoint</Application>
  <PresentationFormat>On-screen Show (4:3)</PresentationFormat>
  <Paragraphs>725</Paragraphs>
  <Slides>66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 Unicode MS</vt:lpstr>
      <vt:lpstr>HY헤드라인M</vt:lpstr>
      <vt:lpstr>맑은 고딕</vt:lpstr>
      <vt:lpstr>Arial</vt:lpstr>
      <vt:lpstr>Arial Black</vt:lpstr>
      <vt:lpstr>Arial Narrow</vt:lpstr>
      <vt:lpstr>Verdana</vt:lpstr>
      <vt:lpstr>Wingdings</vt:lpstr>
      <vt:lpstr>Office 테마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1476</cp:revision>
  <dcterms:created xsi:type="dcterms:W3CDTF">2006-10-05T04:04:58Z</dcterms:created>
  <dcterms:modified xsi:type="dcterms:W3CDTF">2015-04-07T22:55:04Z</dcterms:modified>
</cp:coreProperties>
</file>