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68" r:id="rId2"/>
    <p:sldId id="402" r:id="rId3"/>
    <p:sldId id="405" r:id="rId4"/>
    <p:sldId id="378" r:id="rId5"/>
    <p:sldId id="376" r:id="rId6"/>
    <p:sldId id="410" r:id="rId7"/>
    <p:sldId id="412" r:id="rId8"/>
    <p:sldId id="413" r:id="rId9"/>
    <p:sldId id="414" r:id="rId10"/>
    <p:sldId id="416" r:id="rId11"/>
    <p:sldId id="417" r:id="rId12"/>
    <p:sldId id="406" r:id="rId13"/>
    <p:sldId id="422" r:id="rId14"/>
    <p:sldId id="367" r:id="rId15"/>
    <p:sldId id="418" r:id="rId16"/>
    <p:sldId id="419" r:id="rId17"/>
    <p:sldId id="420" r:id="rId18"/>
    <p:sldId id="421" r:id="rId19"/>
    <p:sldId id="423" r:id="rId20"/>
    <p:sldId id="407" r:id="rId21"/>
    <p:sldId id="424" r:id="rId22"/>
    <p:sldId id="425" r:id="rId23"/>
    <p:sldId id="434" r:id="rId24"/>
    <p:sldId id="435" r:id="rId25"/>
    <p:sldId id="408" r:id="rId26"/>
    <p:sldId id="426" r:id="rId27"/>
    <p:sldId id="427" r:id="rId28"/>
    <p:sldId id="431" r:id="rId29"/>
    <p:sldId id="428" r:id="rId30"/>
    <p:sldId id="429" r:id="rId31"/>
    <p:sldId id="430" r:id="rId32"/>
    <p:sldId id="432" r:id="rId33"/>
    <p:sldId id="409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36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orient="horz">
          <p15:clr>
            <a:srgbClr val="A4A3A4"/>
          </p15:clr>
        </p15:guide>
        <p15:guide id="6" pos="340">
          <p15:clr>
            <a:srgbClr val="A4A3A4"/>
          </p15:clr>
        </p15:guide>
        <p15:guide id="7" pos="5329">
          <p15:clr>
            <a:srgbClr val="A4A3A4"/>
          </p15:clr>
        </p15:guide>
        <p15:guide id="8" pos="158">
          <p15:clr>
            <a:srgbClr val="A4A3A4"/>
          </p15:clr>
        </p15:guide>
        <p15:guide id="9" pos="56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46464"/>
    <a:srgbClr val="35A16B"/>
    <a:srgbClr val="36A46D"/>
    <a:srgbClr val="2F8D5E"/>
    <a:srgbClr val="339966"/>
    <a:srgbClr val="770940"/>
    <a:srgbClr val="006600"/>
    <a:srgbClr val="0000FF"/>
    <a:srgbClr val="1C0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1145" autoAdjust="0"/>
  </p:normalViewPr>
  <p:slideViewPr>
    <p:cSldViewPr>
      <p:cViewPr varScale="1">
        <p:scale>
          <a:sx n="114" d="100"/>
          <a:sy n="114" d="100"/>
        </p:scale>
        <p:origin x="1194" y="108"/>
      </p:cViewPr>
      <p:guideLst>
        <p:guide orient="horz" pos="2160"/>
        <p:guide pos="2880"/>
        <p:guide orient="horz" pos="436"/>
        <p:guide orient="horz" pos="4110"/>
        <p:guide orient="horz"/>
        <p:guide pos="340"/>
        <p:guide pos="5329"/>
        <p:guide pos="158"/>
        <p:guide pos="56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8F0FE-B397-415C-AA9D-A0541DA4371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C47F1-F290-4561-ADAB-951DE96047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98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ko-KR" altLang="en-US" dirty="0" err="1" smtClean="0"/>
              <a:t>수진자</a:t>
            </a:r>
            <a:r>
              <a:rPr lang="ko-KR" altLang="en-US" dirty="0" smtClean="0"/>
              <a:t> 정보 관리</a:t>
            </a:r>
            <a:endParaRPr lang="en-US" altLang="ko-KR" dirty="0" smtClean="0"/>
          </a:p>
          <a:p>
            <a:pPr marL="228600" indent="-228600">
              <a:buAutoNum type="arabicPeriod"/>
            </a:pPr>
            <a:r>
              <a:rPr lang="ko-KR" altLang="en-US" dirty="0" smtClean="0"/>
              <a:t>이미지 정보 관리</a:t>
            </a:r>
            <a:endParaRPr lang="en-US" altLang="ko-KR" dirty="0" smtClean="0"/>
          </a:p>
          <a:p>
            <a:pPr marL="228600" indent="-228600">
              <a:buAutoNum type="arabicPeriod"/>
            </a:pPr>
            <a:r>
              <a:rPr lang="ko-KR" altLang="en-US" dirty="0" smtClean="0"/>
              <a:t>영상정보 내보내기</a:t>
            </a:r>
            <a:endParaRPr lang="en-US" altLang="ko-KR" dirty="0" smtClean="0"/>
          </a:p>
          <a:p>
            <a:pPr marL="228600" indent="-228600">
              <a:buAutoNum type="arabicPeriod"/>
            </a:pPr>
            <a:r>
              <a:rPr lang="ko-KR" altLang="en-US" dirty="0" smtClean="0"/>
              <a:t>영상자료 가져오기</a:t>
            </a:r>
            <a:endParaRPr lang="en-US" altLang="ko-KR" dirty="0" smtClean="0"/>
          </a:p>
          <a:p>
            <a:pPr marL="228600" indent="-228600">
              <a:buAutoNum type="arabicPeriod"/>
            </a:pPr>
            <a:r>
              <a:rPr lang="en-US" altLang="ko-KR" dirty="0" smtClean="0"/>
              <a:t>CT </a:t>
            </a:r>
            <a:r>
              <a:rPr lang="ko-KR" altLang="en-US" dirty="0" smtClean="0"/>
              <a:t>영상 가져오기</a:t>
            </a:r>
            <a:endParaRPr lang="en-US" altLang="ko-KR" dirty="0" smtClean="0"/>
          </a:p>
          <a:p>
            <a:pPr marL="228600" indent="-228600">
              <a:buAutoNum type="arabicPeriod"/>
            </a:pPr>
            <a:r>
              <a:rPr lang="ko-KR" altLang="en-US" dirty="0" smtClean="0"/>
              <a:t>도움말 </a:t>
            </a:r>
            <a:r>
              <a:rPr lang="en-US" altLang="ko-KR" dirty="0" err="1" smtClean="0"/>
              <a:t>EasyDent</a:t>
            </a:r>
            <a:r>
              <a:rPr lang="en-US" altLang="ko-KR" dirty="0" smtClean="0"/>
              <a:t> Viewer </a:t>
            </a:r>
            <a:r>
              <a:rPr lang="ko-KR" altLang="en-US" dirty="0" smtClean="0"/>
              <a:t>버전 정보 보기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업데이터</a:t>
            </a:r>
            <a:r>
              <a:rPr lang="ko-KR" altLang="en-US" dirty="0" smtClean="0"/>
              <a:t> 실행</a:t>
            </a:r>
            <a:r>
              <a:rPr lang="en-US" altLang="ko-KR" dirty="0" smtClean="0"/>
              <a:t>,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C47F1-F290-4561-ADAB-951DE960475E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166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8" name="도넛 7"/>
          <p:cNvSpPr/>
          <p:nvPr userDrawn="1"/>
        </p:nvSpPr>
        <p:spPr bwMode="auto">
          <a:xfrm>
            <a:off x="395536" y="2852936"/>
            <a:ext cx="3929090" cy="3786214"/>
          </a:xfrm>
          <a:prstGeom prst="donut">
            <a:avLst>
              <a:gd name="adj" fmla="val 8067"/>
            </a:avLst>
          </a:prstGeom>
          <a:solidFill>
            <a:schemeClr val="bg1">
              <a:lumMod val="75000"/>
            </a:schemeClr>
          </a:solidFill>
          <a:ln w="3175">
            <a:noFill/>
            <a:miter lim="800000"/>
            <a:headEnd/>
            <a:tailEnd/>
          </a:ln>
          <a:effectLst>
            <a:outerShdw blurRad="292100" dist="1765300" dir="6840000" sx="99000" sy="99000" algn="ctr" rotWithShape="0">
              <a:schemeClr val="tx1">
                <a:lumMod val="75000"/>
                <a:lumOff val="25000"/>
                <a:alpha val="17000"/>
              </a:schemeClr>
            </a:outerShdw>
            <a:softEdge rad="63500"/>
          </a:effectLst>
          <a:scene3d>
            <a:camera prst="isometricOffAxis1Top">
              <a:rot lat="17931897" lon="17866401" rev="3914403"/>
            </a:camera>
            <a:lightRig rig="balanced" dir="t"/>
          </a:scene3d>
          <a:sp3d extrusionH="19050" prstMaterial="clear">
            <a:bevelT w="177800" h="120650" prst="cross"/>
            <a:bevelB w="31750" h="165100"/>
          </a:sp3d>
        </p:spPr>
        <p:txBody>
          <a:bodyPr wrap="none" rtlCol="0" anchor="ctr"/>
          <a:lstStyle/>
          <a:p>
            <a:pPr algn="ctr"/>
            <a:endParaRPr lang="ko-KR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00291\Desktop\무제-7.bmp"/>
          <p:cNvPicPr>
            <a:picLocks noChangeAspect="1" noChangeArrowheads="1"/>
          </p:cNvPicPr>
          <p:nvPr userDrawn="1"/>
        </p:nvPicPr>
        <p:blipFill>
          <a:blip r:embed="rId2" cstate="print"/>
          <a:srcRect l="11468" t="20653" r="4591" b="3088"/>
          <a:stretch>
            <a:fillRect/>
          </a:stretch>
        </p:blipFill>
        <p:spPr bwMode="auto">
          <a:xfrm>
            <a:off x="-32" y="-24"/>
            <a:ext cx="9144064" cy="6858048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00291\Desktop\무제-6.png"/>
          <p:cNvPicPr>
            <a:picLocks noChangeAspect="1" noChangeArrowheads="1"/>
          </p:cNvPicPr>
          <p:nvPr userDrawn="1"/>
        </p:nvPicPr>
        <p:blipFill>
          <a:blip r:embed="rId2" cstate="print"/>
          <a:srcRect l="24115" t="3988" r="22668" b="322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0263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 userDrawn="1"/>
        </p:nvSpPr>
        <p:spPr bwMode="auto">
          <a:xfrm flipV="1">
            <a:off x="0" y="-71462"/>
            <a:ext cx="9144000" cy="2677050"/>
          </a:xfrm>
          <a:prstGeom prst="flowChartDocumen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 bwMode="auto">
          <a:xfrm>
            <a:off x="0" y="6357957"/>
            <a:ext cx="9144000" cy="491575"/>
          </a:xfrm>
          <a:prstGeom prst="rec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1" name="Picture 3" descr="D:\03. 기타\배경\배경이미지_3 (홈페이지 메인).jpg"/>
          <p:cNvPicPr>
            <a:picLocks noChangeAspect="1" noChangeArrowheads="1"/>
          </p:cNvPicPr>
          <p:nvPr userDrawn="1"/>
        </p:nvPicPr>
        <p:blipFill>
          <a:blip r:embed="rId2" cstate="print"/>
          <a:srcRect b="6067"/>
          <a:stretch>
            <a:fillRect/>
          </a:stretch>
        </p:blipFill>
        <p:spPr bwMode="auto">
          <a:xfrm>
            <a:off x="0" y="-8467"/>
            <a:ext cx="1357290" cy="519818"/>
          </a:xfrm>
          <a:prstGeom prst="rect">
            <a:avLst/>
          </a:prstGeom>
          <a:noFill/>
        </p:spPr>
      </p:pic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17" name="직사각형 16"/>
          <p:cNvSpPr/>
          <p:nvPr userDrawn="1"/>
        </p:nvSpPr>
        <p:spPr bwMode="auto">
          <a:xfrm>
            <a:off x="0" y="508509"/>
            <a:ext cx="9144000" cy="629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18" name="Picture 7" descr="G:\08_Document\09_Ewoosoft_CI\vatech_W.png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8072462" y="6454797"/>
            <a:ext cx="928694" cy="30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89000"/>
                </a:schemeClr>
              </a:gs>
              <a:gs pos="16000">
                <a:schemeClr val="tx1">
                  <a:alpha val="78000"/>
                </a:schemeClr>
              </a:gs>
              <a:gs pos="83000">
                <a:schemeClr val="tx1">
                  <a:alpha val="97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pic>
        <p:nvPicPr>
          <p:cNvPr id="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0" contrast="-46000"/>
          </a:blip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print"/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02. 업무\2014년\02. 전략과제\13. EM 동영상\pax-i00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3750"/>
            <a:ext cx="4939116" cy="596425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00291\Desktop\무제-5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455"/>
            <a:ext cx="9118227" cy="6859588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00291\Desktop\이미지\pax-i0004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2750" y="1857364"/>
            <a:ext cx="6971251" cy="500066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print"/>
          <a:srcRect l="2223" t="2222" r="2963" b="29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print"/>
          <a:srcRect l="2223" t="2222" r="2963" b="29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print"/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print"/>
          <a:srcRect l="12394" t="12583" r="36535" b="88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7405707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6" r:id="rId3"/>
    <p:sldLayoutId id="2147483661" r:id="rId4"/>
    <p:sldLayoutId id="2147483667" r:id="rId5"/>
    <p:sldLayoutId id="2147483662" r:id="rId6"/>
    <p:sldLayoutId id="2147483664" r:id="rId7"/>
    <p:sldLayoutId id="2147483665" r:id="rId8"/>
    <p:sldLayoutId id="2147483650" r:id="rId9"/>
    <p:sldLayoutId id="2147483651" r:id="rId10"/>
    <p:sldLayoutId id="2147483652" r:id="rId11"/>
    <p:sldLayoutId id="2147483660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25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4.png"/><Relationship Id="rId7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45.pn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image" Target="../media/image36.png"/><Relationship Id="rId7" Type="http://schemas.openxmlformats.org/officeDocument/2006/relationships/image" Target="../media/image60.png"/><Relationship Id="rId12" Type="http://schemas.openxmlformats.org/officeDocument/2006/relationships/image" Target="../media/image29.png"/><Relationship Id="rId2" Type="http://schemas.openxmlformats.org/officeDocument/2006/relationships/image" Target="../media/image58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11" Type="http://schemas.openxmlformats.org/officeDocument/2006/relationships/image" Target="../media/image34.png"/><Relationship Id="rId5" Type="http://schemas.openxmlformats.org/officeDocument/2006/relationships/image" Target="../media/image52.png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58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69.png"/><Relationship Id="rId5" Type="http://schemas.openxmlformats.org/officeDocument/2006/relationships/image" Target="../media/image45.png"/><Relationship Id="rId15" Type="http://schemas.openxmlformats.org/officeDocument/2006/relationships/image" Target="../media/image73.png"/><Relationship Id="rId10" Type="http://schemas.openxmlformats.org/officeDocument/2006/relationships/image" Target="../media/image29.png"/><Relationship Id="rId4" Type="http://schemas.openxmlformats.org/officeDocument/2006/relationships/image" Target="../media/image68.png"/><Relationship Id="rId9" Type="http://schemas.openxmlformats.org/officeDocument/2006/relationships/image" Target="../media/image34.png"/><Relationship Id="rId1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8.png"/><Relationship Id="rId3" Type="http://schemas.openxmlformats.org/officeDocument/2006/relationships/image" Target="../media/image52.png"/><Relationship Id="rId7" Type="http://schemas.openxmlformats.org/officeDocument/2006/relationships/image" Target="../media/image61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58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73.png"/><Relationship Id="rId5" Type="http://schemas.openxmlformats.org/officeDocument/2006/relationships/image" Target="../media/image36.png"/><Relationship Id="rId15" Type="http://schemas.openxmlformats.org/officeDocument/2006/relationships/image" Target="../media/image80.png"/><Relationship Id="rId10" Type="http://schemas.openxmlformats.org/officeDocument/2006/relationships/image" Target="../media/image69.png"/><Relationship Id="rId4" Type="http://schemas.openxmlformats.org/officeDocument/2006/relationships/image" Target="../media/image45.png"/><Relationship Id="rId9" Type="http://schemas.openxmlformats.org/officeDocument/2006/relationships/image" Target="../media/image29.png"/><Relationship Id="rId1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52.png"/><Relationship Id="rId12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openxmlformats.org/officeDocument/2006/relationships/image" Target="../media/image58.png"/><Relationship Id="rId9" Type="http://schemas.openxmlformats.org/officeDocument/2006/relationships/image" Target="../media/image84.png"/><Relationship Id="rId1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0.xml"/><Relationship Id="rId3" Type="http://schemas.openxmlformats.org/officeDocument/2006/relationships/slide" Target="slide25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4.png"/><Relationship Id="rId7" Type="http://schemas.openxmlformats.org/officeDocument/2006/relationships/image" Target="../media/image9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13.png"/><Relationship Id="rId3" Type="http://schemas.openxmlformats.org/officeDocument/2006/relationships/image" Target="../media/image105.png"/><Relationship Id="rId7" Type="http://schemas.openxmlformats.org/officeDocument/2006/relationships/image" Target="../media/image34.png"/><Relationship Id="rId12" Type="http://schemas.openxmlformats.org/officeDocument/2006/relationships/image" Target="../media/image11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5.png"/><Relationship Id="rId7" Type="http://schemas.openxmlformats.org/officeDocument/2006/relationships/image" Target="../media/image115.png"/><Relationship Id="rId12" Type="http://schemas.openxmlformats.org/officeDocument/2006/relationships/image" Target="../media/image11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image" Target="../media/image112.png"/><Relationship Id="rId10" Type="http://schemas.openxmlformats.org/officeDocument/2006/relationships/image" Target="../media/image116.png"/><Relationship Id="rId4" Type="http://schemas.openxmlformats.org/officeDocument/2006/relationships/image" Target="../media/image111.png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258"/>
          <a:stretch>
            <a:fillRect/>
          </a:stretch>
        </p:blipFill>
        <p:spPr bwMode="auto">
          <a:xfrm>
            <a:off x="0" y="2466725"/>
            <a:ext cx="2781579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1" name="줄무늬가 있는 오른쪽 화살표 1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9" name="그림 8" descr="Monitor Frame ang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  <p:sp>
        <p:nvSpPr>
          <p:cNvPr id="6" name="대각선 방향의 모서리가 둥근 사각형 5"/>
          <p:cNvSpPr/>
          <p:nvPr/>
        </p:nvSpPr>
        <p:spPr>
          <a:xfrm>
            <a:off x="3964277" y="4024317"/>
            <a:ext cx="4495512" cy="1166336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Patient Registration</a:t>
            </a: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Basic Usage Guide</a:t>
            </a:r>
            <a:endParaRPr lang="ko-KR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3160" y="3112862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600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600" dirty="0"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Black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7"/>
          <p:cNvGrpSpPr/>
          <p:nvPr/>
        </p:nvGrpSpPr>
        <p:grpSpPr>
          <a:xfrm>
            <a:off x="488634" y="319596"/>
            <a:ext cx="2511730" cy="458910"/>
            <a:chOff x="857224" y="1536386"/>
            <a:chExt cx="2511730" cy="458910"/>
          </a:xfrm>
        </p:grpSpPr>
        <p:pic>
          <p:nvPicPr>
            <p:cNvPr id="54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857224" y="1571612"/>
              <a:ext cx="2511730" cy="423684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Patient Search(1/2)</a:t>
              </a:r>
            </a:p>
          </p:txBody>
        </p:sp>
      </p:grpSp>
      <p:pic>
        <p:nvPicPr>
          <p:cNvPr id="42" name="그림 41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330464"/>
            <a:ext cx="341314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그룹 43"/>
          <p:cNvGrpSpPr/>
          <p:nvPr/>
        </p:nvGrpSpPr>
        <p:grpSpPr>
          <a:xfrm>
            <a:off x="4756154" y="1003186"/>
            <a:ext cx="7159241" cy="5106627"/>
            <a:chOff x="4756154" y="1003186"/>
            <a:chExt cx="7159241" cy="5106627"/>
          </a:xfrm>
        </p:grpSpPr>
        <p:pic>
          <p:nvPicPr>
            <p:cNvPr id="67" name="그림 66" descr="Monitor Frame.png"/>
            <p:cNvPicPr>
              <a:picLocks noChangeAspect="1"/>
            </p:cNvPicPr>
            <p:nvPr/>
          </p:nvPicPr>
          <p:blipFill>
            <a:blip r:embed="rId5" cstate="print"/>
            <a:srcRect b="20849"/>
            <a:stretch>
              <a:fillRect/>
            </a:stretch>
          </p:blipFill>
          <p:spPr>
            <a:xfrm>
              <a:off x="4756154" y="1003186"/>
              <a:ext cx="7159241" cy="5106627"/>
            </a:xfrm>
            <a:prstGeom prst="rect">
              <a:avLst/>
            </a:prstGeom>
          </p:spPr>
        </p:pic>
        <p:pic>
          <p:nvPicPr>
            <p:cNvPr id="6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r="60539" b="52083"/>
            <a:stretch>
              <a:fillRect/>
            </a:stretch>
          </p:blipFill>
          <p:spPr bwMode="auto">
            <a:xfrm>
              <a:off x="5067304" y="1281100"/>
              <a:ext cx="6552000" cy="4475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9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809347" y="5691870"/>
            <a:ext cx="1052847" cy="495316"/>
          </a:xfrm>
          <a:prstGeom prst="rect">
            <a:avLst/>
          </a:prstGeom>
          <a:noFill/>
        </p:spPr>
      </p:pic>
      <p:grpSp>
        <p:nvGrpSpPr>
          <p:cNvPr id="5" name="그룹 104"/>
          <p:cNvGrpSpPr/>
          <p:nvPr/>
        </p:nvGrpSpPr>
        <p:grpSpPr>
          <a:xfrm>
            <a:off x="571660" y="1052736"/>
            <a:ext cx="5296308" cy="4090776"/>
            <a:chOff x="571660" y="1052736"/>
            <a:chExt cx="5296308" cy="4090776"/>
          </a:xfrm>
        </p:grpSpPr>
        <p:sp>
          <p:nvSpPr>
            <p:cNvPr id="72" name="모서리가 둥근 직사각형 71"/>
            <p:cNvSpPr/>
            <p:nvPr/>
          </p:nvSpPr>
          <p:spPr bwMode="auto">
            <a:xfrm>
              <a:off x="571660" y="1052736"/>
              <a:ext cx="3712308" cy="3662148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4283968" y="3429000"/>
              <a:ext cx="1584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 rot="5400000">
              <a:off x="5001422" y="4285462"/>
              <a:ext cx="1714512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65"/>
          <p:cNvGrpSpPr/>
          <p:nvPr/>
        </p:nvGrpSpPr>
        <p:grpSpPr>
          <a:xfrm>
            <a:off x="6357950" y="5585108"/>
            <a:ext cx="1292817" cy="558536"/>
            <a:chOff x="6357950" y="3143248"/>
            <a:chExt cx="1485571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2" name="타원 9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0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10" name="그룹 65"/>
          <p:cNvGrpSpPr/>
          <p:nvPr/>
        </p:nvGrpSpPr>
        <p:grpSpPr>
          <a:xfrm>
            <a:off x="2714612" y="2071678"/>
            <a:ext cx="1292817" cy="558536"/>
            <a:chOff x="6357950" y="3143248"/>
            <a:chExt cx="1485571" cy="639748"/>
          </a:xfrm>
        </p:grpSpPr>
        <p:grpSp>
          <p:nvGrpSpPr>
            <p:cNvPr id="11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01" name="타원 10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9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14" name="그룹 65"/>
          <p:cNvGrpSpPr/>
          <p:nvPr/>
        </p:nvGrpSpPr>
        <p:grpSpPr>
          <a:xfrm>
            <a:off x="3500430" y="3286124"/>
            <a:ext cx="1292817" cy="558536"/>
            <a:chOff x="6357950" y="3143248"/>
            <a:chExt cx="1485571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1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1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0" name="타원 10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8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pic>
        <p:nvPicPr>
          <p:cNvPr id="113" name="Picture 7"/>
          <p:cNvPicPr>
            <a:picLocks noChangeAspect="1" noChangeArrowheads="1"/>
          </p:cNvPicPr>
          <p:nvPr/>
        </p:nvPicPr>
        <p:blipFill>
          <a:blip r:embed="rId10" cstate="print"/>
          <a:srcRect r="60538" b="52083"/>
          <a:stretch>
            <a:fillRect/>
          </a:stretch>
        </p:blipFill>
        <p:spPr bwMode="auto">
          <a:xfrm>
            <a:off x="5067304" y="1285860"/>
            <a:ext cx="6552000" cy="447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" name="Picture 8"/>
          <p:cNvPicPr>
            <a:picLocks noChangeAspect="1" noChangeArrowheads="1"/>
          </p:cNvPicPr>
          <p:nvPr/>
        </p:nvPicPr>
        <p:blipFill>
          <a:blip r:embed="rId11" cstate="print"/>
          <a:srcRect r="60539" b="52083"/>
          <a:stretch>
            <a:fillRect/>
          </a:stretch>
        </p:blipFill>
        <p:spPr bwMode="auto">
          <a:xfrm>
            <a:off x="5067304" y="1281098"/>
            <a:ext cx="6552000" cy="447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65"/>
          <p:cNvGrpSpPr/>
          <p:nvPr/>
        </p:nvGrpSpPr>
        <p:grpSpPr>
          <a:xfrm>
            <a:off x="1142976" y="1571612"/>
            <a:ext cx="1292817" cy="558536"/>
            <a:chOff x="6357950" y="3143248"/>
            <a:chExt cx="1485571" cy="639748"/>
          </a:xfrm>
        </p:grpSpPr>
        <p:grpSp>
          <p:nvGrpSpPr>
            <p:cNvPr id="19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22" name="타원 12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19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22" name="그룹 65"/>
          <p:cNvGrpSpPr/>
          <p:nvPr/>
        </p:nvGrpSpPr>
        <p:grpSpPr>
          <a:xfrm>
            <a:off x="7572396" y="4052892"/>
            <a:ext cx="1292817" cy="558536"/>
            <a:chOff x="6357950" y="3143248"/>
            <a:chExt cx="1485571" cy="639748"/>
          </a:xfrm>
        </p:grpSpPr>
        <p:grpSp>
          <p:nvGrpSpPr>
            <p:cNvPr id="23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3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32" name="타원 13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0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  <p:grpSp>
        <p:nvGrpSpPr>
          <p:cNvPr id="65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70" name="줄무늬가 있는 오른쪽 화살표 6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931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8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9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500"/>
                            </p:stCondLst>
                            <p:childTnLst>
                              <p:par>
                                <p:cTn id="9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7"/>
          <p:cNvGrpSpPr/>
          <p:nvPr/>
        </p:nvGrpSpPr>
        <p:grpSpPr>
          <a:xfrm>
            <a:off x="488634" y="319596"/>
            <a:ext cx="2511730" cy="458910"/>
            <a:chOff x="857224" y="1536386"/>
            <a:chExt cx="2511730" cy="458910"/>
          </a:xfrm>
        </p:grpSpPr>
        <p:pic>
          <p:nvPicPr>
            <p:cNvPr id="54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857224" y="1571612"/>
              <a:ext cx="2511730" cy="423684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Patient Search(2/2)</a:t>
              </a:r>
            </a:p>
          </p:txBody>
        </p:sp>
      </p:grpSp>
      <p:pic>
        <p:nvPicPr>
          <p:cNvPr id="42" name="그림 41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4" name="그룹 39"/>
          <p:cNvGrpSpPr/>
          <p:nvPr/>
        </p:nvGrpSpPr>
        <p:grpSpPr>
          <a:xfrm>
            <a:off x="4756154" y="1003186"/>
            <a:ext cx="7159241" cy="5184000"/>
            <a:chOff x="4756154" y="1003186"/>
            <a:chExt cx="7159241" cy="5184000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3125"/>
            <a:stretch>
              <a:fillRect/>
            </a:stretch>
          </p:blipFill>
          <p:spPr bwMode="auto">
            <a:xfrm>
              <a:off x="5072066" y="1357298"/>
              <a:ext cx="6643734" cy="4408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그룹 56"/>
            <p:cNvGrpSpPr/>
            <p:nvPr/>
          </p:nvGrpSpPr>
          <p:grpSpPr>
            <a:xfrm>
              <a:off x="4756154" y="1003186"/>
              <a:ext cx="7159241" cy="5184000"/>
              <a:chOff x="4597401" y="1908162"/>
              <a:chExt cx="7358116" cy="5286419"/>
            </a:xfrm>
          </p:grpSpPr>
          <p:pic>
            <p:nvPicPr>
              <p:cNvPr id="45" name="그림 44" descr="Monitor Frame.png"/>
              <p:cNvPicPr>
                <a:picLocks noChangeAspect="1"/>
              </p:cNvPicPr>
              <p:nvPr/>
            </p:nvPicPr>
            <p:blipFill>
              <a:blip r:embed="rId5" cstate="print"/>
              <a:srcRect b="20849"/>
              <a:stretch>
                <a:fillRect/>
              </a:stretch>
            </p:blipFill>
            <p:spPr>
              <a:xfrm>
                <a:off x="4597401" y="1908162"/>
                <a:ext cx="7358116" cy="5207517"/>
              </a:xfrm>
              <a:prstGeom prst="rect">
                <a:avLst/>
              </a:prstGeom>
            </p:spPr>
          </p:pic>
          <p:pic>
            <p:nvPicPr>
              <p:cNvPr id="46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7735408" y="6689479"/>
                <a:ext cx="1082094" cy="50510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" name="그룹 104"/>
          <p:cNvGrpSpPr/>
          <p:nvPr/>
        </p:nvGrpSpPr>
        <p:grpSpPr>
          <a:xfrm>
            <a:off x="571660" y="1052736"/>
            <a:ext cx="5728308" cy="3035504"/>
            <a:chOff x="571660" y="1052736"/>
            <a:chExt cx="5728308" cy="3035504"/>
          </a:xfrm>
        </p:grpSpPr>
        <p:sp>
          <p:nvSpPr>
            <p:cNvPr id="51" name="모서리가 둥근 직사각형 50"/>
            <p:cNvSpPr/>
            <p:nvPr/>
          </p:nvSpPr>
          <p:spPr bwMode="auto">
            <a:xfrm>
              <a:off x="571660" y="1052736"/>
              <a:ext cx="3712308" cy="1947636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4283968" y="2000240"/>
              <a:ext cx="201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rot="5400000">
              <a:off x="5249338" y="3043446"/>
              <a:ext cx="2088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 rot="5400000">
              <a:off x="5118992" y="2945826"/>
              <a:ext cx="1908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rot="5400000">
              <a:off x="5001422" y="2856702"/>
              <a:ext cx="1714512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5"/>
          <p:cNvGrpSpPr/>
          <p:nvPr/>
        </p:nvGrpSpPr>
        <p:grpSpPr>
          <a:xfrm>
            <a:off x="6357950" y="3714749"/>
            <a:ext cx="2368403" cy="588468"/>
            <a:chOff x="6357950" y="3143248"/>
            <a:chExt cx="2721523" cy="674033"/>
          </a:xfrm>
        </p:grpSpPr>
        <p:grpSp>
          <p:nvGrpSpPr>
            <p:cNvPr id="8" name="그룹 33"/>
            <p:cNvGrpSpPr/>
            <p:nvPr/>
          </p:nvGrpSpPr>
          <p:grpSpPr>
            <a:xfrm>
              <a:off x="6357950" y="3143248"/>
              <a:ext cx="2721523" cy="674033"/>
              <a:chOff x="2428860" y="2428868"/>
              <a:chExt cx="2721523" cy="674033"/>
            </a:xfrm>
          </p:grpSpPr>
          <p:grpSp>
            <p:nvGrpSpPr>
              <p:cNvPr id="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3" name="타원 7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1" name="TextBox 40"/>
              <p:cNvSpPr txBox="1"/>
              <p:nvPr/>
            </p:nvSpPr>
            <p:spPr>
              <a:xfrm>
                <a:off x="2938651" y="2679867"/>
                <a:ext cx="2211732" cy="423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Double 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76" name="그림 75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11" name="그룹 76"/>
          <p:cNvGrpSpPr/>
          <p:nvPr/>
        </p:nvGrpSpPr>
        <p:grpSpPr>
          <a:xfrm>
            <a:off x="714348" y="1214422"/>
            <a:ext cx="3429024" cy="1535908"/>
            <a:chOff x="714348" y="1214422"/>
            <a:chExt cx="3429024" cy="1535908"/>
          </a:xfrm>
        </p:grpSpPr>
        <p:pic>
          <p:nvPicPr>
            <p:cNvPr id="78" name="그림 77" descr="On-ScreenKeyboardPortable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4348" y="1785926"/>
              <a:ext cx="3428992" cy="964404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714348" y="1214422"/>
              <a:ext cx="34290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 smtClean="0">
                  <a:latin typeface="Arial" pitchFamily="34" charset="0"/>
                  <a:cs typeface="Arial" pitchFamily="34" charset="0"/>
                </a:rPr>
                <a:t>Double-click on Chart No., First Name or Last Name to display virtual keyboard.</a:t>
              </a:r>
              <a:endParaRPr lang="ko-KR" alt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34" name="줄무늬가 있는 오른쪽 화살표 3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931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6088242" y="3643314"/>
            <a:ext cx="2371546" cy="639604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Basic Guide</a:t>
            </a:r>
            <a:endParaRPr lang="ko-KR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" name="줄무늬가 있는 오른쪽 화살표 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7" name="Picture 3" descr="C:\Users\a00291\AppData\Local\Microsoft\Windows\Temporary Internet Files\Content.IE5\Q804SNNQ\MC900442150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86776" y="6143644"/>
            <a:ext cx="574314" cy="5743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357554" y="2728907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600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600" dirty="0"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Black" pitchFamily="34" charset="0"/>
              <a:cs typeface="Verdan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5258"/>
          <a:stretch>
            <a:fillRect/>
          </a:stretch>
        </p:blipFill>
        <p:spPr bwMode="auto">
          <a:xfrm>
            <a:off x="0" y="2466725"/>
            <a:ext cx="2781579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그림 11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 r="78414" b="43034"/>
          <a:stretch>
            <a:fillRect/>
          </a:stretch>
        </p:blipFill>
        <p:spPr bwMode="auto">
          <a:xfrm>
            <a:off x="5214952" y="692151"/>
            <a:ext cx="3929048" cy="583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그림 1" descr="File man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911920"/>
            <a:ext cx="2675121" cy="5511759"/>
          </a:xfrm>
          <a:prstGeom prst="rect">
            <a:avLst/>
          </a:prstGeom>
          <a:effectLst>
            <a:outerShdw blurRad="50800" dist="88900" dir="1800000" sx="102000" sy="102000" algn="tl" rotWithShape="0">
              <a:schemeClr val="tx1">
                <a:lumMod val="50000"/>
                <a:lumOff val="50000"/>
                <a:alpha val="50000"/>
              </a:schemeClr>
            </a:outerShdw>
          </a:effectLst>
        </p:spPr>
      </p:pic>
      <p:grpSp>
        <p:nvGrpSpPr>
          <p:cNvPr id="45" name="그룹 44"/>
          <p:cNvGrpSpPr/>
          <p:nvPr/>
        </p:nvGrpSpPr>
        <p:grpSpPr>
          <a:xfrm>
            <a:off x="273020" y="2214554"/>
            <a:ext cx="3786026" cy="2234879"/>
            <a:chOff x="273020" y="3538537"/>
            <a:chExt cx="3786026" cy="2234879"/>
          </a:xfrm>
        </p:grpSpPr>
        <p:sp>
          <p:nvSpPr>
            <p:cNvPr id="21" name="직사각형 20"/>
            <p:cNvSpPr/>
            <p:nvPr/>
          </p:nvSpPr>
          <p:spPr>
            <a:xfrm>
              <a:off x="273020" y="3538537"/>
              <a:ext cx="37860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 capture software will be executed. </a:t>
              </a:r>
            </a:p>
          </p:txBody>
        </p:sp>
        <p:pic>
          <p:nvPicPr>
            <p:cNvPr id="22" name="Picture 2" descr="D:\02. 업무\2014년\02. 전략과제\13. EM 동영상\dentist용\5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5313" y="3857628"/>
              <a:ext cx="3025909" cy="1915788"/>
            </a:xfrm>
            <a:prstGeom prst="rect">
              <a:avLst/>
            </a:prstGeom>
            <a:noFill/>
          </p:spPr>
        </p:pic>
      </p:grpSp>
      <p:grpSp>
        <p:nvGrpSpPr>
          <p:cNvPr id="39" name="그룹 38"/>
          <p:cNvGrpSpPr/>
          <p:nvPr/>
        </p:nvGrpSpPr>
        <p:grpSpPr>
          <a:xfrm>
            <a:off x="247810" y="232508"/>
            <a:ext cx="7597638" cy="4482376"/>
            <a:chOff x="247810" y="232508"/>
            <a:chExt cx="7597638" cy="4482376"/>
          </a:xfrm>
        </p:grpSpPr>
        <p:grpSp>
          <p:nvGrpSpPr>
            <p:cNvPr id="38" name="그룹 37"/>
            <p:cNvGrpSpPr/>
            <p:nvPr/>
          </p:nvGrpSpPr>
          <p:grpSpPr>
            <a:xfrm>
              <a:off x="247810" y="232508"/>
              <a:ext cx="4609942" cy="4482376"/>
              <a:chOff x="247810" y="232508"/>
              <a:chExt cx="4609942" cy="4482376"/>
            </a:xfrm>
          </p:grpSpPr>
          <p:sp>
            <p:nvSpPr>
              <p:cNvPr id="19" name="모서리가 둥근 직사각형 18"/>
              <p:cNvSpPr/>
              <p:nvPr/>
            </p:nvSpPr>
            <p:spPr bwMode="auto">
              <a:xfrm>
                <a:off x="247810" y="428604"/>
                <a:ext cx="4609942" cy="4286280"/>
              </a:xfrm>
              <a:prstGeom prst="roundRect">
                <a:avLst>
                  <a:gd name="adj" fmla="val 2894"/>
                </a:avLst>
              </a:prstGeom>
              <a:noFill/>
              <a:ln w="3175">
                <a:solidFill>
                  <a:schemeClr val="accent2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" name="그룹 37"/>
              <p:cNvGrpSpPr/>
              <p:nvPr/>
            </p:nvGrpSpPr>
            <p:grpSpPr>
              <a:xfrm>
                <a:off x="358776" y="232508"/>
                <a:ext cx="4392614" cy="427517"/>
                <a:chOff x="298738" y="1536386"/>
                <a:chExt cx="4392614" cy="427517"/>
              </a:xfrm>
            </p:grpSpPr>
            <p:pic>
              <p:nvPicPr>
                <p:cNvPr id="4" name="Picture 8" descr="G:\08_Document\09_Ewoosoft_CI\EZDenti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893909" y="1536386"/>
                  <a:ext cx="1071570" cy="427517"/>
                </a:xfrm>
                <a:prstGeom prst="rect">
                  <a:avLst/>
                </a:prstGeom>
                <a:noFill/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298738" y="1571612"/>
                  <a:ext cx="4392614" cy="387668"/>
                </a:xfrm>
                <a:prstGeom prst="roundRect">
                  <a:avLst>
                    <a:gd name="adj" fmla="val 22469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altLang="ko-KR" sz="1600" b="1" dirty="0" smtClean="0">
                      <a:solidFill>
                        <a:schemeClr val="bg1"/>
                      </a:solidFill>
                      <a:latin typeface="Arial" pitchFamily="34" charset="0"/>
                      <a:ea typeface="+mj-ea"/>
                      <a:cs typeface="Arial" pitchFamily="34" charset="0"/>
                    </a:rPr>
                    <a:t>Image Capture – Extra Oral Equipment(1/2)</a:t>
                  </a:r>
                </a:p>
              </p:txBody>
            </p:sp>
          </p:grpSp>
        </p:grpSp>
        <p:grpSp>
          <p:nvGrpSpPr>
            <p:cNvPr id="37" name="그룹 36"/>
            <p:cNvGrpSpPr/>
            <p:nvPr/>
          </p:nvGrpSpPr>
          <p:grpSpPr>
            <a:xfrm>
              <a:off x="4873184" y="1795450"/>
              <a:ext cx="2972264" cy="1835164"/>
              <a:chOff x="4873184" y="1795450"/>
              <a:chExt cx="2972264" cy="1835164"/>
            </a:xfrm>
          </p:grpSpPr>
          <p:cxnSp>
            <p:nvCxnSpPr>
              <p:cNvPr id="30" name="직선 연결선 29"/>
              <p:cNvCxnSpPr/>
              <p:nvPr/>
            </p:nvCxnSpPr>
            <p:spPr>
              <a:xfrm rot="16200000" flipV="1">
                <a:off x="5546732" y="2081202"/>
                <a:ext cx="1344622" cy="77311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모서리가 둥근 직사각형 31"/>
              <p:cNvSpPr/>
              <p:nvPr/>
            </p:nvSpPr>
            <p:spPr bwMode="auto">
              <a:xfrm>
                <a:off x="5416556" y="2987672"/>
                <a:ext cx="2428892" cy="642942"/>
              </a:xfrm>
              <a:prstGeom prst="roundRect">
                <a:avLst>
                  <a:gd name="adj" fmla="val 9556"/>
                </a:avLst>
              </a:prstGeom>
              <a:solidFill>
                <a:schemeClr val="accent2">
                  <a:lumMod val="50000"/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5" name="직선 연결선 34"/>
              <p:cNvCxnSpPr/>
              <p:nvPr/>
            </p:nvCxnSpPr>
            <p:spPr>
              <a:xfrm rot="10800000">
                <a:off x="4873184" y="1795450"/>
                <a:ext cx="972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그룹 43"/>
          <p:cNvGrpSpPr/>
          <p:nvPr/>
        </p:nvGrpSpPr>
        <p:grpSpPr>
          <a:xfrm>
            <a:off x="251520" y="764704"/>
            <a:ext cx="4392488" cy="1160594"/>
            <a:chOff x="251520" y="764704"/>
            <a:chExt cx="4392488" cy="1160594"/>
          </a:xfrm>
        </p:grpSpPr>
        <p:sp>
          <p:nvSpPr>
            <p:cNvPr id="11" name="직사각형 10"/>
            <p:cNvSpPr/>
            <p:nvPr/>
          </p:nvSpPr>
          <p:spPr>
            <a:xfrm>
              <a:off x="251520" y="764704"/>
              <a:ext cx="437098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Modality from the File tab on the menu bar.</a:t>
              </a: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r="29900"/>
            <a:stretch>
              <a:fillRect/>
            </a:stretch>
          </p:blipFill>
          <p:spPr bwMode="auto">
            <a:xfrm>
              <a:off x="323528" y="1066784"/>
              <a:ext cx="1317606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5" name="그룹 24"/>
            <p:cNvGrpSpPr/>
            <p:nvPr/>
          </p:nvGrpSpPr>
          <p:grpSpPr>
            <a:xfrm>
              <a:off x="1426820" y="1066784"/>
              <a:ext cx="3217188" cy="261610"/>
              <a:chOff x="1426820" y="1142984"/>
              <a:chExt cx="3217188" cy="261610"/>
            </a:xfrm>
          </p:grpSpPr>
          <p:sp>
            <p:nvSpPr>
              <p:cNvPr id="13" name="직사각형 12"/>
              <p:cNvSpPr/>
              <p:nvPr/>
            </p:nvSpPr>
            <p:spPr>
              <a:xfrm>
                <a:off x="1998326" y="1142984"/>
                <a:ext cx="2645682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Click to capture for 2D &amp; 3D images.</a:t>
                </a:r>
              </a:p>
            </p:txBody>
          </p:sp>
          <p:cxnSp>
            <p:nvCxnSpPr>
              <p:cNvPr id="16" name="직선 연결선 15"/>
              <p:cNvCxnSpPr/>
              <p:nvPr/>
            </p:nvCxnSpPr>
            <p:spPr>
              <a:xfrm>
                <a:off x="1426820" y="1272995"/>
                <a:ext cx="57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그룹 25"/>
            <p:cNvGrpSpPr/>
            <p:nvPr/>
          </p:nvGrpSpPr>
          <p:grpSpPr>
            <a:xfrm>
              <a:off x="1426820" y="1365238"/>
              <a:ext cx="2857522" cy="261610"/>
              <a:chOff x="1426820" y="1314438"/>
              <a:chExt cx="2857522" cy="261610"/>
            </a:xfrm>
          </p:grpSpPr>
          <p:sp>
            <p:nvSpPr>
              <p:cNvPr id="14" name="직사각형 13"/>
              <p:cNvSpPr/>
              <p:nvPr/>
            </p:nvSpPr>
            <p:spPr>
              <a:xfrm>
                <a:off x="1998326" y="1314438"/>
                <a:ext cx="2286016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Click to capture Panoramic image.</a:t>
                </a:r>
              </a:p>
            </p:txBody>
          </p:sp>
          <p:cxnSp>
            <p:nvCxnSpPr>
              <p:cNvPr id="17" name="직선 연결선 16"/>
              <p:cNvCxnSpPr/>
              <p:nvPr/>
            </p:nvCxnSpPr>
            <p:spPr>
              <a:xfrm>
                <a:off x="1426820" y="1444449"/>
                <a:ext cx="57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그룹 26"/>
            <p:cNvGrpSpPr/>
            <p:nvPr/>
          </p:nvGrpSpPr>
          <p:grpSpPr>
            <a:xfrm>
              <a:off x="1426820" y="1663688"/>
              <a:ext cx="3124223" cy="261610"/>
              <a:chOff x="1426820" y="1476359"/>
              <a:chExt cx="3124223" cy="261610"/>
            </a:xfrm>
          </p:grpSpPr>
          <p:sp>
            <p:nvSpPr>
              <p:cNvPr id="15" name="직사각형 14"/>
              <p:cNvSpPr/>
              <p:nvPr/>
            </p:nvSpPr>
            <p:spPr>
              <a:xfrm>
                <a:off x="1998325" y="1476359"/>
                <a:ext cx="2552718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Click to capture </a:t>
                </a:r>
                <a:r>
                  <a:rPr lang="en-US" altLang="ko-KR" sz="11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Cephalometric</a:t>
                </a:r>
                <a:r>
                  <a:rPr lang="en-US" altLang="ko-KR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image. </a:t>
                </a:r>
              </a:p>
            </p:txBody>
          </p:sp>
          <p:cxnSp>
            <p:nvCxnSpPr>
              <p:cNvPr id="18" name="직선 연결선 17"/>
              <p:cNvCxnSpPr/>
              <p:nvPr/>
            </p:nvCxnSpPr>
            <p:spPr>
              <a:xfrm>
                <a:off x="1426820" y="1606370"/>
                <a:ext cx="57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31" name="줄무늬가 있는 오른쪽 화살표 3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36" name="직사각형 12"/>
          <p:cNvSpPr/>
          <p:nvPr/>
        </p:nvSpPr>
        <p:spPr>
          <a:xfrm>
            <a:off x="1547664" y="4797152"/>
            <a:ext cx="31683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*Panorama &amp; </a:t>
            </a:r>
            <a:r>
              <a:rPr lang="en-US" altLang="ko-K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Cephalo</a:t>
            </a:r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are for 2D devices only.</a:t>
            </a:r>
          </a:p>
        </p:txBody>
      </p:sp>
      <p:sp>
        <p:nvSpPr>
          <p:cNvPr id="40" name="직사각형 12"/>
          <p:cNvSpPr/>
          <p:nvPr/>
        </p:nvSpPr>
        <p:spPr>
          <a:xfrm>
            <a:off x="1115616" y="1583214"/>
            <a:ext cx="2880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*</a:t>
            </a:r>
          </a:p>
        </p:txBody>
      </p:sp>
      <p:sp>
        <p:nvSpPr>
          <p:cNvPr id="41" name="직사각형 12"/>
          <p:cNvSpPr/>
          <p:nvPr/>
        </p:nvSpPr>
        <p:spPr>
          <a:xfrm>
            <a:off x="1259632" y="1295182"/>
            <a:ext cx="2880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모서리가 둥근 직사각형 34"/>
          <p:cNvSpPr/>
          <p:nvPr/>
        </p:nvSpPr>
        <p:spPr bwMode="auto">
          <a:xfrm>
            <a:off x="250825" y="500042"/>
            <a:ext cx="4606927" cy="5143536"/>
          </a:xfrm>
          <a:prstGeom prst="roundRect">
            <a:avLst>
              <a:gd name="adj" fmla="val 2263"/>
            </a:avLst>
          </a:prstGeom>
          <a:noFill/>
          <a:ln w="31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85" name="그림 84" descr="icons.png"/>
          <p:cNvPicPr>
            <a:picLocks noChangeAspect="1"/>
          </p:cNvPicPr>
          <p:nvPr/>
        </p:nvPicPr>
        <p:blipFill>
          <a:blip r:embed="rId2" cstate="print"/>
          <a:srcRect r="67063"/>
          <a:stretch>
            <a:fillRect/>
          </a:stretch>
        </p:blipFill>
        <p:spPr>
          <a:xfrm>
            <a:off x="804648" y="1142985"/>
            <a:ext cx="566567" cy="504000"/>
          </a:xfrm>
          <a:prstGeom prst="rect">
            <a:avLst/>
          </a:prstGeom>
        </p:spPr>
      </p:pic>
      <p:pic>
        <p:nvPicPr>
          <p:cNvPr id="87" name="그림 86" descr="icons.png"/>
          <p:cNvPicPr>
            <a:picLocks noChangeAspect="1"/>
          </p:cNvPicPr>
          <p:nvPr/>
        </p:nvPicPr>
        <p:blipFill>
          <a:blip r:embed="rId2" cstate="print"/>
          <a:srcRect l="32937" r="34126"/>
          <a:stretch>
            <a:fillRect/>
          </a:stretch>
        </p:blipFill>
        <p:spPr>
          <a:xfrm>
            <a:off x="766548" y="1857364"/>
            <a:ext cx="566567" cy="504000"/>
          </a:xfrm>
          <a:prstGeom prst="rect">
            <a:avLst/>
          </a:prstGeom>
        </p:spPr>
      </p:pic>
      <p:pic>
        <p:nvPicPr>
          <p:cNvPr id="88" name="그림 87" descr="icons.png"/>
          <p:cNvPicPr>
            <a:picLocks noChangeAspect="1"/>
          </p:cNvPicPr>
          <p:nvPr/>
        </p:nvPicPr>
        <p:blipFill>
          <a:blip r:embed="rId2" cstate="print"/>
          <a:srcRect l="68651"/>
          <a:stretch>
            <a:fillRect/>
          </a:stretch>
        </p:blipFill>
        <p:spPr>
          <a:xfrm>
            <a:off x="804648" y="2500306"/>
            <a:ext cx="539261" cy="504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r="57007"/>
          <a:stretch>
            <a:fillRect/>
          </a:stretch>
        </p:blipFill>
        <p:spPr bwMode="auto">
          <a:xfrm>
            <a:off x="5214942" y="692625"/>
            <a:ext cx="3929058" cy="58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직사각형 36"/>
          <p:cNvSpPr/>
          <p:nvPr/>
        </p:nvSpPr>
        <p:spPr>
          <a:xfrm>
            <a:off x="428596" y="857232"/>
            <a:ext cx="37860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Select the Modality. 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1619672" y="2636912"/>
            <a:ext cx="22869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to capture for 2D &amp; 3D images.</a:t>
            </a:r>
          </a:p>
        </p:txBody>
      </p:sp>
      <p:sp>
        <p:nvSpPr>
          <p:cNvPr id="44" name="직사각형 43"/>
          <p:cNvSpPr/>
          <p:nvPr/>
        </p:nvSpPr>
        <p:spPr>
          <a:xfrm>
            <a:off x="1619672" y="1268760"/>
            <a:ext cx="22860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to capture Panoramic image.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1619672" y="1916832"/>
            <a:ext cx="2552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to capture </a:t>
            </a:r>
            <a:r>
              <a:rPr lang="en-US" altLang="ko-KR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Cephalometric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image. </a:t>
            </a:r>
          </a:p>
        </p:txBody>
      </p:sp>
      <p:cxnSp>
        <p:nvCxnSpPr>
          <p:cNvPr id="30" name="직선 연결선 29"/>
          <p:cNvCxnSpPr/>
          <p:nvPr/>
        </p:nvCxnSpPr>
        <p:spPr>
          <a:xfrm rot="10800000">
            <a:off x="4857752" y="2147200"/>
            <a:ext cx="612000" cy="1588"/>
          </a:xfrm>
          <a:prstGeom prst="line">
            <a:avLst/>
          </a:prstGeom>
          <a:ln>
            <a:solidFill>
              <a:schemeClr val="accent2">
                <a:lumMod val="75000"/>
                <a:alpha val="7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7909" y="285728"/>
            <a:ext cx="4404278" cy="397490"/>
          </a:xfrm>
          <a:prstGeom prst="roundRect">
            <a:avLst>
              <a:gd name="adj" fmla="val 2632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– Extra Oral Equipment(2/2)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428596" y="3230332"/>
            <a:ext cx="3786026" cy="2272979"/>
            <a:chOff x="857412" y="3643314"/>
            <a:chExt cx="3786026" cy="2272979"/>
          </a:xfrm>
        </p:grpSpPr>
        <p:sp>
          <p:nvSpPr>
            <p:cNvPr id="48" name="직사각형 47"/>
            <p:cNvSpPr/>
            <p:nvPr/>
          </p:nvSpPr>
          <p:spPr>
            <a:xfrm>
              <a:off x="857412" y="3643314"/>
              <a:ext cx="3786026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 capture software will execute. </a:t>
              </a:r>
            </a:p>
          </p:txBody>
        </p:sp>
        <p:pic>
          <p:nvPicPr>
            <p:cNvPr id="50" name="Picture 2" descr="D:\02. 업무\2014년\02. 전략과제\13. EM 동영상\dentist용\5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2975" y="4000505"/>
              <a:ext cx="3025909" cy="1915788"/>
            </a:xfrm>
            <a:prstGeom prst="rect">
              <a:avLst/>
            </a:prstGeom>
            <a:noFill/>
          </p:spPr>
        </p:pic>
      </p:grpSp>
      <p:cxnSp>
        <p:nvCxnSpPr>
          <p:cNvPr id="52" name="직선 연결선 51"/>
          <p:cNvCxnSpPr/>
          <p:nvPr/>
        </p:nvCxnSpPr>
        <p:spPr>
          <a:xfrm rot="10800000">
            <a:off x="4867654" y="2355841"/>
            <a:ext cx="1008000" cy="1588"/>
          </a:xfrm>
          <a:prstGeom prst="line">
            <a:avLst/>
          </a:prstGeom>
          <a:ln>
            <a:solidFill>
              <a:schemeClr val="accent2">
                <a:lumMod val="75000"/>
                <a:alpha val="7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그룹 56"/>
          <p:cNvGrpSpPr/>
          <p:nvPr/>
        </p:nvGrpSpPr>
        <p:grpSpPr>
          <a:xfrm>
            <a:off x="4867322" y="1428736"/>
            <a:ext cx="1848612" cy="360794"/>
            <a:chOff x="4867322" y="1784794"/>
            <a:chExt cx="1848612" cy="360794"/>
          </a:xfrm>
        </p:grpSpPr>
        <p:cxnSp>
          <p:nvCxnSpPr>
            <p:cNvPr id="53" name="직선 연결선 52"/>
            <p:cNvCxnSpPr/>
            <p:nvPr/>
          </p:nvCxnSpPr>
          <p:spPr>
            <a:xfrm rot="5400000" flipH="1" flipV="1">
              <a:off x="6535140" y="1964794"/>
              <a:ext cx="360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 rot="10800000">
              <a:off x="4867322" y="1784794"/>
              <a:ext cx="183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그룹 65"/>
          <p:cNvGrpSpPr/>
          <p:nvPr/>
        </p:nvGrpSpPr>
        <p:grpSpPr>
          <a:xfrm>
            <a:off x="1242792" y="1266809"/>
            <a:ext cx="1089611" cy="600907"/>
            <a:chOff x="6357950" y="3143248"/>
            <a:chExt cx="1252070" cy="688280"/>
          </a:xfrm>
        </p:grpSpPr>
        <p:grpSp>
          <p:nvGrpSpPr>
            <p:cNvPr id="59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6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5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6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4" name="타원 63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2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484422" y="3340623"/>
              <a:ext cx="212274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grpSp>
        <p:nvGrpSpPr>
          <p:cNvPr id="67" name="그룹 65"/>
          <p:cNvGrpSpPr/>
          <p:nvPr/>
        </p:nvGrpSpPr>
        <p:grpSpPr>
          <a:xfrm>
            <a:off x="1242792" y="1928802"/>
            <a:ext cx="1089611" cy="600907"/>
            <a:chOff x="6357950" y="3143248"/>
            <a:chExt cx="1252070" cy="688280"/>
          </a:xfrm>
        </p:grpSpPr>
        <p:grpSp>
          <p:nvGrpSpPr>
            <p:cNvPr id="68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7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3" name="타원 7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1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6484422" y="3340623"/>
              <a:ext cx="212274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grpSp>
        <p:nvGrpSpPr>
          <p:cNvPr id="76" name="그룹 65"/>
          <p:cNvGrpSpPr/>
          <p:nvPr/>
        </p:nvGrpSpPr>
        <p:grpSpPr>
          <a:xfrm>
            <a:off x="1242792" y="2628480"/>
            <a:ext cx="1089611" cy="600907"/>
            <a:chOff x="6357950" y="3143248"/>
            <a:chExt cx="1252070" cy="688280"/>
          </a:xfrm>
        </p:grpSpPr>
        <p:grpSp>
          <p:nvGrpSpPr>
            <p:cNvPr id="77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7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2" name="타원 8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0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6484422" y="3340623"/>
              <a:ext cx="212274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grpSp>
        <p:nvGrpSpPr>
          <p:cNvPr id="51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4" name="줄무늬가 있는 오른쪽 화살표 5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250825" y="868382"/>
            <a:ext cx="4032250" cy="2508514"/>
            <a:chOff x="4714876" y="1054783"/>
            <a:chExt cx="7715304" cy="4799792"/>
          </a:xfrm>
        </p:grpSpPr>
        <p:pic>
          <p:nvPicPr>
            <p:cNvPr id="9" name="그림 8" descr="Monitor Frame 2.png"/>
            <p:cNvPicPr>
              <a:picLocks noChangeAspect="1"/>
            </p:cNvPicPr>
            <p:nvPr/>
          </p:nvPicPr>
          <p:blipFill>
            <a:blip r:embed="rId2" cstate="print"/>
            <a:srcRect r="-394"/>
            <a:stretch>
              <a:fillRect/>
            </a:stretch>
          </p:blipFill>
          <p:spPr>
            <a:xfrm>
              <a:off x="4714876" y="1054783"/>
              <a:ext cx="7715304" cy="4635450"/>
            </a:xfrm>
            <a:prstGeom prst="rect">
              <a:avLst/>
            </a:prstGeom>
          </p:spPr>
        </p:pic>
        <p:pic>
          <p:nvPicPr>
            <p:cNvPr id="10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936726" y="5270586"/>
              <a:ext cx="1241331" cy="583989"/>
            </a:xfrm>
            <a:prstGeom prst="rect">
              <a:avLst/>
            </a:prstGeom>
            <a:noFill/>
          </p:spPr>
        </p:pic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 r="56413" b="55214"/>
          <a:stretch>
            <a:fillRect/>
          </a:stretch>
        </p:blipFill>
        <p:spPr bwMode="auto">
          <a:xfrm>
            <a:off x="387350" y="982684"/>
            <a:ext cx="370813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" name="Picture 9"/>
          <p:cNvPicPr>
            <a:picLocks noChangeAspect="1" noChangeArrowheads="1"/>
          </p:cNvPicPr>
          <p:nvPr/>
        </p:nvPicPr>
        <p:blipFill>
          <a:blip r:embed="rId5" cstate="print"/>
          <a:srcRect r="56663" b="55187"/>
          <a:stretch>
            <a:fillRect/>
          </a:stretch>
        </p:blipFill>
        <p:spPr bwMode="auto">
          <a:xfrm>
            <a:off x="387349" y="982684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37"/>
          <p:cNvGrpSpPr/>
          <p:nvPr/>
        </p:nvGrpSpPr>
        <p:grpSpPr>
          <a:xfrm>
            <a:off x="538300" y="232508"/>
            <a:ext cx="2511730" cy="458910"/>
            <a:chOff x="857224" y="1536386"/>
            <a:chExt cx="2511730" cy="458910"/>
          </a:xfrm>
        </p:grpSpPr>
        <p:pic>
          <p:nvPicPr>
            <p:cNvPr id="3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857224" y="1571612"/>
              <a:ext cx="2511730" cy="423684"/>
            </a:xfrm>
            <a:prstGeom prst="roundRect">
              <a:avLst>
                <a:gd name="adj" fmla="val 2246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Import Image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952" y="324508"/>
            <a:ext cx="328485" cy="307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그림 33" descr="Database manu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0087" y="1082697"/>
            <a:ext cx="722679" cy="756000"/>
          </a:xfrm>
          <a:prstGeom prst="rect">
            <a:avLst/>
          </a:prstGeom>
        </p:spPr>
      </p:pic>
      <p:pic>
        <p:nvPicPr>
          <p:cNvPr id="73" name="그림 72" descr="Monitor Frame 2.png"/>
          <p:cNvPicPr>
            <a:picLocks noChangeAspect="1"/>
          </p:cNvPicPr>
          <p:nvPr/>
        </p:nvPicPr>
        <p:blipFill>
          <a:blip r:embed="rId2" cstate="print"/>
          <a:srcRect r="-394"/>
          <a:stretch>
            <a:fillRect/>
          </a:stretch>
        </p:blipFill>
        <p:spPr>
          <a:xfrm>
            <a:off x="4868892" y="868383"/>
            <a:ext cx="4032250" cy="2422625"/>
          </a:xfrm>
          <a:prstGeom prst="rect">
            <a:avLst/>
          </a:prstGeom>
        </p:spPr>
      </p:pic>
      <p:pic>
        <p:nvPicPr>
          <p:cNvPr id="74" name="그림 73" descr="Database manu 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07231" y="1085079"/>
            <a:ext cx="708918" cy="741600"/>
          </a:xfrm>
          <a:prstGeom prst="rect">
            <a:avLst/>
          </a:prstGeom>
        </p:spPr>
      </p:pic>
      <p:pic>
        <p:nvPicPr>
          <p:cNvPr id="75" name="Picture 9"/>
          <p:cNvPicPr>
            <a:picLocks noChangeAspect="1" noChangeArrowheads="1"/>
          </p:cNvPicPr>
          <p:nvPr/>
        </p:nvPicPr>
        <p:blipFill>
          <a:blip r:embed="rId5" cstate="print"/>
          <a:srcRect r="56663" b="55187"/>
          <a:stretch>
            <a:fillRect/>
          </a:stretch>
        </p:blipFill>
        <p:spPr bwMode="auto">
          <a:xfrm>
            <a:off x="5041903" y="982684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60639" y="3084935"/>
            <a:ext cx="648757" cy="305210"/>
          </a:xfrm>
          <a:prstGeom prst="rect">
            <a:avLst/>
          </a:prstGeom>
          <a:noFill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1411312"/>
            <a:ext cx="1684011" cy="127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8" name="그룹 65"/>
          <p:cNvGrpSpPr/>
          <p:nvPr/>
        </p:nvGrpSpPr>
        <p:grpSpPr>
          <a:xfrm>
            <a:off x="6286512" y="1697064"/>
            <a:ext cx="1089611" cy="600907"/>
            <a:chOff x="6357950" y="3143248"/>
            <a:chExt cx="1252070" cy="688280"/>
          </a:xfrm>
        </p:grpSpPr>
        <p:grpSp>
          <p:nvGrpSpPr>
            <p:cNvPr id="79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8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5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6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4" name="타원 83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2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6471608" y="3364951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sp>
        <p:nvSpPr>
          <p:cNvPr id="71" name="직사각형 70"/>
          <p:cNvSpPr/>
          <p:nvPr/>
        </p:nvSpPr>
        <p:spPr bwMode="auto">
          <a:xfrm>
            <a:off x="6134110" y="1601811"/>
            <a:ext cx="288000" cy="360000"/>
          </a:xfrm>
          <a:prstGeom prst="rect">
            <a:avLst/>
          </a:prstGeom>
          <a:solidFill>
            <a:schemeClr val="tx2">
              <a:alpha val="42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87" name="그림 86" descr="Monitor Frame 2.png"/>
          <p:cNvPicPr>
            <a:picLocks noChangeAspect="1"/>
          </p:cNvPicPr>
          <p:nvPr/>
        </p:nvPicPr>
        <p:blipFill>
          <a:blip r:embed="rId2" cstate="print"/>
          <a:srcRect r="-394"/>
          <a:stretch>
            <a:fillRect/>
          </a:stretch>
        </p:blipFill>
        <p:spPr>
          <a:xfrm>
            <a:off x="4868892" y="3799700"/>
            <a:ext cx="4032250" cy="2422625"/>
          </a:xfrm>
          <a:prstGeom prst="rect">
            <a:avLst/>
          </a:prstGeom>
        </p:spPr>
      </p:pic>
      <p:pic>
        <p:nvPicPr>
          <p:cNvPr id="88" name="Picture 9"/>
          <p:cNvPicPr>
            <a:picLocks noChangeAspect="1" noChangeArrowheads="1"/>
          </p:cNvPicPr>
          <p:nvPr/>
        </p:nvPicPr>
        <p:blipFill>
          <a:blip r:embed="rId5" cstate="print"/>
          <a:srcRect r="56663" b="55187"/>
          <a:stretch>
            <a:fillRect/>
          </a:stretch>
        </p:blipFill>
        <p:spPr bwMode="auto">
          <a:xfrm>
            <a:off x="5041903" y="3914001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60639" y="6003552"/>
            <a:ext cx="648757" cy="305210"/>
          </a:xfrm>
          <a:prstGeom prst="rect">
            <a:avLst/>
          </a:prstGeom>
          <a:noFill/>
        </p:spPr>
      </p:pic>
      <p:grpSp>
        <p:nvGrpSpPr>
          <p:cNvPr id="101" name="그룹 65"/>
          <p:cNvGrpSpPr/>
          <p:nvPr/>
        </p:nvGrpSpPr>
        <p:grpSpPr>
          <a:xfrm>
            <a:off x="7370177" y="2500306"/>
            <a:ext cx="1089611" cy="600907"/>
            <a:chOff x="6357950" y="3143248"/>
            <a:chExt cx="1252070" cy="688280"/>
          </a:xfrm>
        </p:grpSpPr>
        <p:grpSp>
          <p:nvGrpSpPr>
            <p:cNvPr id="102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0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07" name="타원 10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5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6484422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72197" y="4357694"/>
            <a:ext cx="166934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00826" y="4643446"/>
            <a:ext cx="756157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2" name="그룹 65"/>
          <p:cNvGrpSpPr/>
          <p:nvPr/>
        </p:nvGrpSpPr>
        <p:grpSpPr>
          <a:xfrm>
            <a:off x="7143768" y="5500702"/>
            <a:ext cx="1089611" cy="600907"/>
            <a:chOff x="6357950" y="3143248"/>
            <a:chExt cx="1252070" cy="688280"/>
          </a:xfrm>
        </p:grpSpPr>
        <p:grpSp>
          <p:nvGrpSpPr>
            <p:cNvPr id="113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1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1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8" name="타원 117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16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84422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⑥</a:t>
              </a:r>
              <a:endParaRPr lang="ko-KR" altLang="en-US" b="1" dirty="0"/>
            </a:p>
          </p:txBody>
        </p:sp>
      </p:grpSp>
      <p:grpSp>
        <p:nvGrpSpPr>
          <p:cNvPr id="123" name="그룹 122"/>
          <p:cNvGrpSpPr/>
          <p:nvPr/>
        </p:nvGrpSpPr>
        <p:grpSpPr>
          <a:xfrm>
            <a:off x="7500958" y="4730978"/>
            <a:ext cx="194438" cy="691200"/>
            <a:chOff x="7500958" y="4730978"/>
            <a:chExt cx="194438" cy="691200"/>
          </a:xfrm>
        </p:grpSpPr>
        <p:sp>
          <p:nvSpPr>
            <p:cNvPr id="121" name="직사각형 120"/>
            <p:cNvSpPr/>
            <p:nvPr/>
          </p:nvSpPr>
          <p:spPr bwMode="auto">
            <a:xfrm>
              <a:off x="7500958" y="4730978"/>
              <a:ext cx="46800" cy="691200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7000">
                  <a:srgbClr val="00FF00"/>
                </a:gs>
                <a:gs pos="50000">
                  <a:srgbClr val="00FF00"/>
                </a:gs>
                <a:gs pos="81000">
                  <a:srgbClr val="00FF00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2" name="직사각형 121"/>
            <p:cNvSpPr/>
            <p:nvPr/>
          </p:nvSpPr>
          <p:spPr bwMode="auto">
            <a:xfrm>
              <a:off x="7648596" y="4730978"/>
              <a:ext cx="46800" cy="691200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7000">
                  <a:srgbClr val="00FF00"/>
                </a:gs>
                <a:gs pos="50000">
                  <a:srgbClr val="00FF00"/>
                </a:gs>
                <a:gs pos="81000">
                  <a:srgbClr val="00FF00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4" name="그림 123" descr="Monitor Frame 2.png"/>
          <p:cNvPicPr>
            <a:picLocks noChangeAspect="1"/>
          </p:cNvPicPr>
          <p:nvPr/>
        </p:nvPicPr>
        <p:blipFill>
          <a:blip r:embed="rId2" cstate="print"/>
          <a:srcRect r="-394"/>
          <a:stretch>
            <a:fillRect/>
          </a:stretch>
        </p:blipFill>
        <p:spPr>
          <a:xfrm>
            <a:off x="250825" y="3799700"/>
            <a:ext cx="4032250" cy="2422625"/>
          </a:xfrm>
          <a:prstGeom prst="rect">
            <a:avLst/>
          </a:prstGeom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/>
          <a:srcRect r="6130" b="4844"/>
          <a:stretch>
            <a:fillRect/>
          </a:stretch>
        </p:blipFill>
        <p:spPr bwMode="auto">
          <a:xfrm>
            <a:off x="401762" y="3899018"/>
            <a:ext cx="3681323" cy="21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6" name="그룹 65"/>
          <p:cNvGrpSpPr/>
          <p:nvPr/>
        </p:nvGrpSpPr>
        <p:grpSpPr>
          <a:xfrm>
            <a:off x="6929454" y="5214950"/>
            <a:ext cx="1089611" cy="600907"/>
            <a:chOff x="6357950" y="3143248"/>
            <a:chExt cx="1252070" cy="688280"/>
          </a:xfrm>
        </p:grpSpPr>
        <p:grpSp>
          <p:nvGrpSpPr>
            <p:cNvPr id="127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2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3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3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32" name="타원 13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0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6484422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⑦</a:t>
              </a:r>
              <a:endParaRPr lang="ko-KR" altLang="en-US" b="1" dirty="0"/>
            </a:p>
          </p:txBody>
        </p:sp>
      </p:grpSp>
      <p:grpSp>
        <p:nvGrpSpPr>
          <p:cNvPr id="135" name="그룹 65"/>
          <p:cNvGrpSpPr/>
          <p:nvPr/>
        </p:nvGrpSpPr>
        <p:grpSpPr>
          <a:xfrm>
            <a:off x="1785918" y="4579946"/>
            <a:ext cx="1089611" cy="600907"/>
            <a:chOff x="6357950" y="3143248"/>
            <a:chExt cx="1252070" cy="688280"/>
          </a:xfrm>
        </p:grpSpPr>
        <p:grpSp>
          <p:nvGrpSpPr>
            <p:cNvPr id="13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3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4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4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4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41" name="타원 14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6484422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⑧</a:t>
              </a:r>
              <a:endParaRPr lang="ko-KR" altLang="en-US" b="1" dirty="0"/>
            </a:p>
          </p:txBody>
        </p:sp>
      </p:grp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8596" y="4327532"/>
            <a:ext cx="3662196" cy="17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그룹 65"/>
          <p:cNvGrpSpPr/>
          <p:nvPr/>
        </p:nvGrpSpPr>
        <p:grpSpPr>
          <a:xfrm>
            <a:off x="1890694" y="2325718"/>
            <a:ext cx="1089611" cy="600907"/>
            <a:chOff x="6357950" y="3143248"/>
            <a:chExt cx="1252070" cy="688280"/>
          </a:xfrm>
        </p:grpSpPr>
        <p:grpSp>
          <p:nvGrpSpPr>
            <p:cNvPr id="12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7" name="타원 1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5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55" name="그룹 65"/>
          <p:cNvGrpSpPr/>
          <p:nvPr/>
        </p:nvGrpSpPr>
        <p:grpSpPr>
          <a:xfrm>
            <a:off x="1214414" y="1482750"/>
            <a:ext cx="1089611" cy="600907"/>
            <a:chOff x="6357950" y="3143248"/>
            <a:chExt cx="1252070" cy="688280"/>
          </a:xfrm>
        </p:grpSpPr>
        <p:grpSp>
          <p:nvGrpSpPr>
            <p:cNvPr id="5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5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1" name="타원 6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6471608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46" name="그룹 65"/>
          <p:cNvGrpSpPr/>
          <p:nvPr/>
        </p:nvGrpSpPr>
        <p:grpSpPr>
          <a:xfrm>
            <a:off x="1019150" y="1125560"/>
            <a:ext cx="1089611" cy="600907"/>
            <a:chOff x="6357950" y="3143248"/>
            <a:chExt cx="1252070" cy="688280"/>
          </a:xfrm>
        </p:grpSpPr>
        <p:grpSp>
          <p:nvGrpSpPr>
            <p:cNvPr id="47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4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2" name="타원 5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0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sp>
        <p:nvSpPr>
          <p:cNvPr id="147" name="갈매기형 수장 146"/>
          <p:cNvSpPr/>
          <p:nvPr/>
        </p:nvSpPr>
        <p:spPr bwMode="auto">
          <a:xfrm>
            <a:off x="4452472" y="1954202"/>
            <a:ext cx="239056" cy="375597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갈매기형 수장 147"/>
          <p:cNvSpPr/>
          <p:nvPr/>
        </p:nvSpPr>
        <p:spPr bwMode="auto">
          <a:xfrm rot="5400000">
            <a:off x="6797698" y="3341680"/>
            <a:ext cx="239056" cy="375597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갈매기형 수장 148"/>
          <p:cNvSpPr/>
          <p:nvPr/>
        </p:nvSpPr>
        <p:spPr bwMode="auto">
          <a:xfrm rot="10800000">
            <a:off x="4452472" y="4857760"/>
            <a:ext cx="239056" cy="375597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42572" y="6003552"/>
            <a:ext cx="648757" cy="305210"/>
          </a:xfrm>
          <a:prstGeom prst="rect">
            <a:avLst/>
          </a:prstGeom>
          <a:noFill/>
        </p:spPr>
      </p:pic>
      <p:grpSp>
        <p:nvGrpSpPr>
          <p:cNvPr id="14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45" name="줄무늬가 있는 오른쪽 화살표 1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7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000"/>
                            </p:stCondLst>
                            <p:childTnLst>
                              <p:par>
                                <p:cTn id="9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Monitor Frame 2.png"/>
          <p:cNvPicPr>
            <a:picLocks noChangeAspect="1"/>
          </p:cNvPicPr>
          <p:nvPr/>
        </p:nvPicPr>
        <p:blipFill>
          <a:blip r:embed="rId2" cstate="print"/>
          <a:srcRect r="-394"/>
          <a:stretch>
            <a:fillRect/>
          </a:stretch>
        </p:blipFill>
        <p:spPr>
          <a:xfrm>
            <a:off x="4868892" y="868383"/>
            <a:ext cx="4032250" cy="2422625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 r="56663" b="55187"/>
          <a:stretch>
            <a:fillRect/>
          </a:stretch>
        </p:blipFill>
        <p:spPr bwMode="auto">
          <a:xfrm>
            <a:off x="5041903" y="982684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357298"/>
            <a:ext cx="212285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37"/>
          <p:cNvGrpSpPr/>
          <p:nvPr/>
        </p:nvGrpSpPr>
        <p:grpSpPr>
          <a:xfrm>
            <a:off x="538300" y="232508"/>
            <a:ext cx="2511730" cy="427517"/>
            <a:chOff x="857224" y="1536386"/>
            <a:chExt cx="2511730" cy="427517"/>
          </a:xfrm>
        </p:grpSpPr>
        <p:pic>
          <p:nvPicPr>
            <p:cNvPr id="3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857224" y="1571612"/>
              <a:ext cx="2511730" cy="387668"/>
            </a:xfrm>
            <a:prstGeom prst="roundRect">
              <a:avLst>
                <a:gd name="adj" fmla="val 2246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Image Transfer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250825" y="868382"/>
            <a:ext cx="4032250" cy="2508514"/>
            <a:chOff x="4714876" y="1054783"/>
            <a:chExt cx="7715304" cy="4799792"/>
          </a:xfrm>
        </p:grpSpPr>
        <p:pic>
          <p:nvPicPr>
            <p:cNvPr id="7" name="그림 6" descr="Monitor Frame 2.png"/>
            <p:cNvPicPr>
              <a:picLocks noChangeAspect="1"/>
            </p:cNvPicPr>
            <p:nvPr/>
          </p:nvPicPr>
          <p:blipFill>
            <a:blip r:embed="rId2" cstate="print"/>
            <a:srcRect r="-394"/>
            <a:stretch>
              <a:fillRect/>
            </a:stretch>
          </p:blipFill>
          <p:spPr>
            <a:xfrm>
              <a:off x="4714876" y="1054783"/>
              <a:ext cx="7715304" cy="4635450"/>
            </a:xfrm>
            <a:prstGeom prst="rect">
              <a:avLst/>
            </a:prstGeom>
          </p:spPr>
        </p:pic>
        <p:pic>
          <p:nvPicPr>
            <p:cNvPr id="8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7936726" y="5270586"/>
              <a:ext cx="1241331" cy="583989"/>
            </a:xfrm>
            <a:prstGeom prst="rect">
              <a:avLst/>
            </a:prstGeom>
            <a:noFill/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 r="56413" b="55214"/>
          <a:stretch>
            <a:fillRect/>
          </a:stretch>
        </p:blipFill>
        <p:spPr bwMode="auto">
          <a:xfrm>
            <a:off x="387350" y="982684"/>
            <a:ext cx="370813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r="56663" b="55187"/>
          <a:stretch>
            <a:fillRect/>
          </a:stretch>
        </p:blipFill>
        <p:spPr bwMode="auto">
          <a:xfrm>
            <a:off x="387349" y="982684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그림 10" descr="Database manu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0087" y="1082697"/>
            <a:ext cx="722679" cy="756000"/>
          </a:xfrm>
          <a:prstGeom prst="rect">
            <a:avLst/>
          </a:prstGeom>
        </p:spPr>
      </p:pic>
      <p:pic>
        <p:nvPicPr>
          <p:cNvPr id="15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560639" y="3084935"/>
            <a:ext cx="648757" cy="305210"/>
          </a:xfrm>
          <a:prstGeom prst="rect">
            <a:avLst/>
          </a:prstGeom>
          <a:noFill/>
        </p:spPr>
      </p:pic>
      <p:pic>
        <p:nvPicPr>
          <p:cNvPr id="27" name="그림 26" descr="Monitor Frame 2.png"/>
          <p:cNvPicPr>
            <a:picLocks noChangeAspect="1"/>
          </p:cNvPicPr>
          <p:nvPr/>
        </p:nvPicPr>
        <p:blipFill>
          <a:blip r:embed="rId2" cstate="print"/>
          <a:srcRect r="-394"/>
          <a:stretch>
            <a:fillRect/>
          </a:stretch>
        </p:blipFill>
        <p:spPr>
          <a:xfrm>
            <a:off x="4868892" y="3799700"/>
            <a:ext cx="4032250" cy="2422625"/>
          </a:xfrm>
          <a:prstGeom prst="rect">
            <a:avLst/>
          </a:prstGeom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3" cstate="print"/>
          <a:srcRect r="56663" b="55187"/>
          <a:stretch>
            <a:fillRect/>
          </a:stretch>
        </p:blipFill>
        <p:spPr bwMode="auto">
          <a:xfrm>
            <a:off x="5041903" y="3914001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560639" y="6003552"/>
            <a:ext cx="648757" cy="305210"/>
          </a:xfrm>
          <a:prstGeom prst="rect">
            <a:avLst/>
          </a:prstGeom>
          <a:noFill/>
        </p:spPr>
      </p:pic>
      <p:pic>
        <p:nvPicPr>
          <p:cNvPr id="53" name="그림 52" descr="Monitor Frame 2.png"/>
          <p:cNvPicPr>
            <a:picLocks noChangeAspect="1"/>
          </p:cNvPicPr>
          <p:nvPr/>
        </p:nvPicPr>
        <p:blipFill>
          <a:blip r:embed="rId2" cstate="print"/>
          <a:srcRect r="-394"/>
          <a:stretch>
            <a:fillRect/>
          </a:stretch>
        </p:blipFill>
        <p:spPr>
          <a:xfrm>
            <a:off x="250825" y="3799700"/>
            <a:ext cx="4032250" cy="2422625"/>
          </a:xfrm>
          <a:prstGeom prst="rect">
            <a:avLst/>
          </a:prstGeom>
        </p:spPr>
      </p:pic>
      <p:grpSp>
        <p:nvGrpSpPr>
          <p:cNvPr id="74" name="그룹 65"/>
          <p:cNvGrpSpPr/>
          <p:nvPr/>
        </p:nvGrpSpPr>
        <p:grpSpPr>
          <a:xfrm>
            <a:off x="1890694" y="2325718"/>
            <a:ext cx="1089611" cy="600907"/>
            <a:chOff x="6357950" y="3143248"/>
            <a:chExt cx="1252070" cy="688280"/>
          </a:xfrm>
        </p:grpSpPr>
        <p:grpSp>
          <p:nvGrpSpPr>
            <p:cNvPr id="75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7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0" name="타원 7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8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101" name="갈매기형 수장 100"/>
          <p:cNvSpPr/>
          <p:nvPr/>
        </p:nvSpPr>
        <p:spPr bwMode="auto">
          <a:xfrm>
            <a:off x="4452472" y="1954202"/>
            <a:ext cx="239056" cy="375597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갈매기형 수장 101"/>
          <p:cNvSpPr/>
          <p:nvPr/>
        </p:nvSpPr>
        <p:spPr bwMode="auto">
          <a:xfrm rot="5400000">
            <a:off x="6797698" y="3341680"/>
            <a:ext cx="239056" cy="375597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그림 104" descr="image manu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07986" y="1081071"/>
            <a:ext cx="718820" cy="756000"/>
          </a:xfrm>
          <a:prstGeom prst="rect">
            <a:avLst/>
          </a:prstGeom>
        </p:spPr>
      </p:pic>
      <p:sp>
        <p:nvSpPr>
          <p:cNvPr id="103" name="갈매기형 수장 102"/>
          <p:cNvSpPr/>
          <p:nvPr/>
        </p:nvSpPr>
        <p:spPr bwMode="auto">
          <a:xfrm rot="10800000">
            <a:off x="4452472" y="4857760"/>
            <a:ext cx="239056" cy="375597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42572" y="6003552"/>
            <a:ext cx="648757" cy="305210"/>
          </a:xfrm>
          <a:prstGeom prst="rect">
            <a:avLst/>
          </a:prstGeom>
          <a:noFill/>
        </p:spPr>
      </p:pic>
      <p:grpSp>
        <p:nvGrpSpPr>
          <p:cNvPr id="92" name="그룹 65"/>
          <p:cNvGrpSpPr/>
          <p:nvPr/>
        </p:nvGrpSpPr>
        <p:grpSpPr>
          <a:xfrm>
            <a:off x="1207795" y="1285860"/>
            <a:ext cx="1089611" cy="600907"/>
            <a:chOff x="6357950" y="3143248"/>
            <a:chExt cx="1252070" cy="688280"/>
          </a:xfrm>
        </p:grpSpPr>
        <p:grpSp>
          <p:nvGrpSpPr>
            <p:cNvPr id="93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9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8" name="타원 5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6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72198" y="1357298"/>
            <a:ext cx="212285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0" name="그룹 65"/>
          <p:cNvGrpSpPr/>
          <p:nvPr/>
        </p:nvGrpSpPr>
        <p:grpSpPr>
          <a:xfrm>
            <a:off x="7500958" y="1643050"/>
            <a:ext cx="1089611" cy="600907"/>
            <a:chOff x="6357950" y="3143248"/>
            <a:chExt cx="1252070" cy="688280"/>
          </a:xfrm>
        </p:grpSpPr>
        <p:grpSp>
          <p:nvGrpSpPr>
            <p:cNvPr id="31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3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3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6" name="타원 3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4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6484422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  <p:grpSp>
        <p:nvGrpSpPr>
          <p:cNvPr id="17" name="그룹 65"/>
          <p:cNvGrpSpPr/>
          <p:nvPr/>
        </p:nvGrpSpPr>
        <p:grpSpPr>
          <a:xfrm>
            <a:off x="7143768" y="2338380"/>
            <a:ext cx="1089611" cy="600907"/>
            <a:chOff x="6357950" y="3143248"/>
            <a:chExt cx="1252070" cy="688280"/>
          </a:xfrm>
        </p:grpSpPr>
        <p:grpSp>
          <p:nvGrpSpPr>
            <p:cNvPr id="18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3" name="타원 2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1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471608" y="3364951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62775" y="4527404"/>
            <a:ext cx="2221277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1" name="그룹 65"/>
          <p:cNvGrpSpPr/>
          <p:nvPr/>
        </p:nvGrpSpPr>
        <p:grpSpPr>
          <a:xfrm>
            <a:off x="6500826" y="5357826"/>
            <a:ext cx="1089611" cy="600907"/>
            <a:chOff x="6357950" y="3143248"/>
            <a:chExt cx="1252070" cy="688280"/>
          </a:xfrm>
        </p:grpSpPr>
        <p:grpSp>
          <p:nvGrpSpPr>
            <p:cNvPr id="42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4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7" name="타원 4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484422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⑥</a:t>
              </a:r>
              <a:endParaRPr lang="ko-KR" altLang="en-US" b="1" dirty="0"/>
            </a:p>
          </p:txBody>
        </p:sp>
      </p:grpSp>
      <p:grpSp>
        <p:nvGrpSpPr>
          <p:cNvPr id="55" name="그룹 65"/>
          <p:cNvGrpSpPr/>
          <p:nvPr/>
        </p:nvGrpSpPr>
        <p:grpSpPr>
          <a:xfrm>
            <a:off x="7803564" y="5429264"/>
            <a:ext cx="1089611" cy="600907"/>
            <a:chOff x="6357950" y="3143248"/>
            <a:chExt cx="1252070" cy="688280"/>
          </a:xfrm>
        </p:grpSpPr>
        <p:grpSp>
          <p:nvGrpSpPr>
            <p:cNvPr id="5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5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1" name="타원 6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6484422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⑦</a:t>
              </a:r>
              <a:endParaRPr lang="ko-KR" altLang="en-US" b="1" dirty="0"/>
            </a:p>
          </p:txBody>
        </p:sp>
      </p:grpSp>
      <p:pic>
        <p:nvPicPr>
          <p:cNvPr id="123" name="Picture 9"/>
          <p:cNvPicPr>
            <a:picLocks noChangeAspect="1" noChangeArrowheads="1"/>
          </p:cNvPicPr>
          <p:nvPr/>
        </p:nvPicPr>
        <p:blipFill>
          <a:blip r:embed="rId3" cstate="print"/>
          <a:srcRect r="56663" b="55187"/>
          <a:stretch>
            <a:fillRect/>
          </a:stretch>
        </p:blipFill>
        <p:spPr bwMode="auto">
          <a:xfrm>
            <a:off x="421977" y="3917915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/>
          <a:srcRect r="56490" b="54217"/>
          <a:stretch>
            <a:fillRect/>
          </a:stretch>
        </p:blipFill>
        <p:spPr bwMode="auto">
          <a:xfrm>
            <a:off x="421977" y="3897316"/>
            <a:ext cx="3679800" cy="21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4" name="그룹 65"/>
          <p:cNvGrpSpPr/>
          <p:nvPr/>
        </p:nvGrpSpPr>
        <p:grpSpPr>
          <a:xfrm>
            <a:off x="1839315" y="5410214"/>
            <a:ext cx="1089611" cy="600907"/>
            <a:chOff x="6357950" y="3143248"/>
            <a:chExt cx="1252070" cy="688280"/>
          </a:xfrm>
        </p:grpSpPr>
        <p:grpSp>
          <p:nvGrpSpPr>
            <p:cNvPr id="65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6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0" name="타원 6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8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6484422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⑧</a:t>
              </a:r>
              <a:endParaRPr lang="ko-KR" altLang="en-US" b="1" dirty="0"/>
            </a:p>
          </p:txBody>
        </p:sp>
      </p:grpSp>
      <p:sp>
        <p:nvSpPr>
          <p:cNvPr id="119" name="모서리가 둥근 직사각형 118"/>
          <p:cNvSpPr/>
          <p:nvPr/>
        </p:nvSpPr>
        <p:spPr bwMode="auto">
          <a:xfrm>
            <a:off x="2007852" y="4342453"/>
            <a:ext cx="642942" cy="396000"/>
          </a:xfrm>
          <a:prstGeom prst="roundRect">
            <a:avLst>
              <a:gd name="adj" fmla="val 9556"/>
            </a:avLst>
          </a:prstGeom>
          <a:solidFill>
            <a:schemeClr val="accent4">
              <a:lumMod val="75000"/>
              <a:alpha val="32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2838" y="312562"/>
            <a:ext cx="323790" cy="30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6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07" name="줄무늬가 있는 오른쪽 화살표 10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09" name="그룹 65"/>
          <p:cNvGrpSpPr/>
          <p:nvPr/>
        </p:nvGrpSpPr>
        <p:grpSpPr>
          <a:xfrm>
            <a:off x="1071538" y="1093848"/>
            <a:ext cx="1089611" cy="600907"/>
            <a:chOff x="6357950" y="3143248"/>
            <a:chExt cx="1252070" cy="688280"/>
          </a:xfrm>
        </p:grpSpPr>
        <p:grpSp>
          <p:nvGrpSpPr>
            <p:cNvPr id="110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1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1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1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6" name="타원 5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13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6911752" y="6453336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*administrative login required.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Frame 121"/>
          <p:cNvSpPr/>
          <p:nvPr/>
        </p:nvSpPr>
        <p:spPr bwMode="auto">
          <a:xfrm>
            <a:off x="3275856" y="1412776"/>
            <a:ext cx="648072" cy="432048"/>
          </a:xfrm>
          <a:prstGeom prst="frame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24" name="Frame 123"/>
          <p:cNvSpPr/>
          <p:nvPr/>
        </p:nvSpPr>
        <p:spPr bwMode="auto">
          <a:xfrm>
            <a:off x="1403648" y="4293096"/>
            <a:ext cx="648072" cy="432048"/>
          </a:xfrm>
          <a:prstGeom prst="frame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25" name="Frame 124"/>
          <p:cNvSpPr/>
          <p:nvPr/>
        </p:nvSpPr>
        <p:spPr bwMode="auto">
          <a:xfrm>
            <a:off x="7956376" y="1412776"/>
            <a:ext cx="648072" cy="432048"/>
          </a:xfrm>
          <a:prstGeom prst="frame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26" name="Frame 125"/>
          <p:cNvSpPr/>
          <p:nvPr/>
        </p:nvSpPr>
        <p:spPr bwMode="auto">
          <a:xfrm>
            <a:off x="7956376" y="4365104"/>
            <a:ext cx="648072" cy="432048"/>
          </a:xfrm>
          <a:prstGeom prst="frame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en-US"/>
          </a:p>
        </p:txBody>
      </p:sp>
      <p:pic>
        <p:nvPicPr>
          <p:cNvPr id="114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00760" y="4286256"/>
            <a:ext cx="212285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962775" y="4527404"/>
            <a:ext cx="2221277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72330" y="4522872"/>
            <a:ext cx="112910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72198" y="1357298"/>
            <a:ext cx="212285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7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0"/>
                            </p:stCondLst>
                            <p:childTnLst>
                              <p:par>
                                <p:cTn id="8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0"/>
                            </p:stCondLst>
                            <p:childTnLst>
                              <p:par>
                                <p:cTn id="8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6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7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7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00"/>
                            </p:stCondLst>
                            <p:childTnLst>
                              <p:par>
                                <p:cTn id="19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2" grpId="0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Monitor Frame 2.png"/>
          <p:cNvPicPr>
            <a:picLocks noChangeAspect="1"/>
          </p:cNvPicPr>
          <p:nvPr/>
        </p:nvPicPr>
        <p:blipFill>
          <a:blip r:embed="rId2" cstate="print"/>
          <a:srcRect r="-394"/>
          <a:stretch>
            <a:fillRect/>
          </a:stretch>
        </p:blipFill>
        <p:spPr>
          <a:xfrm>
            <a:off x="4868892" y="868383"/>
            <a:ext cx="4032250" cy="2422625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 r="56663" b="55187"/>
          <a:stretch>
            <a:fillRect/>
          </a:stretch>
        </p:blipFill>
        <p:spPr bwMode="auto">
          <a:xfrm>
            <a:off x="5041903" y="982684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37"/>
          <p:cNvGrpSpPr/>
          <p:nvPr/>
        </p:nvGrpSpPr>
        <p:grpSpPr>
          <a:xfrm>
            <a:off x="538300" y="232508"/>
            <a:ext cx="2511730" cy="427517"/>
            <a:chOff x="857224" y="1536386"/>
            <a:chExt cx="2511730" cy="427517"/>
          </a:xfrm>
        </p:grpSpPr>
        <p:pic>
          <p:nvPicPr>
            <p:cNvPr id="3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857224" y="1571612"/>
              <a:ext cx="2511730" cy="387668"/>
            </a:xfrm>
            <a:prstGeom prst="roundRect">
              <a:avLst>
                <a:gd name="adj" fmla="val 2246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Image Delete</a:t>
              </a:r>
            </a:p>
          </p:txBody>
        </p:sp>
      </p:grpSp>
      <p:grpSp>
        <p:nvGrpSpPr>
          <p:cNvPr id="5" name="그룹 5"/>
          <p:cNvGrpSpPr/>
          <p:nvPr/>
        </p:nvGrpSpPr>
        <p:grpSpPr>
          <a:xfrm>
            <a:off x="250825" y="868382"/>
            <a:ext cx="4032250" cy="2508514"/>
            <a:chOff x="4714876" y="1054783"/>
            <a:chExt cx="7715304" cy="4799792"/>
          </a:xfrm>
        </p:grpSpPr>
        <p:pic>
          <p:nvPicPr>
            <p:cNvPr id="7" name="그림 6" descr="Monitor Frame 2.png"/>
            <p:cNvPicPr>
              <a:picLocks noChangeAspect="1"/>
            </p:cNvPicPr>
            <p:nvPr/>
          </p:nvPicPr>
          <p:blipFill>
            <a:blip r:embed="rId2" cstate="print"/>
            <a:srcRect r="-394"/>
            <a:stretch>
              <a:fillRect/>
            </a:stretch>
          </p:blipFill>
          <p:spPr>
            <a:xfrm>
              <a:off x="4714876" y="1054783"/>
              <a:ext cx="7715304" cy="4635450"/>
            </a:xfrm>
            <a:prstGeom prst="rect">
              <a:avLst/>
            </a:prstGeom>
          </p:spPr>
        </p:pic>
        <p:pic>
          <p:nvPicPr>
            <p:cNvPr id="8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936726" y="5270586"/>
              <a:ext cx="1241331" cy="583989"/>
            </a:xfrm>
            <a:prstGeom prst="rect">
              <a:avLst/>
            </a:prstGeom>
            <a:noFill/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 r="56413" b="55214"/>
          <a:stretch>
            <a:fillRect/>
          </a:stretch>
        </p:blipFill>
        <p:spPr bwMode="auto">
          <a:xfrm>
            <a:off x="387350" y="982684"/>
            <a:ext cx="370813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r="56663" b="55187"/>
          <a:stretch>
            <a:fillRect/>
          </a:stretch>
        </p:blipFill>
        <p:spPr bwMode="auto">
          <a:xfrm>
            <a:off x="387349" y="982684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그림 10" descr="Database man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0087" y="1082697"/>
            <a:ext cx="722679" cy="756000"/>
          </a:xfrm>
          <a:prstGeom prst="rect">
            <a:avLst/>
          </a:prstGeom>
        </p:spPr>
      </p:pic>
      <p:pic>
        <p:nvPicPr>
          <p:cNvPr id="15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60639" y="3084935"/>
            <a:ext cx="648757" cy="305210"/>
          </a:xfrm>
          <a:prstGeom prst="rect">
            <a:avLst/>
          </a:prstGeom>
          <a:noFill/>
        </p:spPr>
      </p:pic>
      <p:pic>
        <p:nvPicPr>
          <p:cNvPr id="27" name="그림 26" descr="Monitor Frame 2.png"/>
          <p:cNvPicPr>
            <a:picLocks noChangeAspect="1"/>
          </p:cNvPicPr>
          <p:nvPr/>
        </p:nvPicPr>
        <p:blipFill>
          <a:blip r:embed="rId2" cstate="print"/>
          <a:srcRect r="-394"/>
          <a:stretch>
            <a:fillRect/>
          </a:stretch>
        </p:blipFill>
        <p:spPr>
          <a:xfrm>
            <a:off x="4868892" y="3799700"/>
            <a:ext cx="4032250" cy="2422625"/>
          </a:xfrm>
          <a:prstGeom prst="rect">
            <a:avLst/>
          </a:prstGeom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3" cstate="print"/>
          <a:srcRect r="56663" b="55187"/>
          <a:stretch>
            <a:fillRect/>
          </a:stretch>
        </p:blipFill>
        <p:spPr bwMode="auto">
          <a:xfrm>
            <a:off x="5041903" y="3914001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60639" y="6003552"/>
            <a:ext cx="648757" cy="305210"/>
          </a:xfrm>
          <a:prstGeom prst="rect">
            <a:avLst/>
          </a:prstGeom>
          <a:noFill/>
        </p:spPr>
      </p:pic>
      <p:pic>
        <p:nvPicPr>
          <p:cNvPr id="53" name="그림 52" descr="Monitor Frame 2.png"/>
          <p:cNvPicPr>
            <a:picLocks noChangeAspect="1"/>
          </p:cNvPicPr>
          <p:nvPr/>
        </p:nvPicPr>
        <p:blipFill>
          <a:blip r:embed="rId2" cstate="print"/>
          <a:srcRect r="-394"/>
          <a:stretch>
            <a:fillRect/>
          </a:stretch>
        </p:blipFill>
        <p:spPr>
          <a:xfrm>
            <a:off x="250825" y="3799700"/>
            <a:ext cx="4032250" cy="2422625"/>
          </a:xfrm>
          <a:prstGeom prst="rect">
            <a:avLst/>
          </a:prstGeom>
        </p:spPr>
      </p:pic>
      <p:grpSp>
        <p:nvGrpSpPr>
          <p:cNvPr id="6" name="그룹 65"/>
          <p:cNvGrpSpPr/>
          <p:nvPr/>
        </p:nvGrpSpPr>
        <p:grpSpPr>
          <a:xfrm>
            <a:off x="1890694" y="2325718"/>
            <a:ext cx="1089611" cy="600907"/>
            <a:chOff x="6357950" y="3143248"/>
            <a:chExt cx="1252070" cy="688280"/>
          </a:xfrm>
        </p:grpSpPr>
        <p:grpSp>
          <p:nvGrpSpPr>
            <p:cNvPr id="13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0" name="타원 7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8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101" name="갈매기형 수장 100"/>
          <p:cNvSpPr/>
          <p:nvPr/>
        </p:nvSpPr>
        <p:spPr bwMode="auto">
          <a:xfrm>
            <a:off x="4452472" y="1954202"/>
            <a:ext cx="239056" cy="375597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갈매기형 수장 101"/>
          <p:cNvSpPr/>
          <p:nvPr/>
        </p:nvSpPr>
        <p:spPr bwMode="auto">
          <a:xfrm rot="5400000">
            <a:off x="6797698" y="3341680"/>
            <a:ext cx="239056" cy="375597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그림 104" descr="image manu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7986" y="1081071"/>
            <a:ext cx="718820" cy="756000"/>
          </a:xfrm>
          <a:prstGeom prst="rect">
            <a:avLst/>
          </a:prstGeom>
        </p:spPr>
      </p:pic>
      <p:sp>
        <p:nvSpPr>
          <p:cNvPr id="103" name="갈매기형 수장 102"/>
          <p:cNvSpPr/>
          <p:nvPr/>
        </p:nvSpPr>
        <p:spPr bwMode="auto">
          <a:xfrm rot="10800000">
            <a:off x="4452472" y="4857760"/>
            <a:ext cx="239056" cy="375597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42572" y="6003552"/>
            <a:ext cx="648757" cy="305210"/>
          </a:xfrm>
          <a:prstGeom prst="rect">
            <a:avLst/>
          </a:prstGeom>
          <a:noFill/>
        </p:spPr>
      </p:pic>
      <p:grpSp>
        <p:nvGrpSpPr>
          <p:cNvPr id="18" name="그룹 65"/>
          <p:cNvGrpSpPr/>
          <p:nvPr/>
        </p:nvGrpSpPr>
        <p:grpSpPr>
          <a:xfrm>
            <a:off x="1154127" y="1285860"/>
            <a:ext cx="1089611" cy="600907"/>
            <a:chOff x="6357950" y="3143248"/>
            <a:chExt cx="1252070" cy="688280"/>
          </a:xfrm>
        </p:grpSpPr>
        <p:grpSp>
          <p:nvGrpSpPr>
            <p:cNvPr id="20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2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8" name="타원 5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6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pic>
        <p:nvPicPr>
          <p:cNvPr id="123" name="Picture 9"/>
          <p:cNvPicPr>
            <a:picLocks noChangeAspect="1" noChangeArrowheads="1"/>
          </p:cNvPicPr>
          <p:nvPr/>
        </p:nvPicPr>
        <p:blipFill>
          <a:blip r:embed="rId3" cstate="print"/>
          <a:srcRect r="56663" b="55187"/>
          <a:stretch>
            <a:fillRect/>
          </a:stretch>
        </p:blipFill>
        <p:spPr bwMode="auto">
          <a:xfrm>
            <a:off x="421977" y="3917915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2838" y="312562"/>
            <a:ext cx="323790" cy="30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43570" y="1285860"/>
            <a:ext cx="2388214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43570" y="1285860"/>
            <a:ext cx="2388214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43570" y="1285860"/>
            <a:ext cx="2388214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그룹 65"/>
          <p:cNvGrpSpPr/>
          <p:nvPr/>
        </p:nvGrpSpPr>
        <p:grpSpPr>
          <a:xfrm>
            <a:off x="6918303" y="2147648"/>
            <a:ext cx="1089611" cy="600907"/>
            <a:chOff x="6357950" y="3143248"/>
            <a:chExt cx="1252070" cy="688280"/>
          </a:xfrm>
        </p:grpSpPr>
        <p:grpSp>
          <p:nvGrpSpPr>
            <p:cNvPr id="40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4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3" name="타원 2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1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471608" y="3364951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grpSp>
        <p:nvGrpSpPr>
          <p:cNvPr id="30" name="그룹 65"/>
          <p:cNvGrpSpPr/>
          <p:nvPr/>
        </p:nvGrpSpPr>
        <p:grpSpPr>
          <a:xfrm>
            <a:off x="7359026" y="1719020"/>
            <a:ext cx="1089611" cy="600907"/>
            <a:chOff x="6357950" y="3143248"/>
            <a:chExt cx="1252070" cy="688280"/>
          </a:xfrm>
        </p:grpSpPr>
        <p:grpSp>
          <p:nvGrpSpPr>
            <p:cNvPr id="31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3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3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6" name="타원 3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4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6484422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43570" y="4214818"/>
            <a:ext cx="2388214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43636" y="4572008"/>
            <a:ext cx="1643074" cy="91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4" name="그룹 65"/>
          <p:cNvGrpSpPr/>
          <p:nvPr/>
        </p:nvGrpSpPr>
        <p:grpSpPr>
          <a:xfrm>
            <a:off x="6786578" y="5214950"/>
            <a:ext cx="1089611" cy="600907"/>
            <a:chOff x="6357950" y="3143248"/>
            <a:chExt cx="1252070" cy="688280"/>
          </a:xfrm>
        </p:grpSpPr>
        <p:grpSp>
          <p:nvGrpSpPr>
            <p:cNvPr id="4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5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7" name="타원 4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484422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⑥</a:t>
              </a:r>
              <a:endParaRPr lang="ko-KR" altLang="en-US" b="1" dirty="0"/>
            </a:p>
          </p:txBody>
        </p:sp>
      </p:grp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76596" y="4500570"/>
            <a:ext cx="118319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2" name="그룹 65"/>
          <p:cNvGrpSpPr/>
          <p:nvPr/>
        </p:nvGrpSpPr>
        <p:grpSpPr>
          <a:xfrm>
            <a:off x="8114979" y="5391279"/>
            <a:ext cx="1089611" cy="600907"/>
            <a:chOff x="6357950" y="3143248"/>
            <a:chExt cx="1252070" cy="688280"/>
          </a:xfrm>
        </p:grpSpPr>
        <p:grpSp>
          <p:nvGrpSpPr>
            <p:cNvPr id="54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5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1" name="타원 6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6484422" y="3377723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⑦</a:t>
              </a:r>
              <a:endParaRPr lang="ko-KR" altLang="en-US" b="1" dirty="0"/>
            </a:p>
          </p:txBody>
        </p:sp>
      </p:grp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00100" y="4143380"/>
            <a:ext cx="2388214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9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90" name="줄무늬가 있는 오른쪽 화살표 8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92" name="그룹 65"/>
          <p:cNvGrpSpPr/>
          <p:nvPr/>
        </p:nvGrpSpPr>
        <p:grpSpPr>
          <a:xfrm>
            <a:off x="1071538" y="1093848"/>
            <a:ext cx="1089611" cy="600907"/>
            <a:chOff x="6357950" y="3143248"/>
            <a:chExt cx="1252070" cy="688280"/>
          </a:xfrm>
        </p:grpSpPr>
        <p:grpSp>
          <p:nvGrpSpPr>
            <p:cNvPr id="93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9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1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1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0" name="타원 5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8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6911752" y="6453336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*administrative login required.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7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500"/>
                            </p:stCondLst>
                            <p:childTnLst>
                              <p:par>
                                <p:cTn id="9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7"/>
          <p:cNvGrpSpPr/>
          <p:nvPr/>
        </p:nvGrpSpPr>
        <p:grpSpPr>
          <a:xfrm>
            <a:off x="538300" y="232508"/>
            <a:ext cx="2511730" cy="427517"/>
            <a:chOff x="857224" y="1536386"/>
            <a:chExt cx="2511730" cy="427517"/>
          </a:xfrm>
        </p:grpSpPr>
        <p:pic>
          <p:nvPicPr>
            <p:cNvPr id="3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857224" y="1571612"/>
              <a:ext cx="2511730" cy="387668"/>
            </a:xfrm>
            <a:prstGeom prst="roundRect">
              <a:avLst>
                <a:gd name="adj" fmla="val 2246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Export Data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05" y="313872"/>
            <a:ext cx="302357" cy="30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그룹 5"/>
          <p:cNvGrpSpPr/>
          <p:nvPr/>
        </p:nvGrpSpPr>
        <p:grpSpPr>
          <a:xfrm>
            <a:off x="250825" y="868382"/>
            <a:ext cx="4032250" cy="2508514"/>
            <a:chOff x="4714876" y="1054783"/>
            <a:chExt cx="7715304" cy="4799792"/>
          </a:xfrm>
        </p:grpSpPr>
        <p:pic>
          <p:nvPicPr>
            <p:cNvPr id="7" name="그림 6" descr="Monitor Frame 2.png"/>
            <p:cNvPicPr>
              <a:picLocks noChangeAspect="1"/>
            </p:cNvPicPr>
            <p:nvPr/>
          </p:nvPicPr>
          <p:blipFill>
            <a:blip r:embed="rId4" cstate="print"/>
            <a:srcRect r="-394"/>
            <a:stretch>
              <a:fillRect/>
            </a:stretch>
          </p:blipFill>
          <p:spPr>
            <a:xfrm>
              <a:off x="4714876" y="1054783"/>
              <a:ext cx="7715304" cy="4635450"/>
            </a:xfrm>
            <a:prstGeom prst="rect">
              <a:avLst/>
            </a:prstGeom>
          </p:spPr>
        </p:pic>
        <p:pic>
          <p:nvPicPr>
            <p:cNvPr id="8" name="Picture 3" descr="D:\02. 업무\2014년\02. 전략과제\13. EM 동영상\작업파일\ci-횐색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936726" y="5270586"/>
              <a:ext cx="1241331" cy="583989"/>
            </a:xfrm>
            <a:prstGeom prst="rect">
              <a:avLst/>
            </a:prstGeom>
            <a:noFill/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 r="56413" b="55214"/>
          <a:stretch>
            <a:fillRect/>
          </a:stretch>
        </p:blipFill>
        <p:spPr bwMode="auto">
          <a:xfrm>
            <a:off x="387350" y="982684"/>
            <a:ext cx="370813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/>
          <a:srcRect r="56663" b="55187"/>
          <a:stretch>
            <a:fillRect/>
          </a:stretch>
        </p:blipFill>
        <p:spPr bwMode="auto">
          <a:xfrm>
            <a:off x="387349" y="982684"/>
            <a:ext cx="368458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그림 10" descr="Database manu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0087" y="1082697"/>
            <a:ext cx="722679" cy="756000"/>
          </a:xfrm>
          <a:prstGeom prst="rect">
            <a:avLst/>
          </a:prstGeom>
        </p:spPr>
      </p:pic>
      <p:pic>
        <p:nvPicPr>
          <p:cNvPr id="29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60639" y="6003552"/>
            <a:ext cx="648757" cy="305210"/>
          </a:xfrm>
          <a:prstGeom prst="rect">
            <a:avLst/>
          </a:prstGeom>
          <a:noFill/>
        </p:spPr>
      </p:pic>
      <p:pic>
        <p:nvPicPr>
          <p:cNvPr id="104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42572" y="6003552"/>
            <a:ext cx="648757" cy="305210"/>
          </a:xfrm>
          <a:prstGeom prst="rect">
            <a:avLst/>
          </a:prstGeom>
          <a:noFill/>
        </p:spPr>
      </p:pic>
      <p:pic>
        <p:nvPicPr>
          <p:cNvPr id="106" name="그림 105" descr="Export manu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00087" y="1082697"/>
            <a:ext cx="722769" cy="756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30262" y="1501932"/>
            <a:ext cx="2274766" cy="154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65"/>
          <p:cNvGrpSpPr/>
          <p:nvPr/>
        </p:nvGrpSpPr>
        <p:grpSpPr>
          <a:xfrm>
            <a:off x="1203263" y="1383650"/>
            <a:ext cx="1089611" cy="600907"/>
            <a:chOff x="6357950" y="3143248"/>
            <a:chExt cx="1252070" cy="688280"/>
          </a:xfrm>
        </p:grpSpPr>
        <p:grpSp>
          <p:nvGrpSpPr>
            <p:cNvPr id="20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2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8" name="타원 5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6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134" name="그룹 133"/>
          <p:cNvGrpSpPr/>
          <p:nvPr/>
        </p:nvGrpSpPr>
        <p:grpSpPr>
          <a:xfrm>
            <a:off x="2373105" y="723420"/>
            <a:ext cx="6086683" cy="2453281"/>
            <a:chOff x="2373105" y="723420"/>
            <a:chExt cx="6086683" cy="2453281"/>
          </a:xfrm>
        </p:grpSpPr>
        <p:grpSp>
          <p:nvGrpSpPr>
            <p:cNvPr id="115" name="그룹 114"/>
            <p:cNvGrpSpPr/>
            <p:nvPr/>
          </p:nvGrpSpPr>
          <p:grpSpPr>
            <a:xfrm>
              <a:off x="2373105" y="723420"/>
              <a:ext cx="6086683" cy="1073532"/>
              <a:chOff x="2373105" y="723420"/>
              <a:chExt cx="6086683" cy="1073532"/>
            </a:xfrm>
          </p:grpSpPr>
          <p:grpSp>
            <p:nvGrpSpPr>
              <p:cNvPr id="107" name="그룹 104"/>
              <p:cNvGrpSpPr/>
              <p:nvPr/>
            </p:nvGrpSpPr>
            <p:grpSpPr>
              <a:xfrm>
                <a:off x="2373105" y="723420"/>
                <a:ext cx="6086683" cy="1073532"/>
                <a:chOff x="213285" y="561734"/>
                <a:chExt cx="6086683" cy="1073532"/>
              </a:xfrm>
            </p:grpSpPr>
            <p:sp>
              <p:nvSpPr>
                <p:cNvPr id="108" name="모서리가 둥근 직사각형 107"/>
                <p:cNvSpPr/>
                <p:nvPr/>
              </p:nvSpPr>
              <p:spPr bwMode="auto">
                <a:xfrm>
                  <a:off x="2587660" y="561734"/>
                  <a:ext cx="3712308" cy="785818"/>
                </a:xfrm>
                <a:prstGeom prst="roundRect">
                  <a:avLst>
                    <a:gd name="adj" fmla="val 4425"/>
                  </a:avLst>
                </a:prstGeom>
                <a:noFill/>
                <a:ln w="317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09" name="직선 연결선 108"/>
                <p:cNvCxnSpPr/>
                <p:nvPr/>
              </p:nvCxnSpPr>
              <p:spPr>
                <a:xfrm>
                  <a:off x="213285" y="1052736"/>
                  <a:ext cx="2376000" cy="1588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  <a:alpha val="7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직선 연결선 111"/>
                <p:cNvCxnSpPr/>
                <p:nvPr/>
              </p:nvCxnSpPr>
              <p:spPr>
                <a:xfrm rot="5400000">
                  <a:off x="-67302" y="1346472"/>
                  <a:ext cx="576000" cy="1588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  <a:alpha val="7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3" name="TextBox 112"/>
              <p:cNvSpPr txBox="1"/>
              <p:nvPr/>
            </p:nvSpPr>
            <p:spPr>
              <a:xfrm>
                <a:off x="4786314" y="794858"/>
                <a:ext cx="33915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User Setting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The user can specify the storage capacity for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the image(s) to be exported.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6" name="그룹 115"/>
            <p:cNvGrpSpPr/>
            <p:nvPr/>
          </p:nvGrpSpPr>
          <p:grpSpPr>
            <a:xfrm>
              <a:off x="2905830" y="1560461"/>
              <a:ext cx="5553958" cy="785818"/>
              <a:chOff x="2905830" y="703205"/>
              <a:chExt cx="5553958" cy="785818"/>
            </a:xfrm>
          </p:grpSpPr>
          <p:grpSp>
            <p:nvGrpSpPr>
              <p:cNvPr id="117" name="그룹 104"/>
              <p:cNvGrpSpPr/>
              <p:nvPr/>
            </p:nvGrpSpPr>
            <p:grpSpPr>
              <a:xfrm>
                <a:off x="2905830" y="703205"/>
                <a:ext cx="5553958" cy="785818"/>
                <a:chOff x="746010" y="541519"/>
                <a:chExt cx="5553958" cy="785818"/>
              </a:xfrm>
            </p:grpSpPr>
            <p:sp>
              <p:nvSpPr>
                <p:cNvPr id="120" name="모서리가 둥근 직사각형 119"/>
                <p:cNvSpPr/>
                <p:nvPr/>
              </p:nvSpPr>
              <p:spPr bwMode="auto">
                <a:xfrm>
                  <a:off x="2587660" y="541519"/>
                  <a:ext cx="3712308" cy="785818"/>
                </a:xfrm>
                <a:prstGeom prst="roundRect">
                  <a:avLst>
                    <a:gd name="adj" fmla="val 4425"/>
                  </a:avLst>
                </a:prstGeom>
                <a:noFill/>
                <a:ln w="317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24" name="직선 연결선 123"/>
                <p:cNvCxnSpPr/>
                <p:nvPr/>
              </p:nvCxnSpPr>
              <p:spPr>
                <a:xfrm>
                  <a:off x="754793" y="1008132"/>
                  <a:ext cx="1836000" cy="1588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  <a:alpha val="7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직선 연결선 124"/>
                <p:cNvCxnSpPr/>
                <p:nvPr/>
              </p:nvCxnSpPr>
              <p:spPr>
                <a:xfrm rot="5400000" flipH="1" flipV="1">
                  <a:off x="602804" y="870876"/>
                  <a:ext cx="288000" cy="1588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  <a:alpha val="7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8" name="TextBox 117"/>
              <p:cNvSpPr txBox="1"/>
              <p:nvPr/>
            </p:nvSpPr>
            <p:spPr>
              <a:xfrm>
                <a:off x="4786314" y="774643"/>
                <a:ext cx="34050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Select a patient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Export the most recent images for the selected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patient into an Excel file.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7" name="그룹 126"/>
            <p:cNvGrpSpPr/>
            <p:nvPr/>
          </p:nvGrpSpPr>
          <p:grpSpPr>
            <a:xfrm>
              <a:off x="3574027" y="2390883"/>
              <a:ext cx="4885761" cy="785818"/>
              <a:chOff x="3574027" y="703205"/>
              <a:chExt cx="4885761" cy="785818"/>
            </a:xfrm>
          </p:grpSpPr>
          <p:grpSp>
            <p:nvGrpSpPr>
              <p:cNvPr id="128" name="그룹 104"/>
              <p:cNvGrpSpPr/>
              <p:nvPr/>
            </p:nvGrpSpPr>
            <p:grpSpPr>
              <a:xfrm>
                <a:off x="3574027" y="703205"/>
                <a:ext cx="4885761" cy="785818"/>
                <a:chOff x="1414207" y="541519"/>
                <a:chExt cx="4885761" cy="785818"/>
              </a:xfrm>
            </p:grpSpPr>
            <p:sp>
              <p:nvSpPr>
                <p:cNvPr id="130" name="모서리가 둥근 직사각형 129"/>
                <p:cNvSpPr/>
                <p:nvPr/>
              </p:nvSpPr>
              <p:spPr bwMode="auto">
                <a:xfrm>
                  <a:off x="2587660" y="541519"/>
                  <a:ext cx="3712308" cy="785818"/>
                </a:xfrm>
                <a:prstGeom prst="roundRect">
                  <a:avLst>
                    <a:gd name="adj" fmla="val 4425"/>
                  </a:avLst>
                </a:prstGeom>
                <a:noFill/>
                <a:ln w="317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32" name="직선 연결선 131"/>
                <p:cNvCxnSpPr/>
                <p:nvPr/>
              </p:nvCxnSpPr>
              <p:spPr>
                <a:xfrm rot="10800000" flipV="1">
                  <a:off x="1414207" y="635259"/>
                  <a:ext cx="1152000" cy="5290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  <a:alpha val="7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" name="TextBox 128"/>
              <p:cNvSpPr txBox="1"/>
              <p:nvPr/>
            </p:nvSpPr>
            <p:spPr>
              <a:xfrm>
                <a:off x="4786314" y="774643"/>
                <a:ext cx="34868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latin typeface="Arial" pitchFamily="34" charset="0"/>
                    <a:cs typeface="Arial" pitchFamily="34" charset="0"/>
                  </a:rPr>
                  <a:t>Path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Shows the path where the exported patient data </a:t>
                </a:r>
              </a:p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will be saved.</a:t>
                </a:r>
                <a:endParaRPr lang="ko-KR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44" name="그룹 143"/>
          <p:cNvGrpSpPr/>
          <p:nvPr/>
        </p:nvGrpSpPr>
        <p:grpSpPr>
          <a:xfrm>
            <a:off x="250825" y="3409952"/>
            <a:ext cx="4032250" cy="2812373"/>
            <a:chOff x="250825" y="3409952"/>
            <a:chExt cx="4032250" cy="2812373"/>
          </a:xfrm>
        </p:grpSpPr>
        <p:pic>
          <p:nvPicPr>
            <p:cNvPr id="53" name="그림 52" descr="Monitor Frame 2.png"/>
            <p:cNvPicPr>
              <a:picLocks noChangeAspect="1"/>
            </p:cNvPicPr>
            <p:nvPr/>
          </p:nvPicPr>
          <p:blipFill>
            <a:blip r:embed="rId4" cstate="print"/>
            <a:srcRect r="-394"/>
            <a:stretch>
              <a:fillRect/>
            </a:stretch>
          </p:blipFill>
          <p:spPr>
            <a:xfrm>
              <a:off x="250825" y="3799700"/>
              <a:ext cx="4032250" cy="2422625"/>
            </a:xfrm>
            <a:prstGeom prst="rect">
              <a:avLst/>
            </a:prstGeom>
          </p:spPr>
        </p:pic>
        <p:sp>
          <p:nvSpPr>
            <p:cNvPr id="102" name="갈매기형 수장 101"/>
            <p:cNvSpPr/>
            <p:nvPr/>
          </p:nvSpPr>
          <p:spPr bwMode="auto">
            <a:xfrm rot="5400000">
              <a:off x="2139940" y="3341681"/>
              <a:ext cx="239056" cy="375597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r="56663" b="55187"/>
            <a:stretch>
              <a:fillRect/>
            </a:stretch>
          </p:blipFill>
          <p:spPr bwMode="auto">
            <a:xfrm>
              <a:off x="421977" y="3917915"/>
              <a:ext cx="3684585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68734" y="4214818"/>
              <a:ext cx="2428892" cy="1655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35" name="그룹 65"/>
          <p:cNvGrpSpPr/>
          <p:nvPr/>
        </p:nvGrpSpPr>
        <p:grpSpPr>
          <a:xfrm>
            <a:off x="2143108" y="2786058"/>
            <a:ext cx="1089611" cy="600907"/>
            <a:chOff x="6357950" y="3143248"/>
            <a:chExt cx="1252070" cy="688280"/>
          </a:xfrm>
        </p:grpSpPr>
        <p:grpSp>
          <p:nvGrpSpPr>
            <p:cNvPr id="13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3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4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4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4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41" name="타원 5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145" name="그룹 65"/>
          <p:cNvGrpSpPr/>
          <p:nvPr/>
        </p:nvGrpSpPr>
        <p:grpSpPr>
          <a:xfrm>
            <a:off x="2428860" y="5214950"/>
            <a:ext cx="1089611" cy="600907"/>
            <a:chOff x="6357950" y="3143248"/>
            <a:chExt cx="1252070" cy="688280"/>
          </a:xfrm>
        </p:grpSpPr>
        <p:grpSp>
          <p:nvGrpSpPr>
            <p:cNvPr id="14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4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5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5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5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51" name="타원 5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4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4452471" y="3799700"/>
            <a:ext cx="4440704" cy="2422625"/>
            <a:chOff x="4452471" y="3799700"/>
            <a:chExt cx="4440704" cy="2422625"/>
          </a:xfrm>
        </p:grpSpPr>
        <p:grpSp>
          <p:nvGrpSpPr>
            <p:cNvPr id="154" name="그룹 153"/>
            <p:cNvGrpSpPr/>
            <p:nvPr/>
          </p:nvGrpSpPr>
          <p:grpSpPr>
            <a:xfrm>
              <a:off x="4452471" y="3799700"/>
              <a:ext cx="4440704" cy="2422625"/>
              <a:chOff x="-157629" y="3799700"/>
              <a:chExt cx="4440704" cy="2422625"/>
            </a:xfrm>
          </p:grpSpPr>
          <p:pic>
            <p:nvPicPr>
              <p:cNvPr id="155" name="그림 154" descr="Monitor Frame 2.png"/>
              <p:cNvPicPr>
                <a:picLocks noChangeAspect="1"/>
              </p:cNvPicPr>
              <p:nvPr/>
            </p:nvPicPr>
            <p:blipFill>
              <a:blip r:embed="rId4" cstate="print"/>
              <a:srcRect r="-394"/>
              <a:stretch>
                <a:fillRect/>
              </a:stretch>
            </p:blipFill>
            <p:spPr>
              <a:xfrm>
                <a:off x="250825" y="3799700"/>
                <a:ext cx="4032250" cy="2422625"/>
              </a:xfrm>
              <a:prstGeom prst="rect">
                <a:avLst/>
              </a:prstGeom>
            </p:spPr>
          </p:pic>
          <p:sp>
            <p:nvSpPr>
              <p:cNvPr id="156" name="갈매기형 수장 155"/>
              <p:cNvSpPr/>
              <p:nvPr/>
            </p:nvSpPr>
            <p:spPr bwMode="auto">
              <a:xfrm>
                <a:off x="-157629" y="4789490"/>
                <a:ext cx="239056" cy="375597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1" name="그룹 170"/>
            <p:cNvGrpSpPr/>
            <p:nvPr/>
          </p:nvGrpSpPr>
          <p:grpSpPr>
            <a:xfrm>
              <a:off x="5000628" y="4092580"/>
              <a:ext cx="1479892" cy="940836"/>
              <a:chOff x="5000628" y="4357694"/>
              <a:chExt cx="1479892" cy="940836"/>
            </a:xfrm>
          </p:grpSpPr>
          <p:pic>
            <p:nvPicPr>
              <p:cNvPr id="160" name="그림 159" descr="excel icon.pn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357818" y="4357694"/>
                <a:ext cx="594036" cy="571504"/>
              </a:xfrm>
              <a:prstGeom prst="rect">
                <a:avLst/>
              </a:prstGeom>
            </p:spPr>
          </p:pic>
          <p:sp>
            <p:nvSpPr>
              <p:cNvPr id="161" name="TextBox 160"/>
              <p:cNvSpPr txBox="1"/>
              <p:nvPr/>
            </p:nvSpPr>
            <p:spPr>
              <a:xfrm>
                <a:off x="5000628" y="4929198"/>
                <a:ext cx="1479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latin typeface="Arial" pitchFamily="34" charset="0"/>
                    <a:cs typeface="Arial" pitchFamily="34" charset="0"/>
                  </a:rPr>
                  <a:t>Export Data</a:t>
                </a:r>
                <a:endParaRPr lang="ko-KR" altLang="en-US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62" name="그룹 65"/>
          <p:cNvGrpSpPr/>
          <p:nvPr/>
        </p:nvGrpSpPr>
        <p:grpSpPr>
          <a:xfrm>
            <a:off x="5857884" y="4235456"/>
            <a:ext cx="1089611" cy="600907"/>
            <a:chOff x="6357950" y="3143248"/>
            <a:chExt cx="1252070" cy="688280"/>
          </a:xfrm>
        </p:grpSpPr>
        <p:grpSp>
          <p:nvGrpSpPr>
            <p:cNvPr id="163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6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6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6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7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8" name="타원 5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66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64" name="TextBox 163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  <p:pic>
        <p:nvPicPr>
          <p:cNvPr id="173" name="Picture 5"/>
          <p:cNvPicPr>
            <a:picLocks noChangeAspect="1" noChangeArrowheads="1"/>
          </p:cNvPicPr>
          <p:nvPr/>
        </p:nvPicPr>
        <p:blipFill>
          <a:blip r:embed="rId15" cstate="print"/>
          <a:srcRect r="31005" b="29973"/>
          <a:stretch>
            <a:fillRect/>
          </a:stretch>
        </p:blipFill>
        <p:spPr bwMode="auto">
          <a:xfrm>
            <a:off x="5045232" y="3954465"/>
            <a:ext cx="3643338" cy="20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6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7" name="줄무늬가 있는 오른쪽 화살표 8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89" name="그룹 65"/>
          <p:cNvGrpSpPr/>
          <p:nvPr/>
        </p:nvGrpSpPr>
        <p:grpSpPr>
          <a:xfrm>
            <a:off x="1071538" y="1093848"/>
            <a:ext cx="1089611" cy="600907"/>
            <a:chOff x="6357950" y="3143248"/>
            <a:chExt cx="1252070" cy="688280"/>
          </a:xfrm>
        </p:grpSpPr>
        <p:grpSp>
          <p:nvGrpSpPr>
            <p:cNvPr id="90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9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7" name="타원 5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3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6911752" y="6453336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*administrative login required.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8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9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500"/>
                            </p:stCondLst>
                            <p:childTnLst>
                              <p:par>
                                <p:cTn id="9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500"/>
                            </p:stCondLst>
                            <p:childTnLst>
                              <p:par>
                                <p:cTn id="9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 r="78414" b="43034"/>
          <a:stretch>
            <a:fillRect/>
          </a:stretch>
        </p:blipFill>
        <p:spPr bwMode="auto">
          <a:xfrm>
            <a:off x="5214952" y="692151"/>
            <a:ext cx="3929048" cy="583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8390" y="1586126"/>
            <a:ext cx="16129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그룹 65"/>
          <p:cNvGrpSpPr/>
          <p:nvPr/>
        </p:nvGrpSpPr>
        <p:grpSpPr>
          <a:xfrm>
            <a:off x="6096567" y="1443250"/>
            <a:ext cx="1089611" cy="600907"/>
            <a:chOff x="6357950" y="3143248"/>
            <a:chExt cx="1252070" cy="688280"/>
          </a:xfrm>
        </p:grpSpPr>
        <p:grpSp>
          <p:nvGrpSpPr>
            <p:cNvPr id="8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3" name="타원 1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1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17" name="그룹 65"/>
          <p:cNvGrpSpPr/>
          <p:nvPr/>
        </p:nvGrpSpPr>
        <p:grpSpPr>
          <a:xfrm>
            <a:off x="6858016" y="2643182"/>
            <a:ext cx="1089611" cy="600907"/>
            <a:chOff x="6357950" y="3143248"/>
            <a:chExt cx="1252070" cy="688280"/>
          </a:xfrm>
        </p:grpSpPr>
        <p:grpSp>
          <p:nvGrpSpPr>
            <p:cNvPr id="18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3" name="타원 2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1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250825" y="500042"/>
            <a:ext cx="7090593" cy="5715040"/>
            <a:chOff x="250825" y="500042"/>
            <a:chExt cx="7090593" cy="5715040"/>
          </a:xfrm>
        </p:grpSpPr>
        <p:sp>
          <p:nvSpPr>
            <p:cNvPr id="26" name="모서리가 둥근 직사각형 25"/>
            <p:cNvSpPr/>
            <p:nvPr/>
          </p:nvSpPr>
          <p:spPr bwMode="auto">
            <a:xfrm>
              <a:off x="250825" y="500042"/>
              <a:ext cx="4606927" cy="5715040"/>
            </a:xfrm>
            <a:prstGeom prst="roundRect">
              <a:avLst>
                <a:gd name="adj" fmla="val 2263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4867654" y="2457896"/>
              <a:ext cx="2473764" cy="288000"/>
              <a:chOff x="4867654" y="2457896"/>
              <a:chExt cx="2473764" cy="288000"/>
            </a:xfrm>
          </p:grpSpPr>
          <p:cxnSp>
            <p:nvCxnSpPr>
              <p:cNvPr id="27" name="직선 연결선 26"/>
              <p:cNvCxnSpPr/>
              <p:nvPr/>
            </p:nvCxnSpPr>
            <p:spPr>
              <a:xfrm rot="10800000">
                <a:off x="4867654" y="2599640"/>
                <a:ext cx="1008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5757418" y="2457896"/>
                <a:ext cx="1584000" cy="288000"/>
              </a:xfrm>
              <a:prstGeom prst="roundRect">
                <a:avLst>
                  <a:gd name="adj" fmla="val 22469"/>
                </a:avLst>
              </a:prstGeom>
              <a:solidFill>
                <a:schemeClr val="accent2">
                  <a:lumMod val="7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</p:grpSp>
      <p:grpSp>
        <p:nvGrpSpPr>
          <p:cNvPr id="33" name="그룹 32"/>
          <p:cNvGrpSpPr/>
          <p:nvPr/>
        </p:nvGrpSpPr>
        <p:grpSpPr>
          <a:xfrm>
            <a:off x="538300" y="267734"/>
            <a:ext cx="2676378" cy="387668"/>
            <a:chOff x="538300" y="267734"/>
            <a:chExt cx="2676378" cy="387668"/>
          </a:xfrm>
        </p:grpSpPr>
        <p:sp>
          <p:nvSpPr>
            <p:cNvPr id="31" name="TextBox 30"/>
            <p:cNvSpPr txBox="1"/>
            <p:nvPr/>
          </p:nvSpPr>
          <p:spPr>
            <a:xfrm>
              <a:off x="538300" y="267734"/>
              <a:ext cx="2676378" cy="387668"/>
            </a:xfrm>
            <a:prstGeom prst="roundRect">
              <a:avLst>
                <a:gd name="adj" fmla="val 2246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     CD/DVD Burning</a:t>
              </a:r>
            </a:p>
          </p:txBody>
        </p:sp>
        <p:pic>
          <p:nvPicPr>
            <p:cNvPr id="32" name="그림 31" descr="cd pic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7206" y="313624"/>
              <a:ext cx="600750" cy="324000"/>
            </a:xfrm>
            <a:prstGeom prst="rect">
              <a:avLst/>
            </a:prstGeom>
          </p:spPr>
        </p:pic>
      </p:grpSp>
      <p:grpSp>
        <p:nvGrpSpPr>
          <p:cNvPr id="40" name="그룹 39"/>
          <p:cNvGrpSpPr/>
          <p:nvPr/>
        </p:nvGrpSpPr>
        <p:grpSpPr>
          <a:xfrm>
            <a:off x="428596" y="857232"/>
            <a:ext cx="3786026" cy="1589952"/>
            <a:chOff x="428596" y="857232"/>
            <a:chExt cx="3786026" cy="1589952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9750" y="1285860"/>
              <a:ext cx="2603490" cy="1161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직사각형 34"/>
            <p:cNvSpPr/>
            <p:nvPr/>
          </p:nvSpPr>
          <p:spPr>
            <a:xfrm>
              <a:off x="428596" y="857232"/>
              <a:ext cx="378602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mode option from the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Select Burn Mode window. </a:t>
              </a:r>
              <a:endPara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428596" y="2857496"/>
            <a:ext cx="4143404" cy="3291860"/>
            <a:chOff x="428596" y="2857496"/>
            <a:chExt cx="4143404" cy="3291860"/>
          </a:xfrm>
        </p:grpSpPr>
        <p:sp>
          <p:nvSpPr>
            <p:cNvPr id="36" name="직사각형 35"/>
            <p:cNvSpPr/>
            <p:nvPr/>
          </p:nvSpPr>
          <p:spPr>
            <a:xfrm>
              <a:off x="428596" y="2857496"/>
              <a:ext cx="4143404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Insert a blank CD into the drive.</a:t>
              </a:r>
            </a:p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Then the CD Burner window will appear, as shown below. Click the </a:t>
              </a:r>
              <a:r>
                <a:rPr lang="en-US" altLang="ko-KR" sz="1100" b="1" dirty="0" smtClean="0">
                  <a:latin typeface="Arial" pitchFamily="34" charset="0"/>
                  <a:cs typeface="Arial" pitchFamily="34" charset="0"/>
                </a:rPr>
                <a:t>Burn button.</a:t>
              </a:r>
              <a:endPara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9750" y="3571876"/>
              <a:ext cx="3603622" cy="2577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1" name="그룹 65"/>
          <p:cNvGrpSpPr/>
          <p:nvPr/>
        </p:nvGrpSpPr>
        <p:grpSpPr>
          <a:xfrm>
            <a:off x="1857356" y="2214554"/>
            <a:ext cx="1089611" cy="600907"/>
            <a:chOff x="6357950" y="3143248"/>
            <a:chExt cx="1252070" cy="688280"/>
          </a:xfrm>
        </p:grpSpPr>
        <p:grpSp>
          <p:nvGrpSpPr>
            <p:cNvPr id="42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4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7" name="타원 4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51" name="그룹 65"/>
          <p:cNvGrpSpPr/>
          <p:nvPr/>
        </p:nvGrpSpPr>
        <p:grpSpPr>
          <a:xfrm>
            <a:off x="3982455" y="5500702"/>
            <a:ext cx="1089611" cy="600907"/>
            <a:chOff x="6357950" y="3143248"/>
            <a:chExt cx="1252070" cy="688280"/>
          </a:xfrm>
        </p:grpSpPr>
        <p:grpSp>
          <p:nvGrpSpPr>
            <p:cNvPr id="52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5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7" name="타원 5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5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grpSp>
        <p:nvGrpSpPr>
          <p:cNvPr id="60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61" name="줄무늬가 있는 오른쪽 화살표 6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7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8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 descr="내부 이미지1.png"/>
          <p:cNvPicPr>
            <a:picLocks noChangeAspect="1"/>
          </p:cNvPicPr>
          <p:nvPr/>
        </p:nvPicPr>
        <p:blipFill>
          <a:blip r:embed="rId2" cstate="print"/>
          <a:srcRect l="12412"/>
          <a:stretch>
            <a:fillRect/>
          </a:stretch>
        </p:blipFill>
        <p:spPr>
          <a:xfrm>
            <a:off x="0" y="2390401"/>
            <a:ext cx="2878238" cy="2285018"/>
          </a:xfrm>
          <a:prstGeom prst="rect">
            <a:avLst/>
          </a:prstGeom>
        </p:spPr>
      </p:pic>
      <p:grpSp>
        <p:nvGrpSpPr>
          <p:cNvPr id="35" name="그룹 34"/>
          <p:cNvGrpSpPr/>
          <p:nvPr/>
        </p:nvGrpSpPr>
        <p:grpSpPr>
          <a:xfrm>
            <a:off x="6286512" y="5003432"/>
            <a:ext cx="3071834" cy="1118318"/>
            <a:chOff x="6286512" y="1142984"/>
            <a:chExt cx="3071834" cy="1118318"/>
          </a:xfrm>
        </p:grpSpPr>
        <p:sp>
          <p:nvSpPr>
            <p:cNvPr id="30" name="모서리가 둥근 직사각형 29">
              <a:hlinkClick r:id="rId3" action="ppaction://hlinksldjump"/>
            </p:cNvPr>
            <p:cNvSpPr/>
            <p:nvPr/>
          </p:nvSpPr>
          <p:spPr>
            <a:xfrm>
              <a:off x="6286512" y="1142984"/>
              <a:ext cx="3071834" cy="11183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Settings</a:t>
              </a:r>
              <a:endParaRPr lang="ko-KR" alt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7887038" y="1357298"/>
              <a:ext cx="1233056" cy="785818"/>
              <a:chOff x="7867988" y="1357298"/>
              <a:chExt cx="1233056" cy="785818"/>
            </a:xfrm>
          </p:grpSpPr>
          <p:pic>
            <p:nvPicPr>
              <p:cNvPr id="1029" name="Picture 5" descr="C:\Users\VT_GCS1\Desktop\환경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867988" y="1357298"/>
                <a:ext cx="852574" cy="642942"/>
              </a:xfrm>
              <a:prstGeom prst="rect">
                <a:avLst/>
              </a:prstGeom>
              <a:noFill/>
            </p:spPr>
          </p:pic>
          <p:pic>
            <p:nvPicPr>
              <p:cNvPr id="31" name="Picture 5" descr="C:\Users\VT_GCS1\Desktop\환경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153740" y="1428736"/>
                <a:ext cx="947304" cy="71438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37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38" name="줄무늬가 있는 오른쪽 화살표 3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6286512" y="1204897"/>
            <a:ext cx="3071834" cy="1118318"/>
            <a:chOff x="6286512" y="1204897"/>
            <a:chExt cx="3071834" cy="1118318"/>
          </a:xfrm>
        </p:grpSpPr>
        <p:sp>
          <p:nvSpPr>
            <p:cNvPr id="33" name="모서리가 둥근 직사각형 32">
              <a:hlinkClick r:id="rId6" action="ppaction://hlinksldjump"/>
            </p:cNvPr>
            <p:cNvSpPr/>
            <p:nvPr/>
          </p:nvSpPr>
          <p:spPr>
            <a:xfrm>
              <a:off x="6286512" y="1204897"/>
              <a:ext cx="3071834" cy="11183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 Introduction to</a:t>
              </a:r>
            </a:p>
            <a:p>
              <a:r>
                <a:rPr lang="en-US" altLang="ko-KR" sz="1600" b="1" dirty="0" err="1" smtClean="0">
                  <a:latin typeface="Arial" pitchFamily="34" charset="0"/>
                  <a:cs typeface="Arial" pitchFamily="34" charset="0"/>
                </a:rPr>
                <a:t>EasyDent</a:t>
              </a:r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 V4 &amp; </a:t>
              </a:r>
            </a:p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Patient</a:t>
              </a:r>
            </a:p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Registration</a:t>
              </a:r>
              <a:endParaRPr lang="ko-KR" alt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t="4182"/>
            <a:stretch>
              <a:fillRect/>
            </a:stretch>
          </p:blipFill>
          <p:spPr bwMode="auto">
            <a:xfrm>
              <a:off x="8132024" y="1428734"/>
              <a:ext cx="720000" cy="721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그룹 22"/>
          <p:cNvGrpSpPr/>
          <p:nvPr/>
        </p:nvGrpSpPr>
        <p:grpSpPr>
          <a:xfrm>
            <a:off x="6286512" y="2471075"/>
            <a:ext cx="3071834" cy="1118318"/>
            <a:chOff x="6286512" y="2471075"/>
            <a:chExt cx="3071834" cy="1118318"/>
          </a:xfrm>
        </p:grpSpPr>
        <p:sp>
          <p:nvSpPr>
            <p:cNvPr id="21" name="모서리가 둥근 직사각형 20">
              <a:hlinkClick r:id="rId8" action="ppaction://hlinksldjump"/>
            </p:cNvPr>
            <p:cNvSpPr/>
            <p:nvPr/>
          </p:nvSpPr>
          <p:spPr>
            <a:xfrm>
              <a:off x="6286512" y="2471075"/>
              <a:ext cx="3071834" cy="11183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Basic Usage </a:t>
              </a:r>
            </a:p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Guide</a:t>
              </a:r>
              <a:endParaRPr lang="ko-KR" alt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0" name="그룹 39"/>
            <p:cNvGrpSpPr/>
            <p:nvPr/>
          </p:nvGrpSpPr>
          <p:grpSpPr>
            <a:xfrm>
              <a:off x="8132025" y="2710125"/>
              <a:ext cx="720000" cy="720000"/>
              <a:chOff x="4324350" y="3181350"/>
              <a:chExt cx="1027115" cy="10271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57752" y="3181350"/>
                <a:ext cx="493713" cy="493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324350" y="3181350"/>
                <a:ext cx="493713" cy="493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" name="Picture 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24350" y="3714752"/>
                <a:ext cx="493713" cy="493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857752" y="3714752"/>
                <a:ext cx="493713" cy="493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26" name="그룹 25"/>
          <p:cNvGrpSpPr/>
          <p:nvPr/>
        </p:nvGrpSpPr>
        <p:grpSpPr>
          <a:xfrm>
            <a:off x="6286512" y="3737253"/>
            <a:ext cx="3071834" cy="1118318"/>
            <a:chOff x="6286512" y="3737253"/>
            <a:chExt cx="3071834" cy="1118318"/>
          </a:xfrm>
        </p:grpSpPr>
        <p:sp>
          <p:nvSpPr>
            <p:cNvPr id="34" name="모서리가 둥근 직사각형 33">
              <a:hlinkClick r:id="rId13" action="ppaction://hlinksldjump"/>
            </p:cNvPr>
            <p:cNvSpPr/>
            <p:nvPr/>
          </p:nvSpPr>
          <p:spPr>
            <a:xfrm>
              <a:off x="6286512" y="3737253"/>
              <a:ext cx="3071834" cy="11183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Print Report </a:t>
              </a:r>
            </a:p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&amp; Send</a:t>
              </a:r>
            </a:p>
            <a:p>
              <a:r>
                <a:rPr lang="en-US" altLang="ko-KR" sz="1600" b="1" dirty="0" smtClean="0">
                  <a:latin typeface="Arial" pitchFamily="34" charset="0"/>
                  <a:cs typeface="Arial" pitchFamily="34" charset="0"/>
                </a:rPr>
                <a:t>E-mail</a:t>
              </a:r>
              <a:endParaRPr lang="ko-KR" alt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132025" y="3869691"/>
              <a:ext cx="720000" cy="93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그림 23" descr="Monitor Frame angl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5511780" y="3977176"/>
            <a:ext cx="2948008" cy="1166336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Print Report</a:t>
            </a: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&amp; Send Email</a:t>
            </a:r>
            <a:endParaRPr lang="ko-KR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" name="줄무늬가 있는 오른쪽 화살표 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7" name="Picture 3" descr="C:\Users\a00291\AppData\Local\Microsoft\Windows\Temporary Internet Files\Content.IE5\Q804SNNQ\MC900442150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86776" y="6143644"/>
            <a:ext cx="574314" cy="574314"/>
          </a:xfrm>
          <a:prstGeom prst="rect">
            <a:avLst/>
          </a:prstGeom>
          <a:noFill/>
        </p:spPr>
      </p:pic>
      <p:pic>
        <p:nvPicPr>
          <p:cNvPr id="14" name="그림 13" descr="내부 이미지1.png"/>
          <p:cNvPicPr>
            <a:picLocks noChangeAspect="1"/>
          </p:cNvPicPr>
          <p:nvPr/>
        </p:nvPicPr>
        <p:blipFill>
          <a:blip r:embed="rId4" cstate="print"/>
          <a:srcRect l="12412"/>
          <a:stretch>
            <a:fillRect/>
          </a:stretch>
        </p:blipFill>
        <p:spPr>
          <a:xfrm>
            <a:off x="0" y="2390401"/>
            <a:ext cx="2878238" cy="2285018"/>
          </a:xfrm>
          <a:prstGeom prst="rect">
            <a:avLst/>
          </a:prstGeom>
        </p:spPr>
      </p:pic>
      <p:pic>
        <p:nvPicPr>
          <p:cNvPr id="15" name="그림 14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3160" y="3112862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600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600" dirty="0"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Black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r="75947" b="45451"/>
          <a:stretch>
            <a:fillRect/>
          </a:stretch>
        </p:blipFill>
        <p:spPr bwMode="auto">
          <a:xfrm>
            <a:off x="4572000" y="692150"/>
            <a:ext cx="45720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r="75954" b="45464"/>
          <a:stretch>
            <a:fillRect/>
          </a:stretch>
        </p:blipFill>
        <p:spPr bwMode="auto">
          <a:xfrm>
            <a:off x="4572000" y="677636"/>
            <a:ext cx="45720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r="64518"/>
          <a:stretch>
            <a:fillRect/>
          </a:stretch>
        </p:blipFill>
        <p:spPr bwMode="auto">
          <a:xfrm>
            <a:off x="7000892" y="3214686"/>
            <a:ext cx="214310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그룹 65"/>
          <p:cNvGrpSpPr/>
          <p:nvPr/>
        </p:nvGrpSpPr>
        <p:grpSpPr>
          <a:xfrm>
            <a:off x="8054389" y="3000372"/>
            <a:ext cx="1089611" cy="600907"/>
            <a:chOff x="6357950" y="3143248"/>
            <a:chExt cx="1252070" cy="688280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2" name="타원 1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16" name="그룹 65"/>
          <p:cNvGrpSpPr/>
          <p:nvPr/>
        </p:nvGrpSpPr>
        <p:grpSpPr>
          <a:xfrm>
            <a:off x="8100358" y="2071678"/>
            <a:ext cx="1089611" cy="600907"/>
            <a:chOff x="6357950" y="3143248"/>
            <a:chExt cx="1252070" cy="688280"/>
          </a:xfrm>
        </p:grpSpPr>
        <p:grpSp>
          <p:nvGrpSpPr>
            <p:cNvPr id="17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2" name="타원 2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0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250825" y="750206"/>
            <a:ext cx="4572000" cy="2864435"/>
            <a:chOff x="250825" y="750206"/>
            <a:chExt cx="4572000" cy="2864435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9750" y="1243450"/>
              <a:ext cx="3357554" cy="2371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" name="직사각형 39"/>
            <p:cNvSpPr/>
            <p:nvPr/>
          </p:nvSpPr>
          <p:spPr>
            <a:xfrm>
              <a:off x="250825" y="750206"/>
              <a:ext cx="4572000" cy="4308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ko-KR" altLang="en-US" sz="11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Using patient search, user selects the patient to </a:t>
              </a:r>
            </a:p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create a </a:t>
              </a:r>
              <a:r>
                <a:rPr lang="en-US" altLang="ko-KR" sz="1100" b="1" dirty="0" smtClean="0">
                  <a:latin typeface="Arial" pitchFamily="34" charset="0"/>
                  <a:cs typeface="Arial" pitchFamily="34" charset="0"/>
                </a:rPr>
                <a:t>Report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0" name="그림 79" descr="File manu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899006"/>
            <a:ext cx="2726716" cy="5616000"/>
          </a:xfrm>
          <a:prstGeom prst="rect">
            <a:avLst/>
          </a:prstGeom>
        </p:spPr>
      </p:pic>
      <p:grpSp>
        <p:nvGrpSpPr>
          <p:cNvPr id="25" name="그룹 65"/>
          <p:cNvGrpSpPr/>
          <p:nvPr/>
        </p:nvGrpSpPr>
        <p:grpSpPr>
          <a:xfrm>
            <a:off x="5357818" y="4714884"/>
            <a:ext cx="1089611" cy="600907"/>
            <a:chOff x="6357950" y="3143248"/>
            <a:chExt cx="1252070" cy="688280"/>
          </a:xfrm>
        </p:grpSpPr>
        <p:grpSp>
          <p:nvGrpSpPr>
            <p:cNvPr id="2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2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3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1" name="타원 3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250825" y="500042"/>
            <a:ext cx="7003843" cy="4367508"/>
            <a:chOff x="250825" y="500042"/>
            <a:chExt cx="7003843" cy="4367508"/>
          </a:xfrm>
        </p:grpSpPr>
        <p:sp>
          <p:nvSpPr>
            <p:cNvPr id="35" name="모서리가 둥근 직사각형 34"/>
            <p:cNvSpPr/>
            <p:nvPr/>
          </p:nvSpPr>
          <p:spPr bwMode="auto">
            <a:xfrm>
              <a:off x="250825" y="500042"/>
              <a:ext cx="3963985" cy="3643338"/>
            </a:xfrm>
            <a:prstGeom prst="roundRect">
              <a:avLst>
                <a:gd name="adj" fmla="val 2263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7" name="그룹 28"/>
            <p:cNvGrpSpPr/>
            <p:nvPr/>
          </p:nvGrpSpPr>
          <p:grpSpPr>
            <a:xfrm>
              <a:off x="4207268" y="2857496"/>
              <a:ext cx="3047400" cy="2010054"/>
              <a:chOff x="4207268" y="2857496"/>
              <a:chExt cx="3047400" cy="2010054"/>
            </a:xfrm>
          </p:grpSpPr>
          <p:cxnSp>
            <p:nvCxnSpPr>
              <p:cNvPr id="38" name="직선 연결선 37"/>
              <p:cNvCxnSpPr/>
              <p:nvPr/>
            </p:nvCxnSpPr>
            <p:spPr>
              <a:xfrm rot="16200000" flipV="1">
                <a:off x="3823633" y="3605863"/>
                <a:ext cx="1886872" cy="390137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4770668" y="4615550"/>
                <a:ext cx="2484000" cy="252000"/>
              </a:xfrm>
              <a:prstGeom prst="roundRect">
                <a:avLst>
                  <a:gd name="adj" fmla="val 22469"/>
                </a:avLst>
              </a:prstGeom>
              <a:solidFill>
                <a:schemeClr val="accent2">
                  <a:lumMod val="7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cxnSp>
            <p:nvCxnSpPr>
              <p:cNvPr id="63" name="직선 연결선 62"/>
              <p:cNvCxnSpPr/>
              <p:nvPr/>
            </p:nvCxnSpPr>
            <p:spPr>
              <a:xfrm rot="10800000">
                <a:off x="4207268" y="2857496"/>
                <a:ext cx="36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extBox 51"/>
          <p:cNvSpPr txBox="1"/>
          <p:nvPr/>
        </p:nvSpPr>
        <p:spPr>
          <a:xfrm>
            <a:off x="538300" y="267734"/>
            <a:ext cx="2176312" cy="387668"/>
          </a:xfrm>
          <a:prstGeom prst="roundRect">
            <a:avLst>
              <a:gd name="adj" fmla="val 2246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Report Printing(1/2)</a:t>
            </a:r>
          </a:p>
        </p:txBody>
      </p:sp>
      <p:grpSp>
        <p:nvGrpSpPr>
          <p:cNvPr id="54" name="그룹 65"/>
          <p:cNvGrpSpPr/>
          <p:nvPr/>
        </p:nvGrpSpPr>
        <p:grpSpPr>
          <a:xfrm>
            <a:off x="3482389" y="3357562"/>
            <a:ext cx="1089611" cy="600907"/>
            <a:chOff x="6357950" y="3143248"/>
            <a:chExt cx="1252070" cy="688280"/>
          </a:xfrm>
        </p:grpSpPr>
        <p:grpSp>
          <p:nvGrpSpPr>
            <p:cNvPr id="55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5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0" name="타원 5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8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  <p:grpSp>
        <p:nvGrpSpPr>
          <p:cNvPr id="65" name="그룹 65"/>
          <p:cNvGrpSpPr/>
          <p:nvPr/>
        </p:nvGrpSpPr>
        <p:grpSpPr>
          <a:xfrm>
            <a:off x="4786314" y="1000108"/>
            <a:ext cx="1089611" cy="600907"/>
            <a:chOff x="6357950" y="3143248"/>
            <a:chExt cx="1252070" cy="688280"/>
          </a:xfrm>
        </p:grpSpPr>
        <p:grpSp>
          <p:nvGrpSpPr>
            <p:cNvPr id="6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6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1" name="타원 7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77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78" name="줄무늬가 있는 오른쪽 화살표 7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000"/>
                            </p:stCondLst>
                            <p:childTnLst>
                              <p:par>
                                <p:cTn id="9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300" y="267734"/>
            <a:ext cx="2176312" cy="387668"/>
          </a:xfrm>
          <a:prstGeom prst="roundRect">
            <a:avLst>
              <a:gd name="adj" fmla="val 2246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Report Printing(2/2)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785926"/>
            <a:ext cx="4713164" cy="332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7625" y="140676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Thumbnail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68210" y="1714488"/>
            <a:ext cx="2013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Displays which patient’s images user wants to print.</a:t>
            </a:r>
            <a:endParaRPr lang="ko-KR" altLang="en-US" sz="10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그룹 73"/>
          <p:cNvGrpSpPr/>
          <p:nvPr/>
        </p:nvGrpSpPr>
        <p:grpSpPr>
          <a:xfrm>
            <a:off x="1338240" y="1609712"/>
            <a:ext cx="1080091" cy="562985"/>
            <a:chOff x="2955213" y="1413443"/>
            <a:chExt cx="1080091" cy="562985"/>
          </a:xfrm>
        </p:grpSpPr>
        <p:cxnSp>
          <p:nvCxnSpPr>
            <p:cNvPr id="27" name="직선 연결선 16"/>
            <p:cNvCxnSpPr/>
            <p:nvPr/>
          </p:nvCxnSpPr>
          <p:spPr>
            <a:xfrm rot="10800000">
              <a:off x="3460044" y="1418206"/>
              <a:ext cx="575260" cy="558222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17"/>
            <p:cNvCxnSpPr/>
            <p:nvPr/>
          </p:nvCxnSpPr>
          <p:spPr>
            <a:xfrm>
              <a:off x="2955213" y="1413443"/>
              <a:ext cx="504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7625" y="285749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Preview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68210" y="3165217"/>
            <a:ext cx="20130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Provides a preview of the images and contents that user want to print.</a:t>
            </a:r>
            <a:endParaRPr lang="ko-KR" altLang="en-US" sz="10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직선 연결선 16"/>
          <p:cNvCxnSpPr/>
          <p:nvPr/>
        </p:nvCxnSpPr>
        <p:spPr>
          <a:xfrm rot="10800000">
            <a:off x="1089556" y="3071810"/>
            <a:ext cx="2268000" cy="1588"/>
          </a:xfrm>
          <a:prstGeom prst="line">
            <a:avLst/>
          </a:prstGeom>
          <a:ln>
            <a:solidFill>
              <a:schemeClr val="accent2">
                <a:lumMod val="75000"/>
                <a:alpha val="7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73"/>
          <p:cNvGrpSpPr/>
          <p:nvPr/>
        </p:nvGrpSpPr>
        <p:grpSpPr>
          <a:xfrm flipH="1">
            <a:off x="6080718" y="1285860"/>
            <a:ext cx="848735" cy="848737"/>
            <a:chOff x="2955213" y="1413443"/>
            <a:chExt cx="1080091" cy="562985"/>
          </a:xfrm>
        </p:grpSpPr>
        <p:cxnSp>
          <p:nvCxnSpPr>
            <p:cNvPr id="43" name="직선 연결선 16"/>
            <p:cNvCxnSpPr/>
            <p:nvPr/>
          </p:nvCxnSpPr>
          <p:spPr>
            <a:xfrm rot="10800000">
              <a:off x="3460044" y="1418206"/>
              <a:ext cx="575260" cy="558222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17"/>
            <p:cNvCxnSpPr/>
            <p:nvPr/>
          </p:nvCxnSpPr>
          <p:spPr>
            <a:xfrm>
              <a:off x="2955213" y="1413443"/>
              <a:ext cx="504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6929454" y="112101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Print Setup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6929454" y="1428736"/>
            <a:ext cx="2013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Choose selection and configuration of the printer.</a:t>
            </a:r>
            <a:endParaRPr lang="ko-KR" altLang="en-US" sz="10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29454" y="202740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Image Scale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6929454" y="2335128"/>
            <a:ext cx="2013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The user can adjust the image scale to 1:1 or fit on screen.</a:t>
            </a:r>
            <a:endParaRPr lang="ko-KR" altLang="en-US" sz="10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그룹 73"/>
          <p:cNvGrpSpPr/>
          <p:nvPr/>
        </p:nvGrpSpPr>
        <p:grpSpPr>
          <a:xfrm flipH="1">
            <a:off x="6346793" y="4071942"/>
            <a:ext cx="582655" cy="480396"/>
            <a:chOff x="2955213" y="1413443"/>
            <a:chExt cx="1080091" cy="562985"/>
          </a:xfrm>
        </p:grpSpPr>
        <p:cxnSp>
          <p:nvCxnSpPr>
            <p:cNvPr id="50" name="직선 연결선 16"/>
            <p:cNvCxnSpPr/>
            <p:nvPr/>
          </p:nvCxnSpPr>
          <p:spPr>
            <a:xfrm rot="10800000">
              <a:off x="3460044" y="1418206"/>
              <a:ext cx="575260" cy="558222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17"/>
            <p:cNvCxnSpPr/>
            <p:nvPr/>
          </p:nvCxnSpPr>
          <p:spPr>
            <a:xfrm>
              <a:off x="2955213" y="1413443"/>
              <a:ext cx="504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직선 연결선 16"/>
          <p:cNvCxnSpPr/>
          <p:nvPr/>
        </p:nvCxnSpPr>
        <p:spPr>
          <a:xfrm>
            <a:off x="6357950" y="3214685"/>
            <a:ext cx="571504" cy="1"/>
          </a:xfrm>
          <a:prstGeom prst="line">
            <a:avLst/>
          </a:prstGeom>
          <a:ln>
            <a:solidFill>
              <a:schemeClr val="accent2">
                <a:lumMod val="75000"/>
                <a:alpha val="7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929454" y="302267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Comment</a:t>
            </a:r>
          </a:p>
        </p:txBody>
      </p:sp>
      <p:sp>
        <p:nvSpPr>
          <p:cNvPr id="58" name="직사각형 57"/>
          <p:cNvSpPr/>
          <p:nvPr/>
        </p:nvSpPr>
        <p:spPr>
          <a:xfrm>
            <a:off x="6929454" y="3330395"/>
            <a:ext cx="2013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The user can write in the Title, Header, and Footer.</a:t>
            </a:r>
            <a:endParaRPr lang="ko-KR" altLang="en-US" sz="10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929454" y="3857628"/>
            <a:ext cx="127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Date Type</a:t>
            </a:r>
          </a:p>
        </p:txBody>
      </p:sp>
      <p:sp>
        <p:nvSpPr>
          <p:cNvPr id="61" name="직사각형 60"/>
          <p:cNvSpPr/>
          <p:nvPr/>
        </p:nvSpPr>
        <p:spPr>
          <a:xfrm>
            <a:off x="6929454" y="4165349"/>
            <a:ext cx="2013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The user can change the date format when printing.</a:t>
            </a:r>
            <a:endParaRPr lang="ko-KR" altLang="en-US" sz="10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2" name="직선 연결선 16"/>
          <p:cNvCxnSpPr/>
          <p:nvPr/>
        </p:nvCxnSpPr>
        <p:spPr>
          <a:xfrm>
            <a:off x="6412318" y="4768551"/>
            <a:ext cx="468000" cy="1"/>
          </a:xfrm>
          <a:prstGeom prst="line">
            <a:avLst/>
          </a:prstGeom>
          <a:ln>
            <a:solidFill>
              <a:schemeClr val="accent2">
                <a:lumMod val="75000"/>
                <a:alpha val="7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929454" y="456538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Print</a:t>
            </a:r>
          </a:p>
        </p:txBody>
      </p:sp>
      <p:sp>
        <p:nvSpPr>
          <p:cNvPr id="64" name="직사각형 63"/>
          <p:cNvSpPr/>
          <p:nvPr/>
        </p:nvSpPr>
        <p:spPr>
          <a:xfrm>
            <a:off x="6929454" y="4873110"/>
            <a:ext cx="2013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Prints report according to the user's settings.</a:t>
            </a:r>
            <a:endParaRPr lang="ko-KR" altLang="en-US" sz="10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1" name="그룹 73"/>
          <p:cNvGrpSpPr/>
          <p:nvPr/>
        </p:nvGrpSpPr>
        <p:grpSpPr>
          <a:xfrm rot="10800000" flipH="1">
            <a:off x="5357818" y="4951500"/>
            <a:ext cx="714381" cy="480396"/>
            <a:chOff x="2955213" y="1413443"/>
            <a:chExt cx="1080091" cy="562985"/>
          </a:xfrm>
        </p:grpSpPr>
        <p:cxnSp>
          <p:nvCxnSpPr>
            <p:cNvPr id="72" name="직선 연결선 16"/>
            <p:cNvCxnSpPr/>
            <p:nvPr/>
          </p:nvCxnSpPr>
          <p:spPr>
            <a:xfrm rot="10800000">
              <a:off x="3460044" y="1418206"/>
              <a:ext cx="575260" cy="558222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17"/>
            <p:cNvCxnSpPr/>
            <p:nvPr/>
          </p:nvCxnSpPr>
          <p:spPr>
            <a:xfrm>
              <a:off x="2955213" y="1413443"/>
              <a:ext cx="504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4429124" y="521495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Cancel</a:t>
            </a:r>
          </a:p>
        </p:txBody>
      </p:sp>
      <p:sp>
        <p:nvSpPr>
          <p:cNvPr id="75" name="직사각형 74"/>
          <p:cNvSpPr/>
          <p:nvPr/>
        </p:nvSpPr>
        <p:spPr>
          <a:xfrm>
            <a:off x="4429124" y="5522671"/>
            <a:ext cx="2013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/>
              <a:t>The user can cancel the printing process.</a:t>
            </a:r>
            <a:endParaRPr lang="ko-KR" altLang="en-US" sz="10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9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0" name="줄무늬가 있는 오른쪽 화살표 7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r="75947" b="45451"/>
          <a:stretch>
            <a:fillRect/>
          </a:stretch>
        </p:blipFill>
        <p:spPr bwMode="auto">
          <a:xfrm>
            <a:off x="4572000" y="692150"/>
            <a:ext cx="45720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r="75954" b="45464"/>
          <a:stretch>
            <a:fillRect/>
          </a:stretch>
        </p:blipFill>
        <p:spPr bwMode="auto">
          <a:xfrm>
            <a:off x="4572000" y="677636"/>
            <a:ext cx="45720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r="64518"/>
          <a:stretch>
            <a:fillRect/>
          </a:stretch>
        </p:blipFill>
        <p:spPr bwMode="auto">
          <a:xfrm>
            <a:off x="7000892" y="3214686"/>
            <a:ext cx="214310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65"/>
          <p:cNvGrpSpPr/>
          <p:nvPr/>
        </p:nvGrpSpPr>
        <p:grpSpPr>
          <a:xfrm>
            <a:off x="8054389" y="3000372"/>
            <a:ext cx="1089611" cy="600907"/>
            <a:chOff x="6357950" y="3143248"/>
            <a:chExt cx="1252070" cy="688280"/>
          </a:xfrm>
        </p:grpSpPr>
        <p:grpSp>
          <p:nvGrpSpPr>
            <p:cNvPr id="3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2" name="타원 1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6" name="그룹 65"/>
          <p:cNvGrpSpPr/>
          <p:nvPr/>
        </p:nvGrpSpPr>
        <p:grpSpPr>
          <a:xfrm>
            <a:off x="8100358" y="2071678"/>
            <a:ext cx="1089611" cy="600907"/>
            <a:chOff x="6357950" y="3143248"/>
            <a:chExt cx="1252070" cy="688280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2" name="타원 2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0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pic>
        <p:nvPicPr>
          <p:cNvPr id="80" name="그림 79" descr="File manu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899006"/>
            <a:ext cx="2726716" cy="5616000"/>
          </a:xfrm>
          <a:prstGeom prst="rect">
            <a:avLst/>
          </a:prstGeom>
        </p:spPr>
      </p:pic>
      <p:grpSp>
        <p:nvGrpSpPr>
          <p:cNvPr id="25" name="그룹 65"/>
          <p:cNvGrpSpPr/>
          <p:nvPr/>
        </p:nvGrpSpPr>
        <p:grpSpPr>
          <a:xfrm>
            <a:off x="6429388" y="5143512"/>
            <a:ext cx="1089611" cy="600907"/>
            <a:chOff x="6357950" y="3143248"/>
            <a:chExt cx="1252070" cy="688280"/>
          </a:xfrm>
        </p:grpSpPr>
        <p:grpSp>
          <p:nvGrpSpPr>
            <p:cNvPr id="2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2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3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1" name="타원 3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250825" y="500042"/>
            <a:ext cx="7003843" cy="4801730"/>
            <a:chOff x="250825" y="500042"/>
            <a:chExt cx="7003843" cy="4801730"/>
          </a:xfrm>
        </p:grpSpPr>
        <p:sp>
          <p:nvSpPr>
            <p:cNvPr id="35" name="모서리가 둥근 직사각형 34"/>
            <p:cNvSpPr/>
            <p:nvPr/>
          </p:nvSpPr>
          <p:spPr bwMode="auto">
            <a:xfrm>
              <a:off x="250825" y="500042"/>
              <a:ext cx="3963985" cy="3857652"/>
            </a:xfrm>
            <a:prstGeom prst="roundRect">
              <a:avLst>
                <a:gd name="adj" fmla="val 2263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6" name="그룹 28"/>
            <p:cNvGrpSpPr/>
            <p:nvPr/>
          </p:nvGrpSpPr>
          <p:grpSpPr>
            <a:xfrm>
              <a:off x="4207268" y="3328078"/>
              <a:ext cx="3047400" cy="1973694"/>
              <a:chOff x="4207268" y="3328078"/>
              <a:chExt cx="3047400" cy="1973694"/>
            </a:xfrm>
          </p:grpSpPr>
          <p:cxnSp>
            <p:nvCxnSpPr>
              <p:cNvPr id="38" name="직선 연결선 37"/>
              <p:cNvCxnSpPr/>
              <p:nvPr/>
            </p:nvCxnSpPr>
            <p:spPr>
              <a:xfrm rot="16200000" flipV="1">
                <a:off x="3823633" y="4076445"/>
                <a:ext cx="1886872" cy="390137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4770668" y="5049772"/>
                <a:ext cx="2484000" cy="252000"/>
              </a:xfrm>
              <a:prstGeom prst="roundRect">
                <a:avLst>
                  <a:gd name="adj" fmla="val 22469"/>
                </a:avLst>
              </a:prstGeom>
              <a:solidFill>
                <a:schemeClr val="accent2">
                  <a:lumMod val="7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cxnSp>
            <p:nvCxnSpPr>
              <p:cNvPr id="63" name="직선 연결선 62"/>
              <p:cNvCxnSpPr/>
              <p:nvPr/>
            </p:nvCxnSpPr>
            <p:spPr>
              <a:xfrm rot="10800000">
                <a:off x="4207268" y="3328078"/>
                <a:ext cx="36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extBox 51"/>
          <p:cNvSpPr txBox="1"/>
          <p:nvPr/>
        </p:nvSpPr>
        <p:spPr>
          <a:xfrm>
            <a:off x="538300" y="267734"/>
            <a:ext cx="2176312" cy="387668"/>
          </a:xfrm>
          <a:prstGeom prst="roundRect">
            <a:avLst>
              <a:gd name="adj" fmla="val 2246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Export to E-mail(1/2)</a:t>
            </a:r>
          </a:p>
        </p:txBody>
      </p:sp>
      <p:grpSp>
        <p:nvGrpSpPr>
          <p:cNvPr id="45" name="그룹 65"/>
          <p:cNvGrpSpPr/>
          <p:nvPr/>
        </p:nvGrpSpPr>
        <p:grpSpPr>
          <a:xfrm>
            <a:off x="4786314" y="1000108"/>
            <a:ext cx="1089611" cy="600907"/>
            <a:chOff x="6357950" y="3143248"/>
            <a:chExt cx="1252070" cy="688280"/>
          </a:xfrm>
        </p:grpSpPr>
        <p:grpSp>
          <p:nvGrpSpPr>
            <p:cNvPr id="47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5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1" name="타원 7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5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78" name="줄무늬가 있는 오른쪽 화살표 7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76" name="그룹 75"/>
          <p:cNvGrpSpPr/>
          <p:nvPr/>
        </p:nvGrpSpPr>
        <p:grpSpPr>
          <a:xfrm>
            <a:off x="250825" y="750206"/>
            <a:ext cx="4938982" cy="3397706"/>
            <a:chOff x="250825" y="750206"/>
            <a:chExt cx="4938982" cy="3397706"/>
          </a:xfrm>
        </p:grpSpPr>
        <p:sp>
          <p:nvSpPr>
            <p:cNvPr id="40" name="직사각형 39"/>
            <p:cNvSpPr/>
            <p:nvPr/>
          </p:nvSpPr>
          <p:spPr>
            <a:xfrm>
              <a:off x="250825" y="750206"/>
              <a:ext cx="4572000" cy="4308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ko-KR" altLang="en-US" sz="11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Click File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 Export to E-mail, a pop-up windows appear </a:t>
              </a:r>
            </a:p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as shown below.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4348" y="1245788"/>
              <a:ext cx="3157050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5" name="직사각형 74"/>
            <p:cNvSpPr/>
            <p:nvPr/>
          </p:nvSpPr>
          <p:spPr>
            <a:xfrm>
              <a:off x="617807" y="3717025"/>
              <a:ext cx="4572000" cy="4308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User can use the ‘Export to E-mail’ function only </a:t>
              </a:r>
            </a:p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if ‘Outlook’ is installed and configured on the computer.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8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r="70310" b="45451"/>
          <a:stretch>
            <a:fillRect/>
          </a:stretch>
        </p:blipFill>
        <p:spPr bwMode="auto">
          <a:xfrm>
            <a:off x="3500430" y="692150"/>
            <a:ext cx="564357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r="70318" b="45464"/>
          <a:stretch>
            <a:fillRect/>
          </a:stretch>
        </p:blipFill>
        <p:spPr bwMode="auto">
          <a:xfrm>
            <a:off x="3500430" y="692150"/>
            <a:ext cx="564357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r="46777"/>
          <a:stretch>
            <a:fillRect/>
          </a:stretch>
        </p:blipFill>
        <p:spPr bwMode="auto">
          <a:xfrm>
            <a:off x="5929322" y="3214686"/>
            <a:ext cx="321467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65"/>
          <p:cNvGrpSpPr/>
          <p:nvPr/>
        </p:nvGrpSpPr>
        <p:grpSpPr>
          <a:xfrm>
            <a:off x="6982819" y="3000372"/>
            <a:ext cx="1089611" cy="600907"/>
            <a:chOff x="6357950" y="3143248"/>
            <a:chExt cx="1252070" cy="688280"/>
          </a:xfrm>
        </p:grpSpPr>
        <p:grpSp>
          <p:nvGrpSpPr>
            <p:cNvPr id="3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2" name="타원 1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6" name="그룹 65"/>
          <p:cNvGrpSpPr/>
          <p:nvPr/>
        </p:nvGrpSpPr>
        <p:grpSpPr>
          <a:xfrm>
            <a:off x="7028788" y="2071678"/>
            <a:ext cx="1089611" cy="600907"/>
            <a:chOff x="6357950" y="3143248"/>
            <a:chExt cx="1252070" cy="688280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2" name="타원 2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0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43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78" name="줄무늬가 있는 오른쪽 화살표 7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095601"/>
            <a:ext cx="141749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" name="그룹 65"/>
          <p:cNvGrpSpPr/>
          <p:nvPr/>
        </p:nvGrpSpPr>
        <p:grpSpPr>
          <a:xfrm>
            <a:off x="6286516" y="3500438"/>
            <a:ext cx="1261130" cy="600907"/>
            <a:chOff x="6357950" y="3143248"/>
            <a:chExt cx="1449161" cy="688280"/>
          </a:xfrm>
        </p:grpSpPr>
        <p:grpSp>
          <p:nvGrpSpPr>
            <p:cNvPr id="25" name="그룹 33"/>
            <p:cNvGrpSpPr/>
            <p:nvPr/>
          </p:nvGrpSpPr>
          <p:grpSpPr>
            <a:xfrm>
              <a:off x="6357950" y="3143248"/>
              <a:ext cx="1449161" cy="688280"/>
              <a:chOff x="2428860" y="2428868"/>
              <a:chExt cx="1449161" cy="688280"/>
            </a:xfrm>
          </p:grpSpPr>
          <p:grpSp>
            <p:nvGrpSpPr>
              <p:cNvPr id="26" name="그룹 67"/>
              <p:cNvGrpSpPr/>
              <p:nvPr/>
            </p:nvGrpSpPr>
            <p:grpSpPr>
              <a:xfrm>
                <a:off x="2428860" y="2428868"/>
                <a:ext cx="656715" cy="639748"/>
                <a:chOff x="4356597" y="3448242"/>
                <a:chExt cx="656715" cy="639748"/>
              </a:xfrm>
            </p:grpSpPr>
            <p:grpSp>
              <p:nvGrpSpPr>
                <p:cNvPr id="28" name="그룹 50"/>
                <p:cNvGrpSpPr/>
                <p:nvPr/>
              </p:nvGrpSpPr>
              <p:grpSpPr>
                <a:xfrm>
                  <a:off x="4356597" y="3448242"/>
                  <a:ext cx="656715" cy="639748"/>
                  <a:chOff x="5429256" y="3214686"/>
                  <a:chExt cx="656715" cy="639748"/>
                </a:xfrm>
              </p:grpSpPr>
              <p:pic>
                <p:nvPicPr>
                  <p:cNvPr id="3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 flipH="1">
                    <a:off x="5483728" y="3286124"/>
                    <a:ext cx="602243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1" name="타원 3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9" name="TextBox 40"/>
              <p:cNvSpPr txBox="1"/>
              <p:nvPr/>
            </p:nvSpPr>
            <p:spPr>
              <a:xfrm>
                <a:off x="2862043" y="2799873"/>
                <a:ext cx="1015978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R-Click!!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85" name="그룹 65"/>
          <p:cNvGrpSpPr/>
          <p:nvPr/>
        </p:nvGrpSpPr>
        <p:grpSpPr>
          <a:xfrm>
            <a:off x="7054289" y="5500702"/>
            <a:ext cx="1089611" cy="600907"/>
            <a:chOff x="6357950" y="3143248"/>
            <a:chExt cx="1252070" cy="688280"/>
          </a:xfrm>
        </p:grpSpPr>
        <p:grpSp>
          <p:nvGrpSpPr>
            <p:cNvPr id="8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8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1" name="타원 9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grpSp>
        <p:nvGrpSpPr>
          <p:cNvPr id="109" name="그룹 108"/>
          <p:cNvGrpSpPr/>
          <p:nvPr/>
        </p:nvGrpSpPr>
        <p:grpSpPr>
          <a:xfrm>
            <a:off x="309563" y="781032"/>
            <a:ext cx="3106729" cy="3365608"/>
            <a:chOff x="309563" y="781032"/>
            <a:chExt cx="3106729" cy="3365608"/>
          </a:xfrm>
        </p:grpSpPr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7664" y="1285860"/>
              <a:ext cx="2836968" cy="2182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5" name="직사각형 104"/>
            <p:cNvSpPr/>
            <p:nvPr/>
          </p:nvSpPr>
          <p:spPr>
            <a:xfrm>
              <a:off x="309563" y="781032"/>
              <a:ext cx="310672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1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Right-click the mouse and select </a:t>
              </a:r>
              <a:r>
                <a:rPr lang="en-US" altLang="ko-KR" sz="1100" b="1" dirty="0" smtClean="0">
                  <a:latin typeface="Arial" pitchFamily="34" charset="0"/>
                  <a:cs typeface="Arial" pitchFamily="34" charset="0"/>
                </a:rPr>
                <a:t>Export to E-Mail.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466993" y="3546476"/>
              <a:ext cx="252543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Use the ‘Export to E-mail’ function only if ‘Outlook’ is installed and configured on the computer.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250825" y="500042"/>
            <a:ext cx="7294071" cy="5132522"/>
            <a:chOff x="250825" y="500042"/>
            <a:chExt cx="7294071" cy="5132522"/>
          </a:xfrm>
        </p:grpSpPr>
        <p:grpSp>
          <p:nvGrpSpPr>
            <p:cNvPr id="96" name="그룹 28"/>
            <p:cNvGrpSpPr/>
            <p:nvPr/>
          </p:nvGrpSpPr>
          <p:grpSpPr>
            <a:xfrm>
              <a:off x="3304132" y="1857364"/>
              <a:ext cx="4240764" cy="3775200"/>
              <a:chOff x="3304132" y="1857364"/>
              <a:chExt cx="4240764" cy="3775200"/>
            </a:xfrm>
          </p:grpSpPr>
          <p:cxnSp>
            <p:nvCxnSpPr>
              <p:cNvPr id="97" name="직선 연결선 96"/>
              <p:cNvCxnSpPr/>
              <p:nvPr/>
            </p:nvCxnSpPr>
            <p:spPr>
              <a:xfrm rot="16200000" flipV="1">
                <a:off x="4053028" y="3376468"/>
                <a:ext cx="3693460" cy="655251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6140896" y="5416564"/>
                <a:ext cx="1404000" cy="216000"/>
              </a:xfrm>
              <a:prstGeom prst="roundRect">
                <a:avLst>
                  <a:gd name="adj" fmla="val 22469"/>
                </a:avLst>
              </a:prstGeom>
              <a:solidFill>
                <a:schemeClr val="accent2">
                  <a:lumMod val="7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cxnSp>
            <p:nvCxnSpPr>
              <p:cNvPr id="99" name="직선 연결선 98"/>
              <p:cNvCxnSpPr/>
              <p:nvPr/>
            </p:nvCxnSpPr>
            <p:spPr>
              <a:xfrm rot="10800000">
                <a:off x="3304132" y="1857364"/>
                <a:ext cx="2268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모서리가 둥근 직사각형 106"/>
            <p:cNvSpPr/>
            <p:nvPr/>
          </p:nvSpPr>
          <p:spPr bwMode="auto">
            <a:xfrm>
              <a:off x="250825" y="500042"/>
              <a:ext cx="3035291" cy="3857652"/>
            </a:xfrm>
            <a:prstGeom prst="roundRect">
              <a:avLst>
                <a:gd name="adj" fmla="val 2263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38300" y="267734"/>
            <a:ext cx="2176312" cy="387668"/>
          </a:xfrm>
          <a:prstGeom prst="roundRect">
            <a:avLst>
              <a:gd name="adj" fmla="val 2246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Export to E-mail(2/2)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7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500"/>
                            </p:stCondLst>
                            <p:childTnLst>
                              <p:par>
                                <p:cTn id="8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6472251" y="3200399"/>
            <a:ext cx="1844165" cy="639604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Settings</a:t>
            </a:r>
            <a:endParaRPr lang="ko-KR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" name="줄무늬가 있는 오른쪽 화살표 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7" name="Picture 3" descr="C:\Users\a00291\AppData\Local\Microsoft\Windows\Temporary Internet Files\Content.IE5\Q804SNNQ\MC900442150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86776" y="6143644"/>
            <a:ext cx="574314" cy="574314"/>
          </a:xfrm>
          <a:prstGeom prst="rect">
            <a:avLst/>
          </a:prstGeom>
          <a:noFill/>
        </p:spPr>
      </p:pic>
      <p:pic>
        <p:nvPicPr>
          <p:cNvPr id="13" name="그림 12" descr="내부 이미지1.png"/>
          <p:cNvPicPr>
            <a:picLocks noChangeAspect="1"/>
          </p:cNvPicPr>
          <p:nvPr/>
        </p:nvPicPr>
        <p:blipFill>
          <a:blip r:embed="rId4" cstate="print"/>
          <a:srcRect l="12412"/>
          <a:stretch>
            <a:fillRect/>
          </a:stretch>
        </p:blipFill>
        <p:spPr>
          <a:xfrm>
            <a:off x="0" y="2390401"/>
            <a:ext cx="2878238" cy="2285018"/>
          </a:xfrm>
          <a:prstGeom prst="rect">
            <a:avLst/>
          </a:prstGeom>
        </p:spPr>
      </p:pic>
      <p:pic>
        <p:nvPicPr>
          <p:cNvPr id="14" name="그림 13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83160" y="3112862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600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600" dirty="0"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Black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342" r="55988" b="21608"/>
          <a:stretch>
            <a:fillRect/>
          </a:stretch>
        </p:blipFill>
        <p:spPr bwMode="auto">
          <a:xfrm>
            <a:off x="4572000" y="692150"/>
            <a:ext cx="43211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그룹 65"/>
          <p:cNvGrpSpPr/>
          <p:nvPr/>
        </p:nvGrpSpPr>
        <p:grpSpPr>
          <a:xfrm>
            <a:off x="6757386" y="868383"/>
            <a:ext cx="1089611" cy="600907"/>
            <a:chOff x="6357950" y="3143248"/>
            <a:chExt cx="1252070" cy="688280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" name="타원 1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4" name="그림 3" descr="configur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36351" y="834930"/>
            <a:ext cx="1404386" cy="684000"/>
          </a:xfrm>
          <a:prstGeom prst="rect">
            <a:avLst/>
          </a:prstGeom>
        </p:spPr>
      </p:pic>
      <p:grpSp>
        <p:nvGrpSpPr>
          <p:cNvPr id="14" name="그룹 65"/>
          <p:cNvGrpSpPr/>
          <p:nvPr/>
        </p:nvGrpSpPr>
        <p:grpSpPr>
          <a:xfrm>
            <a:off x="7359026" y="1225573"/>
            <a:ext cx="1089611" cy="600907"/>
            <a:chOff x="6357950" y="3143248"/>
            <a:chExt cx="1252070" cy="688280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0" name="타원 1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8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250825" y="500042"/>
            <a:ext cx="7657846" cy="5715040"/>
            <a:chOff x="250825" y="500042"/>
            <a:chExt cx="7657846" cy="5715040"/>
          </a:xfrm>
        </p:grpSpPr>
        <p:sp>
          <p:nvSpPr>
            <p:cNvPr id="24" name="모서리가 둥근 직사각형 23"/>
            <p:cNvSpPr/>
            <p:nvPr/>
          </p:nvSpPr>
          <p:spPr bwMode="auto">
            <a:xfrm>
              <a:off x="250825" y="500042"/>
              <a:ext cx="3963985" cy="5715040"/>
            </a:xfrm>
            <a:prstGeom prst="roundRect">
              <a:avLst>
                <a:gd name="adj" fmla="val 2263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5" name="그룹 28"/>
            <p:cNvGrpSpPr/>
            <p:nvPr/>
          </p:nvGrpSpPr>
          <p:grpSpPr>
            <a:xfrm>
              <a:off x="4220551" y="1165286"/>
              <a:ext cx="3688120" cy="144000"/>
              <a:chOff x="4220551" y="1165286"/>
              <a:chExt cx="3688120" cy="144000"/>
            </a:xfrm>
          </p:grpSpPr>
          <p:cxnSp>
            <p:nvCxnSpPr>
              <p:cNvPr id="26" name="직선 연결선 25"/>
              <p:cNvCxnSpPr/>
              <p:nvPr/>
            </p:nvCxnSpPr>
            <p:spPr>
              <a:xfrm rot="10800000">
                <a:off x="4220551" y="1214422"/>
                <a:ext cx="2412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6540671" y="1165286"/>
                <a:ext cx="1368000" cy="144000"/>
              </a:xfrm>
              <a:prstGeom prst="roundRect">
                <a:avLst>
                  <a:gd name="adj" fmla="val 22469"/>
                </a:avLst>
              </a:prstGeom>
              <a:solidFill>
                <a:schemeClr val="accent2">
                  <a:lumMod val="7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538300" y="267734"/>
            <a:ext cx="2890692" cy="387668"/>
          </a:xfrm>
          <a:prstGeom prst="roundRect">
            <a:avLst>
              <a:gd name="adj" fmla="val 2246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Network Configuration(1/3)</a:t>
            </a:r>
          </a:p>
        </p:txBody>
      </p:sp>
      <p:grpSp>
        <p:nvGrpSpPr>
          <p:cNvPr id="63" name="그룹 62"/>
          <p:cNvGrpSpPr/>
          <p:nvPr/>
        </p:nvGrpSpPr>
        <p:grpSpPr>
          <a:xfrm>
            <a:off x="295429" y="723248"/>
            <a:ext cx="3788217" cy="4744246"/>
            <a:chOff x="295429" y="723248"/>
            <a:chExt cx="3788217" cy="474424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1759" y="1285860"/>
              <a:ext cx="3214710" cy="4181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TextBox 35"/>
            <p:cNvSpPr txBox="1"/>
            <p:nvPr/>
          </p:nvSpPr>
          <p:spPr>
            <a:xfrm>
              <a:off x="295429" y="723248"/>
              <a:ext cx="37882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Click Help 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 Configuration, a pop-up window appears </a:t>
              </a:r>
            </a:p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as shown below.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812620" y="1564993"/>
            <a:ext cx="3616504" cy="495534"/>
            <a:chOff x="812620" y="1564993"/>
            <a:chExt cx="3616504" cy="495534"/>
          </a:xfrm>
        </p:grpSpPr>
        <p:grpSp>
          <p:nvGrpSpPr>
            <p:cNvPr id="48" name="그룹 47"/>
            <p:cNvGrpSpPr/>
            <p:nvPr/>
          </p:nvGrpSpPr>
          <p:grpSpPr>
            <a:xfrm>
              <a:off x="812620" y="1772527"/>
              <a:ext cx="324000" cy="288000"/>
              <a:chOff x="812620" y="1846213"/>
              <a:chExt cx="665244" cy="215902"/>
            </a:xfrm>
          </p:grpSpPr>
          <p:cxnSp>
            <p:nvCxnSpPr>
              <p:cNvPr id="38" name="직선 연결선 37"/>
              <p:cNvCxnSpPr/>
              <p:nvPr/>
            </p:nvCxnSpPr>
            <p:spPr>
              <a:xfrm flipV="1">
                <a:off x="812620" y="1846213"/>
                <a:ext cx="231206" cy="21590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/>
              <p:cNvCxnSpPr/>
              <p:nvPr/>
            </p:nvCxnSpPr>
            <p:spPr>
              <a:xfrm flipV="1">
                <a:off x="1049236" y="1857364"/>
                <a:ext cx="428628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모서리가 둥근 직사각형 49"/>
            <p:cNvSpPr/>
            <p:nvPr/>
          </p:nvSpPr>
          <p:spPr bwMode="auto">
            <a:xfrm>
              <a:off x="1142976" y="1564993"/>
              <a:ext cx="3286148" cy="428628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Configure the DB Server’s IP address. It consists of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Local Host and Remote Host.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812620" y="2357430"/>
            <a:ext cx="3616504" cy="495534"/>
            <a:chOff x="812620" y="1564993"/>
            <a:chExt cx="3616504" cy="495534"/>
          </a:xfrm>
        </p:grpSpPr>
        <p:grpSp>
          <p:nvGrpSpPr>
            <p:cNvPr id="53" name="그룹 52"/>
            <p:cNvGrpSpPr/>
            <p:nvPr/>
          </p:nvGrpSpPr>
          <p:grpSpPr>
            <a:xfrm>
              <a:off x="812619" y="1772527"/>
              <a:ext cx="323999" cy="288000"/>
              <a:chOff x="812620" y="1846213"/>
              <a:chExt cx="665244" cy="215902"/>
            </a:xfrm>
          </p:grpSpPr>
          <p:cxnSp>
            <p:nvCxnSpPr>
              <p:cNvPr id="55" name="직선 연결선 54"/>
              <p:cNvCxnSpPr/>
              <p:nvPr/>
            </p:nvCxnSpPr>
            <p:spPr>
              <a:xfrm flipV="1">
                <a:off x="812620" y="1846213"/>
                <a:ext cx="231206" cy="21590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 55"/>
              <p:cNvCxnSpPr/>
              <p:nvPr/>
            </p:nvCxnSpPr>
            <p:spPr>
              <a:xfrm flipV="1">
                <a:off x="1049236" y="1857364"/>
                <a:ext cx="428628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모서리가 둥근 직사각형 53"/>
            <p:cNvSpPr/>
            <p:nvPr/>
          </p:nvSpPr>
          <p:spPr bwMode="auto">
            <a:xfrm>
              <a:off x="1142976" y="1564993"/>
              <a:ext cx="3286148" cy="428628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Configure the File Server’s IP Address. It consists of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Local Host and Remote Host.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812618" y="4067410"/>
            <a:ext cx="3616506" cy="1228726"/>
            <a:chOff x="812618" y="2060527"/>
            <a:chExt cx="3616506" cy="1228726"/>
          </a:xfrm>
        </p:grpSpPr>
        <p:grpSp>
          <p:nvGrpSpPr>
            <p:cNvPr id="58" name="그룹 57"/>
            <p:cNvGrpSpPr/>
            <p:nvPr/>
          </p:nvGrpSpPr>
          <p:grpSpPr>
            <a:xfrm>
              <a:off x="812618" y="2060527"/>
              <a:ext cx="323999" cy="721030"/>
              <a:chOff x="812619" y="2062115"/>
              <a:chExt cx="665245" cy="540527"/>
            </a:xfrm>
          </p:grpSpPr>
          <p:cxnSp>
            <p:nvCxnSpPr>
              <p:cNvPr id="60" name="직선 연결선 59"/>
              <p:cNvCxnSpPr/>
              <p:nvPr/>
            </p:nvCxnSpPr>
            <p:spPr>
              <a:xfrm rot="16200000" flipH="1">
                <a:off x="662281" y="2212453"/>
                <a:ext cx="538939" cy="23826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/>
              <p:cNvCxnSpPr/>
              <p:nvPr/>
            </p:nvCxnSpPr>
            <p:spPr>
              <a:xfrm flipV="1">
                <a:off x="1049236" y="2601054"/>
                <a:ext cx="428628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모서리가 둥근 직사각형 58"/>
            <p:cNvSpPr/>
            <p:nvPr/>
          </p:nvSpPr>
          <p:spPr bwMode="auto">
            <a:xfrm>
              <a:off x="1142976" y="2350811"/>
              <a:ext cx="3286148" cy="938442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The Connection Time is the time that the server waits 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in order to connect; while the Response Time is the 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time taken for the reception of data after the 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connection to the server is accomplished. The initial 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value for each time is optimized, so we recommend 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keeping the initial value, unless otherwise specified.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65" name="줄무늬가 있는 오른쪽 화살표 6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92149"/>
            <a:ext cx="44838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25"/>
            <a:ext cx="4483459" cy="58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52581" t="26104" r="5991" b="70221"/>
          <a:stretch>
            <a:fillRect/>
          </a:stretch>
        </p:blipFill>
        <p:spPr bwMode="auto">
          <a:xfrm>
            <a:off x="6929454" y="2214554"/>
            <a:ext cx="1857388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92150"/>
            <a:ext cx="4483459" cy="58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 l="55768" t="44470" r="10771" b="51855"/>
          <a:stretch>
            <a:fillRect/>
          </a:stretch>
        </p:blipFill>
        <p:spPr bwMode="auto">
          <a:xfrm>
            <a:off x="7072330" y="3286124"/>
            <a:ext cx="1500198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그룹 65"/>
          <p:cNvGrpSpPr/>
          <p:nvPr/>
        </p:nvGrpSpPr>
        <p:grpSpPr>
          <a:xfrm>
            <a:off x="5143504" y="2285992"/>
            <a:ext cx="1089611" cy="600907"/>
            <a:chOff x="6357950" y="3143248"/>
            <a:chExt cx="1252070" cy="688280"/>
          </a:xfrm>
        </p:grpSpPr>
        <p:grpSp>
          <p:nvGrpSpPr>
            <p:cNvPr id="8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3" name="타원 1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1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18" name="그룹 65"/>
          <p:cNvGrpSpPr/>
          <p:nvPr/>
        </p:nvGrpSpPr>
        <p:grpSpPr>
          <a:xfrm>
            <a:off x="5143504" y="3429000"/>
            <a:ext cx="1089611" cy="600907"/>
            <a:chOff x="6357950" y="3143248"/>
            <a:chExt cx="1252070" cy="688280"/>
          </a:xfrm>
        </p:grpSpPr>
        <p:grpSp>
          <p:nvGrpSpPr>
            <p:cNvPr id="19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2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5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4" name="타원 23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2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250825" y="500042"/>
            <a:ext cx="4964117" cy="5715040"/>
            <a:chOff x="250825" y="500042"/>
            <a:chExt cx="4964117" cy="5715040"/>
          </a:xfrm>
        </p:grpSpPr>
        <p:sp>
          <p:nvSpPr>
            <p:cNvPr id="31" name="모서리가 둥근 직사각형 30"/>
            <p:cNvSpPr/>
            <p:nvPr/>
          </p:nvSpPr>
          <p:spPr bwMode="auto">
            <a:xfrm>
              <a:off x="250825" y="500042"/>
              <a:ext cx="3963985" cy="5715040"/>
            </a:xfrm>
            <a:prstGeom prst="roundRect">
              <a:avLst>
                <a:gd name="adj" fmla="val 2263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2" name="그룹 28"/>
            <p:cNvGrpSpPr/>
            <p:nvPr/>
          </p:nvGrpSpPr>
          <p:grpSpPr>
            <a:xfrm>
              <a:off x="4214810" y="857232"/>
              <a:ext cx="1000132" cy="476071"/>
              <a:chOff x="4214810" y="857232"/>
              <a:chExt cx="1000132" cy="476071"/>
            </a:xfrm>
          </p:grpSpPr>
          <p:cxnSp>
            <p:nvCxnSpPr>
              <p:cNvPr id="33" name="직선 연결선 32"/>
              <p:cNvCxnSpPr/>
              <p:nvPr/>
            </p:nvCxnSpPr>
            <p:spPr>
              <a:xfrm rot="10800000">
                <a:off x="4214810" y="1071546"/>
                <a:ext cx="72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4748329" y="857232"/>
                <a:ext cx="466613" cy="476071"/>
              </a:xfrm>
              <a:prstGeom prst="ellipse">
                <a:avLst/>
              </a:prstGeom>
              <a:solidFill>
                <a:schemeClr val="accent2">
                  <a:lumMod val="7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</p:grpSp>
      <p:grpSp>
        <p:nvGrpSpPr>
          <p:cNvPr id="38" name="그룹 37"/>
          <p:cNvGrpSpPr/>
          <p:nvPr/>
        </p:nvGrpSpPr>
        <p:grpSpPr>
          <a:xfrm>
            <a:off x="279101" y="1428736"/>
            <a:ext cx="3902256" cy="858942"/>
            <a:chOff x="279101" y="1428736"/>
            <a:chExt cx="3902256" cy="858942"/>
          </a:xfrm>
        </p:grpSpPr>
        <p:sp>
          <p:nvSpPr>
            <p:cNvPr id="4" name="직사각형 3"/>
            <p:cNvSpPr/>
            <p:nvPr/>
          </p:nvSpPr>
          <p:spPr>
            <a:xfrm>
              <a:off x="279101" y="1428736"/>
              <a:ext cx="39022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Click on to the Remote Host section of the DB Server IP Address. Then, input the IP Address of the DB Server computer.</a:t>
              </a:r>
            </a:p>
          </p:txBody>
        </p:sp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7827" y="2071678"/>
              <a:ext cx="3381231" cy="21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9" name="그룹 38"/>
          <p:cNvGrpSpPr/>
          <p:nvPr/>
        </p:nvGrpSpPr>
        <p:grpSpPr>
          <a:xfrm>
            <a:off x="279101" y="2500306"/>
            <a:ext cx="3902256" cy="853690"/>
            <a:chOff x="279101" y="2500306"/>
            <a:chExt cx="3902256" cy="853690"/>
          </a:xfrm>
        </p:grpSpPr>
        <p:sp>
          <p:nvSpPr>
            <p:cNvPr id="35" name="직사각형 34"/>
            <p:cNvSpPr/>
            <p:nvPr/>
          </p:nvSpPr>
          <p:spPr>
            <a:xfrm>
              <a:off x="279101" y="2500306"/>
              <a:ext cx="39022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Click on to the Remote Host section of the File Server IP Address. Then, input the IP</a:t>
              </a:r>
            </a:p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Address of the File Server computer.</a:t>
              </a:r>
            </a:p>
          </p:txBody>
        </p:sp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39750" y="3143248"/>
              <a:ext cx="3380400" cy="21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4" name="그룹 43"/>
          <p:cNvGrpSpPr/>
          <p:nvPr/>
        </p:nvGrpSpPr>
        <p:grpSpPr>
          <a:xfrm>
            <a:off x="279101" y="3571876"/>
            <a:ext cx="3902256" cy="276999"/>
            <a:chOff x="279101" y="3571876"/>
            <a:chExt cx="3902256" cy="276999"/>
          </a:xfrm>
        </p:grpSpPr>
        <p:sp>
          <p:nvSpPr>
            <p:cNvPr id="41" name="직사각형 40"/>
            <p:cNvSpPr/>
            <p:nvPr/>
          </p:nvSpPr>
          <p:spPr>
            <a:xfrm>
              <a:off x="279101" y="3571876"/>
              <a:ext cx="390225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Click on the ‘Apply’ button.</a:t>
              </a:r>
            </a:p>
          </p:txBody>
        </p:sp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93679" y="3609861"/>
              <a:ext cx="81915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5" name="그룹 65"/>
          <p:cNvGrpSpPr/>
          <p:nvPr/>
        </p:nvGrpSpPr>
        <p:grpSpPr>
          <a:xfrm>
            <a:off x="7370177" y="6257093"/>
            <a:ext cx="1089611" cy="600907"/>
            <a:chOff x="6357950" y="3143248"/>
            <a:chExt cx="1252070" cy="688280"/>
          </a:xfrm>
        </p:grpSpPr>
        <p:grpSp>
          <p:nvGrpSpPr>
            <p:cNvPr id="4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4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1" name="타원 5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368309" y="741190"/>
            <a:ext cx="3973694" cy="646331"/>
            <a:chOff x="368309" y="741190"/>
            <a:chExt cx="3973694" cy="646331"/>
          </a:xfrm>
        </p:grpSpPr>
        <p:sp>
          <p:nvSpPr>
            <p:cNvPr id="3" name="직사각형 2"/>
            <p:cNvSpPr/>
            <p:nvPr/>
          </p:nvSpPr>
          <p:spPr>
            <a:xfrm>
              <a:off x="368309" y="741190"/>
              <a:ext cx="39736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 smtClean="0">
                  <a:latin typeface="Arial" pitchFamily="34" charset="0"/>
                  <a:cs typeface="Arial" pitchFamily="34" charset="0"/>
                </a:rPr>
                <a:t>When the DB and the File Servers are installed on </a:t>
              </a:r>
            </a:p>
            <a:p>
              <a:r>
                <a:rPr lang="en-US" altLang="ko-KR" sz="1200" b="1" dirty="0" smtClean="0">
                  <a:latin typeface="Arial" pitchFamily="34" charset="0"/>
                  <a:cs typeface="Arial" pitchFamily="34" charset="0"/>
                </a:rPr>
                <a:t>separate computers.</a:t>
              </a:r>
            </a:p>
            <a:p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4" name="그림 53" descr="PC ICON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12884" y="1000108"/>
              <a:ext cx="399287" cy="374332"/>
            </a:xfrm>
            <a:prstGeom prst="rect">
              <a:avLst/>
            </a:prstGeom>
          </p:spPr>
        </p:pic>
        <p:pic>
          <p:nvPicPr>
            <p:cNvPr id="55" name="그림 54" descr="PC ICON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86116" y="1000108"/>
              <a:ext cx="399287" cy="374332"/>
            </a:xfrm>
            <a:prstGeom prst="rect">
              <a:avLst/>
            </a:prstGeom>
          </p:spPr>
        </p:pic>
      </p:grpSp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14942" y="4143380"/>
            <a:ext cx="3389308" cy="147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8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9" name="줄무늬가 있는 오른쪽 화살표 5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38300" y="267734"/>
            <a:ext cx="2890692" cy="387668"/>
          </a:xfrm>
          <a:prstGeom prst="roundRect">
            <a:avLst>
              <a:gd name="adj" fmla="val 2246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Network Configuration(2/3)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8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000"/>
                            </p:stCondLst>
                            <p:childTnLst>
                              <p:par>
                                <p:cTn id="9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8000"/>
                            </p:stCondLst>
                            <p:childTnLst>
                              <p:par>
                                <p:cTn id="9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92149"/>
            <a:ext cx="44838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25"/>
            <a:ext cx="4483459" cy="58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29"/>
          <p:cNvGrpSpPr/>
          <p:nvPr/>
        </p:nvGrpSpPr>
        <p:grpSpPr>
          <a:xfrm>
            <a:off x="250825" y="500042"/>
            <a:ext cx="4964117" cy="5715040"/>
            <a:chOff x="250825" y="500042"/>
            <a:chExt cx="4964117" cy="5715040"/>
          </a:xfrm>
        </p:grpSpPr>
        <p:sp>
          <p:nvSpPr>
            <p:cNvPr id="31" name="모서리가 둥근 직사각형 30"/>
            <p:cNvSpPr/>
            <p:nvPr/>
          </p:nvSpPr>
          <p:spPr bwMode="auto">
            <a:xfrm>
              <a:off x="250825" y="500042"/>
              <a:ext cx="3963985" cy="5715040"/>
            </a:xfrm>
            <a:prstGeom prst="roundRect">
              <a:avLst>
                <a:gd name="adj" fmla="val 2263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그룹 28"/>
            <p:cNvGrpSpPr/>
            <p:nvPr/>
          </p:nvGrpSpPr>
          <p:grpSpPr>
            <a:xfrm>
              <a:off x="4214810" y="857232"/>
              <a:ext cx="1000132" cy="476071"/>
              <a:chOff x="4214810" y="857232"/>
              <a:chExt cx="1000132" cy="476071"/>
            </a:xfrm>
          </p:grpSpPr>
          <p:cxnSp>
            <p:nvCxnSpPr>
              <p:cNvPr id="33" name="직선 연결선 32"/>
              <p:cNvCxnSpPr/>
              <p:nvPr/>
            </p:nvCxnSpPr>
            <p:spPr>
              <a:xfrm rot="10800000">
                <a:off x="4214810" y="1071546"/>
                <a:ext cx="72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4748329" y="857232"/>
                <a:ext cx="466613" cy="476071"/>
              </a:xfrm>
              <a:prstGeom prst="ellipse">
                <a:avLst/>
              </a:prstGeom>
              <a:solidFill>
                <a:schemeClr val="accent2">
                  <a:lumMod val="7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</p:grpSp>
      <p:grpSp>
        <p:nvGrpSpPr>
          <p:cNvPr id="27" name="그룹 43"/>
          <p:cNvGrpSpPr/>
          <p:nvPr/>
        </p:nvGrpSpPr>
        <p:grpSpPr>
          <a:xfrm>
            <a:off x="279101" y="3571876"/>
            <a:ext cx="3902256" cy="276999"/>
            <a:chOff x="279101" y="3571876"/>
            <a:chExt cx="3902256" cy="276999"/>
          </a:xfrm>
        </p:grpSpPr>
        <p:sp>
          <p:nvSpPr>
            <p:cNvPr id="41" name="직사각형 40"/>
            <p:cNvSpPr/>
            <p:nvPr/>
          </p:nvSpPr>
          <p:spPr>
            <a:xfrm>
              <a:off x="279101" y="3571876"/>
              <a:ext cx="390225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Click on the ‘Apply’ button.</a:t>
              </a:r>
            </a:p>
          </p:txBody>
        </p:sp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93679" y="3609861"/>
              <a:ext cx="81915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5" name="그룹 54"/>
          <p:cNvGrpSpPr/>
          <p:nvPr/>
        </p:nvGrpSpPr>
        <p:grpSpPr>
          <a:xfrm>
            <a:off x="368309" y="741190"/>
            <a:ext cx="3973694" cy="633250"/>
            <a:chOff x="368309" y="741190"/>
            <a:chExt cx="3973694" cy="633250"/>
          </a:xfrm>
        </p:grpSpPr>
        <p:sp>
          <p:nvSpPr>
            <p:cNvPr id="3" name="직사각형 2"/>
            <p:cNvSpPr/>
            <p:nvPr/>
          </p:nvSpPr>
          <p:spPr>
            <a:xfrm>
              <a:off x="368309" y="741190"/>
              <a:ext cx="39736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 smtClean="0">
                  <a:latin typeface="Arial" pitchFamily="34" charset="0"/>
                  <a:cs typeface="Arial" pitchFamily="34" charset="0"/>
                </a:rPr>
                <a:t>When the DB and the File Servers are installed on the same computer.</a:t>
              </a:r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4" name="그림 53" descr="PC ICO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2884" y="1000108"/>
              <a:ext cx="399287" cy="374332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l="55768" t="26096" r="10771" b="70229"/>
          <a:stretch>
            <a:fillRect/>
          </a:stretch>
        </p:blipFill>
        <p:spPr bwMode="auto">
          <a:xfrm>
            <a:off x="7072330" y="2214554"/>
            <a:ext cx="1500198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92150"/>
            <a:ext cx="4483459" cy="58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그룹 65"/>
          <p:cNvGrpSpPr/>
          <p:nvPr/>
        </p:nvGrpSpPr>
        <p:grpSpPr>
          <a:xfrm>
            <a:off x="5143504" y="3429000"/>
            <a:ext cx="1089611" cy="600907"/>
            <a:chOff x="6357950" y="3143248"/>
            <a:chExt cx="1252070" cy="688280"/>
          </a:xfrm>
        </p:grpSpPr>
        <p:grpSp>
          <p:nvGrpSpPr>
            <p:cNvPr id="12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1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5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4" name="타원 23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2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5" name="그룹 65"/>
          <p:cNvGrpSpPr/>
          <p:nvPr/>
        </p:nvGrpSpPr>
        <p:grpSpPr>
          <a:xfrm>
            <a:off x="5143504" y="2285992"/>
            <a:ext cx="1089611" cy="600907"/>
            <a:chOff x="6357950" y="3143248"/>
            <a:chExt cx="1252070" cy="688280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3" name="타원 1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1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/>
          <a:srcRect l="55768" t="44478" r="9178" b="50622"/>
          <a:stretch>
            <a:fillRect/>
          </a:stretch>
        </p:blipFill>
        <p:spPr bwMode="auto">
          <a:xfrm>
            <a:off x="7072330" y="3286124"/>
            <a:ext cx="157163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8" name="그룹 57"/>
          <p:cNvGrpSpPr/>
          <p:nvPr/>
        </p:nvGrpSpPr>
        <p:grpSpPr>
          <a:xfrm>
            <a:off x="279101" y="1428736"/>
            <a:ext cx="3902256" cy="870550"/>
            <a:chOff x="279101" y="1428736"/>
            <a:chExt cx="3902256" cy="870550"/>
          </a:xfrm>
        </p:grpSpPr>
        <p:sp>
          <p:nvSpPr>
            <p:cNvPr id="4" name="직사각형 3"/>
            <p:cNvSpPr/>
            <p:nvPr/>
          </p:nvSpPr>
          <p:spPr>
            <a:xfrm>
              <a:off x="279101" y="1428736"/>
              <a:ext cx="39022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Click on to the Remote Host section of the DB Server IP Address. Then, input the IP Address of the DB Server computer.</a:t>
              </a:r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39750" y="2071678"/>
              <a:ext cx="3380400" cy="227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9" name="그룹 58"/>
          <p:cNvGrpSpPr/>
          <p:nvPr/>
        </p:nvGrpSpPr>
        <p:grpSpPr>
          <a:xfrm>
            <a:off x="279101" y="2500306"/>
            <a:ext cx="3902256" cy="870550"/>
            <a:chOff x="279101" y="2500306"/>
            <a:chExt cx="3902256" cy="870550"/>
          </a:xfrm>
        </p:grpSpPr>
        <p:sp>
          <p:nvSpPr>
            <p:cNvPr id="35" name="직사각형 34"/>
            <p:cNvSpPr/>
            <p:nvPr/>
          </p:nvSpPr>
          <p:spPr>
            <a:xfrm>
              <a:off x="279101" y="2500306"/>
              <a:ext cx="39022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00" dirty="0" smtClean="0"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Click on to the Remote Host section of the File Server IP Address. Then, input the IP Address of the File Server computer.</a:t>
              </a:r>
            </a:p>
          </p:txBody>
        </p:sp>
        <p:pic>
          <p:nvPicPr>
            <p:cNvPr id="57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39750" y="3143248"/>
              <a:ext cx="3380400" cy="227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그룹 65"/>
          <p:cNvGrpSpPr/>
          <p:nvPr/>
        </p:nvGrpSpPr>
        <p:grpSpPr>
          <a:xfrm>
            <a:off x="7370177" y="6257093"/>
            <a:ext cx="1089611" cy="600907"/>
            <a:chOff x="6357950" y="3143248"/>
            <a:chExt cx="1252070" cy="688280"/>
          </a:xfrm>
        </p:grpSpPr>
        <p:grpSp>
          <p:nvGrpSpPr>
            <p:cNvPr id="29" name="그룹 33"/>
            <p:cNvGrpSpPr/>
            <p:nvPr/>
          </p:nvGrpSpPr>
          <p:grpSpPr>
            <a:xfrm>
              <a:off x="6357950" y="3143248"/>
              <a:ext cx="1252070" cy="688280"/>
              <a:chOff x="2428860" y="2428868"/>
              <a:chExt cx="1252070" cy="688280"/>
            </a:xfrm>
          </p:grpSpPr>
          <p:grpSp>
            <p:nvGrpSpPr>
              <p:cNvPr id="3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3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1" name="타원 5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9" name="TextBox 40"/>
              <p:cNvSpPr txBox="1"/>
              <p:nvPr/>
            </p:nvSpPr>
            <p:spPr>
              <a:xfrm>
                <a:off x="2862047" y="2799873"/>
                <a:ext cx="818883" cy="317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sz="1200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6484422" y="3390496"/>
              <a:ext cx="477448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14942" y="4143380"/>
            <a:ext cx="3389308" cy="147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1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62" name="줄무늬가 있는 오른쪽 화살표 6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38300" y="267734"/>
            <a:ext cx="2890692" cy="387668"/>
          </a:xfrm>
          <a:prstGeom prst="roundRect">
            <a:avLst>
              <a:gd name="adj" fmla="val 2246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Network Configuration(3/3)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8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000"/>
                            </p:stCondLst>
                            <p:childTnLst>
                              <p:par>
                                <p:cTn id="9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8000"/>
                            </p:stCondLst>
                            <p:childTnLst>
                              <p:par>
                                <p:cTn id="9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6324" y="857232"/>
            <a:ext cx="4151351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그룹 26"/>
          <p:cNvGrpSpPr/>
          <p:nvPr/>
        </p:nvGrpSpPr>
        <p:grpSpPr>
          <a:xfrm>
            <a:off x="539750" y="962245"/>
            <a:ext cx="2355023" cy="2951180"/>
            <a:chOff x="539750" y="962245"/>
            <a:chExt cx="2355023" cy="2951180"/>
          </a:xfrm>
        </p:grpSpPr>
        <p:sp>
          <p:nvSpPr>
            <p:cNvPr id="3" name="TextBox 2"/>
            <p:cNvSpPr txBox="1"/>
            <p:nvPr/>
          </p:nvSpPr>
          <p:spPr>
            <a:xfrm>
              <a:off x="539750" y="962245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Drawing</a:t>
              </a: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39750" y="1269966"/>
              <a:ext cx="20130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Choose the style of the line (Dotted, Thin, Medium, or Bold) and its color in the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Drawing Tools.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그룹 73"/>
            <p:cNvGrpSpPr/>
            <p:nvPr/>
          </p:nvGrpSpPr>
          <p:grpSpPr>
            <a:xfrm>
              <a:off x="1703329" y="1165190"/>
              <a:ext cx="1191444" cy="562985"/>
              <a:chOff x="2843860" y="1413443"/>
              <a:chExt cx="1191444" cy="562985"/>
            </a:xfrm>
          </p:grpSpPr>
          <p:cxnSp>
            <p:nvCxnSpPr>
              <p:cNvPr id="6" name="직선 연결선 16"/>
              <p:cNvCxnSpPr/>
              <p:nvPr/>
            </p:nvCxnSpPr>
            <p:spPr>
              <a:xfrm rot="10800000">
                <a:off x="3460044" y="1418206"/>
                <a:ext cx="575260" cy="55822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직선 연결선 17"/>
              <p:cNvCxnSpPr/>
              <p:nvPr/>
            </p:nvCxnSpPr>
            <p:spPr>
              <a:xfrm>
                <a:off x="2843860" y="1413443"/>
                <a:ext cx="612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539750" y="2187832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Measure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539750" y="2495553"/>
              <a:ext cx="20130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Select the style (Dotted, Thin, Medium, or Bold) and color of the line to be used in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the ‘Measuring Tools’.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" name="직선 연결선 16"/>
            <p:cNvCxnSpPr/>
            <p:nvPr/>
          </p:nvCxnSpPr>
          <p:spPr>
            <a:xfrm rot="10800000">
              <a:off x="1665519" y="2424448"/>
              <a:ext cx="111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39750" y="3359483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Implant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39750" y="3667204"/>
              <a:ext cx="201302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Choose the color of the Implant.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직선 연결선 16"/>
            <p:cNvCxnSpPr/>
            <p:nvPr/>
          </p:nvCxnSpPr>
          <p:spPr>
            <a:xfrm rot="10800000">
              <a:off x="1687821" y="3596099"/>
              <a:ext cx="111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그룹 27"/>
          <p:cNvGrpSpPr/>
          <p:nvPr/>
        </p:nvGrpSpPr>
        <p:grpSpPr>
          <a:xfrm>
            <a:off x="6143635" y="2890853"/>
            <a:ext cx="2986319" cy="1015607"/>
            <a:chOff x="6143635" y="2890853"/>
            <a:chExt cx="2986319" cy="1015607"/>
          </a:xfrm>
        </p:grpSpPr>
        <p:sp>
          <p:nvSpPr>
            <p:cNvPr id="18" name="TextBox 17"/>
            <p:cNvSpPr txBox="1"/>
            <p:nvPr/>
          </p:nvSpPr>
          <p:spPr>
            <a:xfrm>
              <a:off x="7116934" y="2890853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Drawing</a:t>
              </a: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7116934" y="3198574"/>
              <a:ext cx="20130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Choose the style of the line (Dotted, Thin, Medium, or Bold) and its color from the</a:t>
              </a:r>
            </a:p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Drawing Tools.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" name="그룹 73"/>
            <p:cNvGrpSpPr/>
            <p:nvPr/>
          </p:nvGrpSpPr>
          <p:grpSpPr>
            <a:xfrm flipH="1">
              <a:off x="6143635" y="3094016"/>
              <a:ext cx="1020703" cy="348671"/>
              <a:chOff x="2843860" y="1413443"/>
              <a:chExt cx="1191444" cy="562985"/>
            </a:xfrm>
          </p:grpSpPr>
          <p:cxnSp>
            <p:nvCxnSpPr>
              <p:cNvPr id="21" name="직선 연결선 16"/>
              <p:cNvCxnSpPr/>
              <p:nvPr/>
            </p:nvCxnSpPr>
            <p:spPr>
              <a:xfrm rot="10800000">
                <a:off x="3460044" y="1418206"/>
                <a:ext cx="575260" cy="55822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17"/>
              <p:cNvCxnSpPr/>
              <p:nvPr/>
            </p:nvCxnSpPr>
            <p:spPr>
              <a:xfrm>
                <a:off x="2843860" y="1413443"/>
                <a:ext cx="612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538300" y="267734"/>
            <a:ext cx="2604940" cy="387668"/>
          </a:xfrm>
          <a:prstGeom prst="roundRect">
            <a:avLst>
              <a:gd name="adj" fmla="val 2246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Configuration - Overlay</a:t>
            </a:r>
          </a:p>
        </p:txBody>
      </p:sp>
      <p:grpSp>
        <p:nvGrpSpPr>
          <p:cNvPr id="2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25" name="줄무늬가 있는 오른쪽 화살표 2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8" name="줄무늬가 있는 오른쪽 화살표 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10" name="Picture 3" descr="C:\Users\a00291\AppData\Local\Microsoft\Windows\Temporary Internet Files\Content.IE5\Q804SNNQ\MC900442150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86776" y="6143644"/>
            <a:ext cx="574314" cy="574314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l="5258"/>
          <a:stretch>
            <a:fillRect/>
          </a:stretch>
        </p:blipFill>
        <p:spPr bwMode="auto">
          <a:xfrm>
            <a:off x="0" y="2466725"/>
            <a:ext cx="2781579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그림 14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71678"/>
            <a:ext cx="7442601" cy="45960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3160" y="3112862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600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600" dirty="0"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Black" pitchFamily="34" charset="0"/>
              <a:cs typeface="Verdana" pitchFamily="34" charset="0"/>
            </a:endParaRPr>
          </a:p>
        </p:txBody>
      </p:sp>
      <p:sp>
        <p:nvSpPr>
          <p:cNvPr id="6" name="대각선 방향의 모서리가 둥근 사각형 5"/>
          <p:cNvSpPr/>
          <p:nvPr/>
        </p:nvSpPr>
        <p:spPr>
          <a:xfrm>
            <a:off x="3707904" y="3977176"/>
            <a:ext cx="5328592" cy="1166336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4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Introduction to </a:t>
            </a:r>
            <a:r>
              <a:rPr lang="en-US" altLang="ko-K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EasyDent</a:t>
            </a:r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V4</a:t>
            </a: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&amp; Patient Registration</a:t>
            </a:r>
            <a:endParaRPr lang="ko-KR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6324" y="857232"/>
            <a:ext cx="4151352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8300" y="267734"/>
            <a:ext cx="3676510" cy="387668"/>
          </a:xfrm>
          <a:prstGeom prst="roundRect">
            <a:avLst>
              <a:gd name="adj" fmla="val 2246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Configuration - Image Processing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120542" y="928670"/>
            <a:ext cx="2774231" cy="3000829"/>
            <a:chOff x="120542" y="928670"/>
            <a:chExt cx="2774231" cy="3000829"/>
          </a:xfrm>
        </p:grpSpPr>
        <p:sp>
          <p:nvSpPr>
            <p:cNvPr id="4" name="TextBox 3"/>
            <p:cNvSpPr txBox="1"/>
            <p:nvPr/>
          </p:nvSpPr>
          <p:spPr>
            <a:xfrm>
              <a:off x="120542" y="928670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Image Setting</a:t>
              </a: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120542" y="1236391"/>
              <a:ext cx="201302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Saves the current Bright, Contrast and Gamma</a:t>
              </a:r>
            </a:p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levels. The default setting is </a:t>
              </a:r>
              <a:r>
                <a:rPr lang="en-US" altLang="ko-KR" sz="1100" b="1" dirty="0" smtClean="0">
                  <a:latin typeface="Arial" pitchFamily="34" charset="0"/>
                  <a:cs typeface="Arial" pitchFamily="34" charset="0"/>
                </a:rPr>
                <a:t>Not in Use.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그룹 73"/>
            <p:cNvGrpSpPr/>
            <p:nvPr/>
          </p:nvGrpSpPr>
          <p:grpSpPr>
            <a:xfrm>
              <a:off x="1783969" y="1136378"/>
              <a:ext cx="1110804" cy="558222"/>
              <a:chOff x="2924500" y="1418206"/>
              <a:chExt cx="1110804" cy="558222"/>
            </a:xfrm>
          </p:grpSpPr>
          <p:cxnSp>
            <p:nvCxnSpPr>
              <p:cNvPr id="7" name="직선 연결선 16"/>
              <p:cNvCxnSpPr/>
              <p:nvPr/>
            </p:nvCxnSpPr>
            <p:spPr>
              <a:xfrm rot="10800000">
                <a:off x="3460044" y="1418206"/>
                <a:ext cx="575260" cy="55822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직선 연결선 17"/>
              <p:cNvCxnSpPr/>
              <p:nvPr/>
            </p:nvCxnSpPr>
            <p:spPr>
              <a:xfrm>
                <a:off x="2924500" y="1424594"/>
                <a:ext cx="54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120542" y="2759211"/>
              <a:ext cx="18004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Another Image</a:t>
              </a:r>
            </a:p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Processing</a:t>
              </a: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20542" y="3329335"/>
              <a:ext cx="201302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Sets the current Coloring, Film Effect, Invert and Gray Scale image process.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그룹 73"/>
            <p:cNvGrpSpPr/>
            <p:nvPr/>
          </p:nvGrpSpPr>
          <p:grpSpPr>
            <a:xfrm>
              <a:off x="1889422" y="2181102"/>
              <a:ext cx="825190" cy="793793"/>
              <a:chOff x="3029953" y="632389"/>
              <a:chExt cx="825190" cy="793793"/>
            </a:xfrm>
          </p:grpSpPr>
          <p:cxnSp>
            <p:nvCxnSpPr>
              <p:cNvPr id="12" name="직선 연결선 16"/>
              <p:cNvCxnSpPr/>
              <p:nvPr/>
            </p:nvCxnSpPr>
            <p:spPr>
              <a:xfrm rot="5400000">
                <a:off x="3264685" y="827748"/>
                <a:ext cx="785818" cy="39509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17"/>
              <p:cNvCxnSpPr/>
              <p:nvPr/>
            </p:nvCxnSpPr>
            <p:spPr>
              <a:xfrm>
                <a:off x="3029953" y="1424594"/>
                <a:ext cx="432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16" name="줄무늬가 있는 오른쪽 화살표 1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6324" y="857232"/>
            <a:ext cx="4151351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8300" y="267734"/>
            <a:ext cx="2533502" cy="387668"/>
          </a:xfrm>
          <a:prstGeom prst="roundRect">
            <a:avLst>
              <a:gd name="adj" fmla="val 2246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Configuration - Default</a:t>
            </a:r>
          </a:p>
        </p:txBody>
      </p:sp>
      <p:grpSp>
        <p:nvGrpSpPr>
          <p:cNvPr id="67" name="그룹 66"/>
          <p:cNvGrpSpPr/>
          <p:nvPr/>
        </p:nvGrpSpPr>
        <p:grpSpPr>
          <a:xfrm>
            <a:off x="120542" y="928670"/>
            <a:ext cx="2616372" cy="4084108"/>
            <a:chOff x="120542" y="928670"/>
            <a:chExt cx="2616372" cy="4084108"/>
          </a:xfrm>
        </p:grpSpPr>
        <p:sp>
          <p:nvSpPr>
            <p:cNvPr id="4" name="TextBox 3"/>
            <p:cNvSpPr txBox="1"/>
            <p:nvPr/>
          </p:nvSpPr>
          <p:spPr>
            <a:xfrm>
              <a:off x="120542" y="928670"/>
              <a:ext cx="2069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Setting Chart No.</a:t>
              </a: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120542" y="1236391"/>
              <a:ext cx="20130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Click ‘Use’ to set the length of the chart number.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그룹 73"/>
            <p:cNvGrpSpPr/>
            <p:nvPr/>
          </p:nvGrpSpPr>
          <p:grpSpPr>
            <a:xfrm>
              <a:off x="2163724" y="1109313"/>
              <a:ext cx="573190" cy="357408"/>
              <a:chOff x="3281953" y="1424594"/>
              <a:chExt cx="573190" cy="357408"/>
            </a:xfrm>
          </p:grpSpPr>
          <p:cxnSp>
            <p:nvCxnSpPr>
              <p:cNvPr id="7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직선 연결선 17"/>
              <p:cNvCxnSpPr/>
              <p:nvPr/>
            </p:nvCxnSpPr>
            <p:spPr>
              <a:xfrm>
                <a:off x="3281953" y="1424594"/>
                <a:ext cx="21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120542" y="1714488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Language</a:t>
              </a: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20542" y="2022209"/>
              <a:ext cx="201302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Select preferred language.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" name="그룹 73"/>
            <p:cNvGrpSpPr/>
            <p:nvPr/>
          </p:nvGrpSpPr>
          <p:grpSpPr>
            <a:xfrm>
              <a:off x="1587724" y="1895131"/>
              <a:ext cx="1149190" cy="357408"/>
              <a:chOff x="2705953" y="1424594"/>
              <a:chExt cx="1149190" cy="357408"/>
            </a:xfrm>
          </p:grpSpPr>
          <p:cxnSp>
            <p:nvCxnSpPr>
              <p:cNvPr id="19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7"/>
              <p:cNvCxnSpPr/>
              <p:nvPr/>
            </p:nvCxnSpPr>
            <p:spPr>
              <a:xfrm>
                <a:off x="2705953" y="1424594"/>
                <a:ext cx="792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120542" y="2428868"/>
              <a:ext cx="1518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Linkage.xml</a:t>
              </a:r>
            </a:p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-Birthday</a:t>
              </a: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20542" y="3027206"/>
              <a:ext cx="201302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Interface the patient’s information with a third-party program through</a:t>
              </a:r>
            </a:p>
            <a:p>
              <a:r>
                <a:rPr lang="en-US" altLang="ko-KR" sz="1100" i="1" dirty="0" smtClean="0">
                  <a:latin typeface="Arial" pitchFamily="34" charset="0"/>
                  <a:cs typeface="Arial" pitchFamily="34" charset="0"/>
                </a:rPr>
                <a:t>Linkage.xml.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3" name="그룹 73"/>
            <p:cNvGrpSpPr/>
            <p:nvPr/>
          </p:nvGrpSpPr>
          <p:grpSpPr>
            <a:xfrm>
              <a:off x="1835054" y="2609511"/>
              <a:ext cx="901860" cy="357408"/>
              <a:chOff x="2953283" y="1424594"/>
              <a:chExt cx="901860" cy="357408"/>
            </a:xfrm>
          </p:grpSpPr>
          <p:cxnSp>
            <p:nvCxnSpPr>
              <p:cNvPr id="24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17"/>
              <p:cNvCxnSpPr/>
              <p:nvPr/>
            </p:nvCxnSpPr>
            <p:spPr>
              <a:xfrm>
                <a:off x="2953283" y="1424594"/>
                <a:ext cx="540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120542" y="3857628"/>
              <a:ext cx="19543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Scale of </a:t>
              </a:r>
            </a:p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preview window</a:t>
              </a:r>
            </a:p>
          </p:txBody>
        </p:sp>
        <p:grpSp>
          <p:nvGrpSpPr>
            <p:cNvPr id="28" name="그룹 73"/>
            <p:cNvGrpSpPr/>
            <p:nvPr/>
          </p:nvGrpSpPr>
          <p:grpSpPr>
            <a:xfrm flipV="1">
              <a:off x="1451030" y="3500442"/>
              <a:ext cx="1285884" cy="571500"/>
              <a:chOff x="2569259" y="1424812"/>
              <a:chExt cx="1285884" cy="357190"/>
            </a:xfrm>
          </p:grpSpPr>
          <p:cxnSp>
            <p:nvCxnSpPr>
              <p:cNvPr id="29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17"/>
              <p:cNvCxnSpPr/>
              <p:nvPr/>
            </p:nvCxnSpPr>
            <p:spPr>
              <a:xfrm flipV="1">
                <a:off x="2569259" y="1429912"/>
                <a:ext cx="928694" cy="88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120542" y="4643446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Start mode</a:t>
              </a:r>
            </a:p>
          </p:txBody>
        </p:sp>
        <p:grpSp>
          <p:nvGrpSpPr>
            <p:cNvPr id="35" name="그룹 73"/>
            <p:cNvGrpSpPr/>
            <p:nvPr/>
          </p:nvGrpSpPr>
          <p:grpSpPr>
            <a:xfrm flipV="1">
              <a:off x="1451030" y="4259420"/>
              <a:ext cx="1285884" cy="598338"/>
              <a:chOff x="2569259" y="1424813"/>
              <a:chExt cx="1285884" cy="357190"/>
            </a:xfrm>
          </p:grpSpPr>
          <p:cxnSp>
            <p:nvCxnSpPr>
              <p:cNvPr id="36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17"/>
              <p:cNvCxnSpPr/>
              <p:nvPr/>
            </p:nvCxnSpPr>
            <p:spPr>
              <a:xfrm flipV="1">
                <a:off x="2569259" y="1429912"/>
                <a:ext cx="928694" cy="88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그룹 67"/>
          <p:cNvGrpSpPr/>
          <p:nvPr/>
        </p:nvGrpSpPr>
        <p:grpSpPr>
          <a:xfrm>
            <a:off x="6216760" y="906368"/>
            <a:ext cx="2571687" cy="4741149"/>
            <a:chOff x="6216760" y="906368"/>
            <a:chExt cx="2571687" cy="4741149"/>
          </a:xfrm>
        </p:grpSpPr>
        <p:sp>
          <p:nvSpPr>
            <p:cNvPr id="11" name="TextBox 10"/>
            <p:cNvSpPr txBox="1"/>
            <p:nvPr/>
          </p:nvSpPr>
          <p:spPr>
            <a:xfrm>
              <a:off x="6775427" y="906368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Dual Monitor</a:t>
              </a: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775427" y="1214089"/>
              <a:ext cx="201302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Option to use dual monitors.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" name="그룹 73"/>
            <p:cNvGrpSpPr/>
            <p:nvPr/>
          </p:nvGrpSpPr>
          <p:grpSpPr>
            <a:xfrm flipH="1">
              <a:off x="6216760" y="1071546"/>
              <a:ext cx="569818" cy="500284"/>
              <a:chOff x="3281953" y="1424594"/>
              <a:chExt cx="573190" cy="357408"/>
            </a:xfrm>
          </p:grpSpPr>
          <p:cxnSp>
            <p:nvCxnSpPr>
              <p:cNvPr id="14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7"/>
              <p:cNvCxnSpPr/>
              <p:nvPr/>
            </p:nvCxnSpPr>
            <p:spPr>
              <a:xfrm>
                <a:off x="3281953" y="1424594"/>
                <a:ext cx="21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6775427" y="1643050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Magnifier</a:t>
              </a: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6775427" y="1950771"/>
              <a:ext cx="201302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Size / Ratio / Color.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1" name="그룹 73"/>
            <p:cNvGrpSpPr/>
            <p:nvPr/>
          </p:nvGrpSpPr>
          <p:grpSpPr>
            <a:xfrm flipH="1">
              <a:off x="6216760" y="1808228"/>
              <a:ext cx="569818" cy="500284"/>
              <a:chOff x="3281953" y="1424594"/>
              <a:chExt cx="573190" cy="357408"/>
            </a:xfrm>
          </p:grpSpPr>
          <p:cxnSp>
            <p:nvCxnSpPr>
              <p:cNvPr id="42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직선 연결선 17"/>
              <p:cNvCxnSpPr/>
              <p:nvPr/>
            </p:nvCxnSpPr>
            <p:spPr>
              <a:xfrm>
                <a:off x="3281953" y="1424594"/>
                <a:ext cx="21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6775427" y="2835194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Ratio on screen</a:t>
              </a: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775427" y="3142915"/>
              <a:ext cx="20130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Choose Intraoral Sensor’s proportion to the screen.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6" name="그룹 73"/>
            <p:cNvGrpSpPr/>
            <p:nvPr/>
          </p:nvGrpSpPr>
          <p:grpSpPr>
            <a:xfrm flipH="1">
              <a:off x="6216760" y="3000372"/>
              <a:ext cx="569818" cy="500284"/>
              <a:chOff x="3281953" y="1424594"/>
              <a:chExt cx="573190" cy="357408"/>
            </a:xfrm>
          </p:grpSpPr>
          <p:cxnSp>
            <p:nvCxnSpPr>
              <p:cNvPr id="47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17"/>
              <p:cNvCxnSpPr/>
              <p:nvPr/>
            </p:nvCxnSpPr>
            <p:spPr>
              <a:xfrm>
                <a:off x="3281953" y="1424594"/>
                <a:ext cx="21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6775427" y="4000504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Login Option</a:t>
              </a: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6775427" y="4308225"/>
              <a:ext cx="201302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Options include ‘Use Login’, ‘Not Use Login’, or ‘Auto Login’ for user when executing </a:t>
              </a:r>
              <a:r>
                <a:rPr lang="en-US" altLang="ko-KR" sz="1100" dirty="0" err="1" smtClean="0">
                  <a:latin typeface="Arial" pitchFamily="34" charset="0"/>
                  <a:cs typeface="Arial" pitchFamily="34" charset="0"/>
                </a:rPr>
                <a:t>EasyDent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. 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1" name="그룹 73"/>
            <p:cNvGrpSpPr/>
            <p:nvPr/>
          </p:nvGrpSpPr>
          <p:grpSpPr>
            <a:xfrm flipH="1">
              <a:off x="6216760" y="4165682"/>
              <a:ext cx="569818" cy="500284"/>
              <a:chOff x="3281953" y="1424594"/>
              <a:chExt cx="573190" cy="357408"/>
            </a:xfrm>
          </p:grpSpPr>
          <p:cxnSp>
            <p:nvCxnSpPr>
              <p:cNvPr id="52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17"/>
              <p:cNvCxnSpPr/>
              <p:nvPr/>
            </p:nvCxnSpPr>
            <p:spPr>
              <a:xfrm>
                <a:off x="3281953" y="1424594"/>
                <a:ext cx="21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/>
            <p:cNvSpPr txBox="1"/>
            <p:nvPr/>
          </p:nvSpPr>
          <p:spPr>
            <a:xfrm>
              <a:off x="6775427" y="5278185"/>
              <a:ext cx="1514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Date &amp; Time</a:t>
              </a:r>
            </a:p>
          </p:txBody>
        </p:sp>
        <p:cxnSp>
          <p:nvCxnSpPr>
            <p:cNvPr id="61" name="직선 연결선 16"/>
            <p:cNvCxnSpPr/>
            <p:nvPr/>
          </p:nvCxnSpPr>
          <p:spPr>
            <a:xfrm>
              <a:off x="6216760" y="5500702"/>
              <a:ext cx="57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65" name="줄무늬가 있는 오른쪽 화살표 6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6324" y="857232"/>
            <a:ext cx="4151351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8300" y="267734"/>
            <a:ext cx="2747816" cy="387668"/>
          </a:xfrm>
          <a:prstGeom prst="roundRect">
            <a:avLst>
              <a:gd name="adj" fmla="val 2246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Configuration - Program</a:t>
            </a:r>
          </a:p>
        </p:txBody>
      </p:sp>
      <p:grpSp>
        <p:nvGrpSpPr>
          <p:cNvPr id="46" name="그룹 45"/>
          <p:cNvGrpSpPr/>
          <p:nvPr/>
        </p:nvGrpSpPr>
        <p:grpSpPr>
          <a:xfrm>
            <a:off x="4430808" y="1714488"/>
            <a:ext cx="4351984" cy="2796539"/>
            <a:chOff x="4430808" y="1714488"/>
            <a:chExt cx="4351984" cy="2796539"/>
          </a:xfrm>
        </p:grpSpPr>
        <p:sp>
          <p:nvSpPr>
            <p:cNvPr id="15" name="TextBox 14"/>
            <p:cNvSpPr txBox="1"/>
            <p:nvPr/>
          </p:nvSpPr>
          <p:spPr>
            <a:xfrm>
              <a:off x="6769772" y="1714488"/>
              <a:ext cx="16722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Select dental </a:t>
              </a:r>
            </a:p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formula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6769772" y="2323977"/>
              <a:ext cx="201302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Choose a dental formula.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그룹 73"/>
            <p:cNvGrpSpPr/>
            <p:nvPr/>
          </p:nvGrpSpPr>
          <p:grpSpPr>
            <a:xfrm flipH="1">
              <a:off x="4430809" y="1928801"/>
              <a:ext cx="2368693" cy="1143229"/>
              <a:chOff x="3295771" y="1424594"/>
              <a:chExt cx="559372" cy="357409"/>
            </a:xfrm>
          </p:grpSpPr>
          <p:cxnSp>
            <p:nvCxnSpPr>
              <p:cNvPr id="20" name="직선 연결선 16"/>
              <p:cNvCxnSpPr/>
              <p:nvPr/>
            </p:nvCxnSpPr>
            <p:spPr>
              <a:xfrm rot="16200000" flipV="1">
                <a:off x="3592287" y="1519146"/>
                <a:ext cx="357408" cy="16830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17"/>
              <p:cNvCxnSpPr/>
              <p:nvPr/>
            </p:nvCxnSpPr>
            <p:spPr>
              <a:xfrm rot="10800000" flipH="1">
                <a:off x="3295771" y="1424594"/>
                <a:ext cx="391068" cy="49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6769772" y="3165550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Software for </a:t>
              </a:r>
            </a:p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Analysis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6769772" y="3741586"/>
              <a:ext cx="201302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Select either </a:t>
              </a:r>
              <a:r>
                <a:rPr lang="en-US" altLang="ko-KR" sz="1100" dirty="0" err="1" smtClean="0">
                  <a:latin typeface="Arial" pitchFamily="34" charset="0"/>
                  <a:cs typeface="Arial" pitchFamily="34" charset="0"/>
                </a:rPr>
                <a:t>EzCeph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 or </a:t>
              </a:r>
              <a:r>
                <a:rPr lang="en-US" altLang="ko-KR" sz="1100" dirty="0" err="1" smtClean="0">
                  <a:latin typeface="Arial" pitchFamily="34" charset="0"/>
                  <a:cs typeface="Arial" pitchFamily="34" charset="0"/>
                </a:rPr>
                <a:t>OrthoVision</a:t>
              </a:r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, either program can be used for analyzing CEPH images.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6" name="그룹 73"/>
            <p:cNvGrpSpPr/>
            <p:nvPr/>
          </p:nvGrpSpPr>
          <p:grpSpPr>
            <a:xfrm flipH="1">
              <a:off x="4430808" y="3357562"/>
              <a:ext cx="2368693" cy="214534"/>
              <a:chOff x="3295771" y="1424594"/>
              <a:chExt cx="559372" cy="357409"/>
            </a:xfrm>
          </p:grpSpPr>
          <p:cxnSp>
            <p:nvCxnSpPr>
              <p:cNvPr id="27" name="직선 연결선 16"/>
              <p:cNvCxnSpPr/>
              <p:nvPr/>
            </p:nvCxnSpPr>
            <p:spPr>
              <a:xfrm rot="16200000" flipV="1">
                <a:off x="3592287" y="1519146"/>
                <a:ext cx="357408" cy="16830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17"/>
              <p:cNvCxnSpPr/>
              <p:nvPr/>
            </p:nvCxnSpPr>
            <p:spPr>
              <a:xfrm rot="10800000" flipH="1">
                <a:off x="3295771" y="1424594"/>
                <a:ext cx="391068" cy="49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그룹 44"/>
          <p:cNvGrpSpPr/>
          <p:nvPr/>
        </p:nvGrpSpPr>
        <p:grpSpPr>
          <a:xfrm>
            <a:off x="120542" y="928670"/>
            <a:ext cx="2632055" cy="4510820"/>
            <a:chOff x="120542" y="928670"/>
            <a:chExt cx="2632055" cy="4510820"/>
          </a:xfrm>
        </p:grpSpPr>
        <p:sp>
          <p:nvSpPr>
            <p:cNvPr id="4" name="TextBox 3"/>
            <p:cNvSpPr txBox="1"/>
            <p:nvPr/>
          </p:nvSpPr>
          <p:spPr>
            <a:xfrm>
              <a:off x="120542" y="928670"/>
              <a:ext cx="23134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Select capture </a:t>
              </a:r>
            </a:p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mode for Dental CT</a:t>
              </a: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120542" y="1538159"/>
              <a:ext cx="20130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Choose the capture mode for dental CT Equipment.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그룹 73"/>
            <p:cNvGrpSpPr/>
            <p:nvPr/>
          </p:nvGrpSpPr>
          <p:grpSpPr>
            <a:xfrm>
              <a:off x="2163724" y="1109313"/>
              <a:ext cx="573190" cy="357408"/>
              <a:chOff x="3281953" y="1424594"/>
              <a:chExt cx="573190" cy="357408"/>
            </a:xfrm>
          </p:grpSpPr>
          <p:cxnSp>
            <p:nvCxnSpPr>
              <p:cNvPr id="7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직선 연결선 17"/>
              <p:cNvCxnSpPr/>
              <p:nvPr/>
            </p:nvCxnSpPr>
            <p:spPr>
              <a:xfrm>
                <a:off x="3281953" y="1424594"/>
                <a:ext cx="21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120542" y="2176787"/>
              <a:ext cx="23519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Select capture </a:t>
              </a:r>
            </a:p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mode for Panorama</a:t>
              </a: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20542" y="2786276"/>
              <a:ext cx="20130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dirty="0" smtClean="0">
                  <a:latin typeface="Arial" pitchFamily="34" charset="0"/>
                  <a:cs typeface="Arial" pitchFamily="34" charset="0"/>
                </a:rPr>
                <a:t>Choose the capture mode for panoramic equipment.</a:t>
              </a:r>
              <a:endParaRPr lang="ko-KR" altLang="en-US" sz="11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" name="직선 연결선 16"/>
            <p:cNvCxnSpPr/>
            <p:nvPr/>
          </p:nvCxnSpPr>
          <p:spPr>
            <a:xfrm rot="10800000">
              <a:off x="1966779" y="2357430"/>
              <a:ext cx="785818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20542" y="3357562"/>
              <a:ext cx="16767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Path for </a:t>
              </a:r>
            </a:p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TOMO Viewer</a:t>
              </a:r>
            </a:p>
          </p:txBody>
        </p:sp>
        <p:grpSp>
          <p:nvGrpSpPr>
            <p:cNvPr id="30" name="그룹 73"/>
            <p:cNvGrpSpPr/>
            <p:nvPr/>
          </p:nvGrpSpPr>
          <p:grpSpPr>
            <a:xfrm>
              <a:off x="1428728" y="3500438"/>
              <a:ext cx="1308186" cy="571722"/>
              <a:chOff x="3281953" y="1424594"/>
              <a:chExt cx="573190" cy="357408"/>
            </a:xfrm>
          </p:grpSpPr>
          <p:cxnSp>
            <p:nvCxnSpPr>
              <p:cNvPr id="31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17"/>
              <p:cNvCxnSpPr/>
              <p:nvPr/>
            </p:nvCxnSpPr>
            <p:spPr>
              <a:xfrm>
                <a:off x="3281953" y="1424594"/>
                <a:ext cx="21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120542" y="4034175"/>
              <a:ext cx="12961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Path for </a:t>
              </a:r>
            </a:p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CT Viewer</a:t>
              </a:r>
            </a:p>
          </p:txBody>
        </p:sp>
        <p:grpSp>
          <p:nvGrpSpPr>
            <p:cNvPr id="34" name="그룹 73"/>
            <p:cNvGrpSpPr/>
            <p:nvPr/>
          </p:nvGrpSpPr>
          <p:grpSpPr>
            <a:xfrm>
              <a:off x="1428728" y="4214818"/>
              <a:ext cx="1308186" cy="357408"/>
              <a:chOff x="3281953" y="1424594"/>
              <a:chExt cx="573190" cy="357408"/>
            </a:xfrm>
          </p:grpSpPr>
          <p:cxnSp>
            <p:nvCxnSpPr>
              <p:cNvPr id="35" name="직선 연결선 16"/>
              <p:cNvCxnSpPr/>
              <p:nvPr/>
            </p:nvCxnSpPr>
            <p:spPr>
              <a:xfrm rot="16200000" flipV="1">
                <a:off x="3497954" y="1424812"/>
                <a:ext cx="357190" cy="35718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17"/>
              <p:cNvCxnSpPr/>
              <p:nvPr/>
            </p:nvCxnSpPr>
            <p:spPr>
              <a:xfrm>
                <a:off x="3281953" y="1424594"/>
                <a:ext cx="21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120542" y="4793159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Enable</a:t>
              </a:r>
            </a:p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CR Scanner</a:t>
              </a:r>
            </a:p>
          </p:txBody>
        </p:sp>
        <p:cxnSp>
          <p:nvCxnSpPr>
            <p:cNvPr id="41" name="직선 연결선 16"/>
            <p:cNvCxnSpPr/>
            <p:nvPr/>
          </p:nvCxnSpPr>
          <p:spPr>
            <a:xfrm rot="10800000">
              <a:off x="1060597" y="4999048"/>
              <a:ext cx="1692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3" name="줄무늬가 있는 오른쪽 화살표 4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314141" y="2979146"/>
            <a:ext cx="4515718" cy="899708"/>
            <a:chOff x="3101891" y="2385276"/>
            <a:chExt cx="4515718" cy="899708"/>
          </a:xfrm>
        </p:grpSpPr>
        <p:sp>
          <p:nvSpPr>
            <p:cNvPr id="6" name="TextBox 5"/>
            <p:cNvSpPr txBox="1"/>
            <p:nvPr/>
          </p:nvSpPr>
          <p:spPr>
            <a:xfrm>
              <a:off x="3101891" y="2515543"/>
              <a:ext cx="33897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dirty="0" smtClean="0">
                  <a:latin typeface="Arial Black" pitchFamily="34" charset="0"/>
                  <a:ea typeface="Arial Unicode MS" pitchFamily="50" charset="-127"/>
                  <a:cs typeface="Arial Unicode MS" pitchFamily="50" charset="-127"/>
                </a:rPr>
                <a:t>Thank you</a:t>
              </a:r>
              <a:endParaRPr lang="ko-KR" altLang="en-US" sz="4400" b="1" dirty="0">
                <a:latin typeface="Arial Black" pitchFamily="34" charset="0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7" name="대각선 방향의 모서리가 둥근 사각형 6"/>
            <p:cNvSpPr/>
            <p:nvPr/>
          </p:nvSpPr>
          <p:spPr>
            <a:xfrm>
              <a:off x="6420385" y="2385276"/>
              <a:ext cx="1197224" cy="714851"/>
            </a:xfrm>
            <a:prstGeom prst="round2DiagRect">
              <a:avLst>
                <a:gd name="adj1" fmla="val 31601"/>
                <a:gd name="adj2" fmla="val 0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  <a:latin typeface="Arial Black" pitchFamily="34" charset="0"/>
                  <a:ea typeface="+mj-ea"/>
                </a:rPr>
                <a:t>FAQ</a:t>
              </a:r>
              <a:endParaRPr lang="ko-KR" altLang="en-US" sz="3200" b="1" dirty="0">
                <a:solidFill>
                  <a:schemeClr val="bg1"/>
                </a:solidFill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/>
          <p:cNvSpPr/>
          <p:nvPr/>
        </p:nvSpPr>
        <p:spPr>
          <a:xfrm>
            <a:off x="571472" y="1643050"/>
            <a:ext cx="68808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Execute the </a:t>
            </a:r>
            <a:r>
              <a:rPr lang="en-US" altLang="ko-KR" sz="1400" b="1" dirty="0" err="1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EasyDent</a:t>
            </a: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 V4 software by double clicking the </a:t>
            </a:r>
            <a:r>
              <a:rPr lang="en-US" altLang="ko-KR" sz="1400" b="1" dirty="0" err="1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EasyDent</a:t>
            </a: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 V4 icon.</a:t>
            </a:r>
          </a:p>
        </p:txBody>
      </p:sp>
      <p:grpSp>
        <p:nvGrpSpPr>
          <p:cNvPr id="45" name="그룹 33"/>
          <p:cNvGrpSpPr/>
          <p:nvPr/>
        </p:nvGrpSpPr>
        <p:grpSpPr>
          <a:xfrm>
            <a:off x="428596" y="357166"/>
            <a:ext cx="3643338" cy="730898"/>
            <a:chOff x="4714876" y="357166"/>
            <a:chExt cx="3643338" cy="730898"/>
          </a:xfrm>
        </p:grpSpPr>
        <p:sp>
          <p:nvSpPr>
            <p:cNvPr id="47" name="TextBox 46"/>
            <p:cNvSpPr txBox="1"/>
            <p:nvPr/>
          </p:nvSpPr>
          <p:spPr>
            <a:xfrm>
              <a:off x="4714876" y="357166"/>
              <a:ext cx="1785950" cy="462201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b="1" dirty="0" err="1" smtClean="0">
                  <a:solidFill>
                    <a:schemeClr val="bg1"/>
                  </a:solidFill>
                  <a:latin typeface="+mj-ea"/>
                  <a:ea typeface="+mj-ea"/>
                </a:rPr>
                <a:t>EasyDent</a:t>
              </a:r>
              <a:r>
                <a:rPr lang="en-US" altLang="ko-KR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V4</a:t>
              </a: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4857752" y="857232"/>
              <a:ext cx="350046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661960" y="2214554"/>
            <a:ext cx="3286149" cy="2938300"/>
            <a:chOff x="792135" y="2273292"/>
            <a:chExt cx="3286149" cy="2938300"/>
          </a:xfrm>
        </p:grpSpPr>
        <p:pic>
          <p:nvPicPr>
            <p:cNvPr id="5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r="4473"/>
            <a:stretch>
              <a:fillRect/>
            </a:stretch>
          </p:blipFill>
          <p:spPr bwMode="auto">
            <a:xfrm>
              <a:off x="928662" y="2428868"/>
              <a:ext cx="3051196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9" name="그림 58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135" y="2273292"/>
              <a:ext cx="3286149" cy="2938300"/>
            </a:xfrm>
            <a:prstGeom prst="rect">
              <a:avLst/>
            </a:prstGeom>
          </p:spPr>
        </p:pic>
      </p:grpSp>
      <p:cxnSp>
        <p:nvCxnSpPr>
          <p:cNvPr id="60" name="직선 연결선 59"/>
          <p:cNvCxnSpPr/>
          <p:nvPr/>
        </p:nvCxnSpPr>
        <p:spPr>
          <a:xfrm>
            <a:off x="857224" y="2693982"/>
            <a:ext cx="1285884" cy="500066"/>
          </a:xfrm>
          <a:prstGeom prst="line">
            <a:avLst/>
          </a:prstGeom>
          <a:ln>
            <a:solidFill>
              <a:srgbClr val="C00000">
                <a:alpha val="70000"/>
              </a:srgb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그룹 60"/>
          <p:cNvGrpSpPr/>
          <p:nvPr/>
        </p:nvGrpSpPr>
        <p:grpSpPr>
          <a:xfrm>
            <a:off x="2036808" y="2551106"/>
            <a:ext cx="2073600" cy="2073600"/>
            <a:chOff x="2036808" y="2786058"/>
            <a:chExt cx="2073600" cy="2073600"/>
          </a:xfrm>
        </p:grpSpPr>
        <p:pic>
          <p:nvPicPr>
            <p:cNvPr id="62" name="Picture 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36808" y="2786058"/>
              <a:ext cx="2073600" cy="2073600"/>
            </a:xfrm>
            <a:prstGeom prst="ellipse">
              <a:avLst/>
            </a:prstGeom>
            <a:ln w="12700" cap="rnd">
              <a:solidFill>
                <a:schemeClr val="bg1"/>
              </a:solidFill>
            </a:ln>
            <a:effectLst/>
          </p:spPr>
        </p:pic>
        <p:sp>
          <p:nvSpPr>
            <p:cNvPr id="64" name="TextBox 1"/>
            <p:cNvSpPr txBox="1"/>
            <p:nvPr/>
          </p:nvSpPr>
          <p:spPr>
            <a:xfrm>
              <a:off x="2425681" y="3679890"/>
              <a:ext cx="927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100" dirty="0" smtClean="0">
                  <a:ln w="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Arial Unicode MS" pitchFamily="50" charset="-127"/>
                </a:rPr>
                <a:t>EasyDent4</a:t>
              </a:r>
            </a:p>
            <a:p>
              <a:r>
                <a:rPr lang="en-US" altLang="ko-KR" sz="1100" dirty="0" smtClean="0">
                  <a:ln w="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Arial Unicode MS" pitchFamily="50" charset="-127"/>
                </a:rPr>
                <a:t>Viewer</a:t>
              </a:r>
              <a:endParaRPr lang="ko-KR" altLang="en-US" sz="110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Arial Unicode MS" pitchFamily="50" charset="-127"/>
              </a:endParaRPr>
            </a:p>
          </p:txBody>
        </p:sp>
      </p:grpSp>
      <p:pic>
        <p:nvPicPr>
          <p:cNvPr id="65" name="그림 64" descr="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2198" y="2945676"/>
            <a:ext cx="571504" cy="521424"/>
          </a:xfrm>
          <a:prstGeom prst="rect">
            <a:avLst/>
          </a:prstGeom>
        </p:spPr>
      </p:pic>
      <p:grpSp>
        <p:nvGrpSpPr>
          <p:cNvPr id="66" name="그룹 40"/>
          <p:cNvGrpSpPr/>
          <p:nvPr/>
        </p:nvGrpSpPr>
        <p:grpSpPr>
          <a:xfrm>
            <a:off x="2555776" y="3225990"/>
            <a:ext cx="1437445" cy="993032"/>
            <a:chOff x="2552597" y="3876870"/>
            <a:chExt cx="1437445" cy="993032"/>
          </a:xfrm>
        </p:grpSpPr>
        <p:sp>
          <p:nvSpPr>
            <p:cNvPr id="67" name="TextBox 40"/>
            <p:cNvSpPr txBox="1"/>
            <p:nvPr/>
          </p:nvSpPr>
          <p:spPr>
            <a:xfrm>
              <a:off x="2552597" y="4500570"/>
              <a:ext cx="1437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 smtClean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rPr>
                <a:t>Click x 2!!</a:t>
              </a:r>
              <a:endParaRPr lang="ko-KR" altLang="en-US" dirty="0">
                <a:solidFill>
                  <a:srgbClr val="C00000"/>
                </a:solidFill>
                <a:latin typeface="Arial Black" pitchFamily="34" charset="0"/>
                <a:ea typeface="HY헤드라인M" pitchFamily="18" charset="-127"/>
              </a:endParaRPr>
            </a:p>
          </p:txBody>
        </p:sp>
        <p:grpSp>
          <p:nvGrpSpPr>
            <p:cNvPr id="68" name="그룹 43"/>
            <p:cNvGrpSpPr/>
            <p:nvPr/>
          </p:nvGrpSpPr>
          <p:grpSpPr>
            <a:xfrm>
              <a:off x="2996096" y="3876870"/>
              <a:ext cx="639748" cy="639748"/>
              <a:chOff x="4356597" y="3448242"/>
              <a:chExt cx="639748" cy="639748"/>
            </a:xfrm>
          </p:grpSpPr>
          <p:grpSp>
            <p:nvGrpSpPr>
              <p:cNvPr id="69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72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3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7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0" name="타원 69"/>
              <p:cNvSpPr/>
              <p:nvPr/>
            </p:nvSpPr>
            <p:spPr bwMode="auto">
              <a:xfrm>
                <a:off x="4670597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74" name="그룹 73"/>
          <p:cNvGrpSpPr/>
          <p:nvPr/>
        </p:nvGrpSpPr>
        <p:grpSpPr>
          <a:xfrm>
            <a:off x="4357686" y="2214554"/>
            <a:ext cx="4071967" cy="2938300"/>
            <a:chOff x="4357686" y="2214554"/>
            <a:chExt cx="4071967" cy="2938300"/>
          </a:xfrm>
        </p:grpSpPr>
        <p:pic>
          <p:nvPicPr>
            <p:cNvPr id="75" name="그림 74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4" y="2214554"/>
              <a:ext cx="3286149" cy="2938300"/>
            </a:xfrm>
            <a:prstGeom prst="rect">
              <a:avLst/>
            </a:prstGeom>
          </p:spPr>
        </p:pic>
        <p:sp>
          <p:nvSpPr>
            <p:cNvPr id="76" name="갈매기형 수장 75"/>
            <p:cNvSpPr/>
            <p:nvPr/>
          </p:nvSpPr>
          <p:spPr bwMode="auto">
            <a:xfrm>
              <a:off x="4357686" y="3357562"/>
              <a:ext cx="357190" cy="500066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7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86380" y="2357430"/>
              <a:ext cx="3000396" cy="200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8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79" name="줄무늬가 있는 오른쪽 화살표 7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569" y="1643050"/>
            <a:ext cx="723905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4" name="줄무늬가 있는 오른쪽 화살표 4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95994" y="288111"/>
            <a:ext cx="2204304" cy="404039"/>
          </a:xfrm>
          <a:prstGeom prst="roundRect">
            <a:avLst>
              <a:gd name="adj" fmla="val 2804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Main Screen</a:t>
            </a:r>
          </a:p>
        </p:txBody>
      </p:sp>
      <p:grpSp>
        <p:nvGrpSpPr>
          <p:cNvPr id="77" name="그룹 76"/>
          <p:cNvGrpSpPr/>
          <p:nvPr/>
        </p:nvGrpSpPr>
        <p:grpSpPr>
          <a:xfrm>
            <a:off x="355444" y="1358394"/>
            <a:ext cx="7838474" cy="4570936"/>
            <a:chOff x="355444" y="1358394"/>
            <a:chExt cx="7838474" cy="4570936"/>
          </a:xfrm>
        </p:grpSpPr>
        <p:cxnSp>
          <p:nvCxnSpPr>
            <p:cNvPr id="15" name="직선 연결선 14"/>
            <p:cNvCxnSpPr/>
            <p:nvPr/>
          </p:nvCxnSpPr>
          <p:spPr>
            <a:xfrm rot="16200000" flipV="1">
              <a:off x="891539" y="1538393"/>
              <a:ext cx="360000" cy="2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그룹 72"/>
            <p:cNvGrpSpPr/>
            <p:nvPr/>
          </p:nvGrpSpPr>
          <p:grpSpPr>
            <a:xfrm>
              <a:off x="355444" y="1379110"/>
              <a:ext cx="7838474" cy="4550220"/>
              <a:chOff x="355444" y="1379110"/>
              <a:chExt cx="7838474" cy="4550220"/>
            </a:xfrm>
          </p:grpSpPr>
          <p:sp>
            <p:nvSpPr>
              <p:cNvPr id="66" name="직사각형 65"/>
              <p:cNvSpPr/>
              <p:nvPr/>
            </p:nvSpPr>
            <p:spPr bwMode="auto">
              <a:xfrm>
                <a:off x="1785918" y="2428868"/>
                <a:ext cx="1368000" cy="142876"/>
              </a:xfrm>
              <a:prstGeom prst="rect">
                <a:avLst/>
              </a:prstGeom>
              <a:noFill/>
              <a:ln w="9525">
                <a:solidFill>
                  <a:schemeClr val="accent2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72" name="그룹 71"/>
              <p:cNvGrpSpPr/>
              <p:nvPr/>
            </p:nvGrpSpPr>
            <p:grpSpPr>
              <a:xfrm>
                <a:off x="355444" y="1379110"/>
                <a:ext cx="7838474" cy="4550220"/>
                <a:chOff x="355444" y="1379110"/>
                <a:chExt cx="7838474" cy="4550220"/>
              </a:xfrm>
            </p:grpSpPr>
            <p:sp>
              <p:nvSpPr>
                <p:cNvPr id="8" name="직사각형 7"/>
                <p:cNvSpPr/>
                <p:nvPr/>
              </p:nvSpPr>
              <p:spPr bwMode="auto">
                <a:xfrm>
                  <a:off x="937032" y="2203696"/>
                  <a:ext cx="828000" cy="1188000"/>
                </a:xfrm>
                <a:prstGeom prst="rect">
                  <a:avLst/>
                </a:prstGeom>
                <a:noFill/>
                <a:ln w="952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직사각형 35"/>
                <p:cNvSpPr/>
                <p:nvPr/>
              </p:nvSpPr>
              <p:spPr bwMode="auto">
                <a:xfrm>
                  <a:off x="935900" y="1723632"/>
                  <a:ext cx="2071702" cy="71438"/>
                </a:xfrm>
                <a:prstGeom prst="rect">
                  <a:avLst/>
                </a:prstGeom>
                <a:noFill/>
                <a:ln w="952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58" name="그룹 57"/>
                <p:cNvGrpSpPr/>
                <p:nvPr/>
              </p:nvGrpSpPr>
              <p:grpSpPr>
                <a:xfrm>
                  <a:off x="355444" y="2357430"/>
                  <a:ext cx="576000" cy="1404000"/>
                  <a:chOff x="355444" y="2357430"/>
                  <a:chExt cx="576000" cy="1404000"/>
                </a:xfrm>
              </p:grpSpPr>
              <p:cxnSp>
                <p:nvCxnSpPr>
                  <p:cNvPr id="3" name="직선 연결선 2"/>
                  <p:cNvCxnSpPr/>
                  <p:nvPr/>
                </p:nvCxnSpPr>
                <p:spPr>
                  <a:xfrm rot="10800000">
                    <a:off x="355444" y="2357430"/>
                    <a:ext cx="576000" cy="2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직선 연결선 48"/>
                  <p:cNvCxnSpPr/>
                  <p:nvPr/>
                </p:nvCxnSpPr>
                <p:spPr>
                  <a:xfrm rot="5400000">
                    <a:off x="-344048" y="3058636"/>
                    <a:ext cx="1404000" cy="1588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3" name="직사각형 52"/>
                <p:cNvSpPr/>
                <p:nvPr/>
              </p:nvSpPr>
              <p:spPr bwMode="auto">
                <a:xfrm>
                  <a:off x="935900" y="1811644"/>
                  <a:ext cx="3672000" cy="179452"/>
                </a:xfrm>
                <a:prstGeom prst="rect">
                  <a:avLst/>
                </a:prstGeom>
                <a:noFill/>
                <a:ln w="952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4" name="직선 연결선 53"/>
                <p:cNvCxnSpPr/>
                <p:nvPr/>
              </p:nvCxnSpPr>
              <p:spPr>
                <a:xfrm rot="16200000" flipV="1">
                  <a:off x="2531515" y="1901109"/>
                  <a:ext cx="1044000" cy="2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  <a:alpha val="70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직사각형 58"/>
                <p:cNvSpPr/>
                <p:nvPr/>
              </p:nvSpPr>
              <p:spPr bwMode="auto">
                <a:xfrm>
                  <a:off x="1785918" y="2009384"/>
                  <a:ext cx="6408000" cy="348046"/>
                </a:xfrm>
                <a:prstGeom prst="rect">
                  <a:avLst/>
                </a:prstGeom>
                <a:noFill/>
                <a:ln w="952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63" name="그룹 62"/>
                <p:cNvGrpSpPr/>
                <p:nvPr/>
              </p:nvGrpSpPr>
              <p:grpSpPr>
                <a:xfrm rot="16200000">
                  <a:off x="6695467" y="1909128"/>
                  <a:ext cx="285752" cy="1182355"/>
                  <a:chOff x="355444" y="2357430"/>
                  <a:chExt cx="576000" cy="1728000"/>
                </a:xfrm>
              </p:grpSpPr>
              <p:cxnSp>
                <p:nvCxnSpPr>
                  <p:cNvPr id="64" name="직선 연결선 63"/>
                  <p:cNvCxnSpPr/>
                  <p:nvPr/>
                </p:nvCxnSpPr>
                <p:spPr>
                  <a:xfrm rot="10800000">
                    <a:off x="355444" y="2357430"/>
                    <a:ext cx="576000" cy="2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직선 연결선 64"/>
                  <p:cNvCxnSpPr/>
                  <p:nvPr/>
                </p:nvCxnSpPr>
                <p:spPr>
                  <a:xfrm rot="5400000">
                    <a:off x="-506048" y="3220636"/>
                    <a:ext cx="1728000" cy="1588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" name="그룹 66"/>
                <p:cNvGrpSpPr/>
                <p:nvPr/>
              </p:nvGrpSpPr>
              <p:grpSpPr>
                <a:xfrm flipH="1" flipV="1">
                  <a:off x="4606862" y="1499097"/>
                  <a:ext cx="679518" cy="402898"/>
                  <a:chOff x="355444" y="2357430"/>
                  <a:chExt cx="576000" cy="267127"/>
                </a:xfrm>
              </p:grpSpPr>
              <p:cxnSp>
                <p:nvCxnSpPr>
                  <p:cNvPr id="68" name="직선 연결선 67"/>
                  <p:cNvCxnSpPr/>
                  <p:nvPr/>
                </p:nvCxnSpPr>
                <p:spPr>
                  <a:xfrm rot="10800000">
                    <a:off x="355444" y="2357430"/>
                    <a:ext cx="576000" cy="2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직선 연결선 68"/>
                  <p:cNvCxnSpPr/>
                  <p:nvPr/>
                </p:nvCxnSpPr>
                <p:spPr>
                  <a:xfrm rot="5400000">
                    <a:off x="226676" y="2492487"/>
                    <a:ext cx="262553" cy="1588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" name="그룹 80"/>
                <p:cNvGrpSpPr/>
                <p:nvPr/>
              </p:nvGrpSpPr>
              <p:grpSpPr>
                <a:xfrm rot="5400000" flipH="1" flipV="1">
                  <a:off x="2065390" y="2763204"/>
                  <a:ext cx="679518" cy="402898"/>
                  <a:chOff x="355444" y="2357430"/>
                  <a:chExt cx="576000" cy="267127"/>
                </a:xfrm>
              </p:grpSpPr>
              <p:cxnSp>
                <p:nvCxnSpPr>
                  <p:cNvPr id="82" name="직선 연결선 81"/>
                  <p:cNvCxnSpPr/>
                  <p:nvPr/>
                </p:nvCxnSpPr>
                <p:spPr>
                  <a:xfrm rot="10800000">
                    <a:off x="355444" y="2357430"/>
                    <a:ext cx="576000" cy="2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직선 연결선 82"/>
                  <p:cNvCxnSpPr/>
                  <p:nvPr/>
                </p:nvCxnSpPr>
                <p:spPr>
                  <a:xfrm rot="5400000">
                    <a:off x="226676" y="2492487"/>
                    <a:ext cx="262553" cy="1588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4" name="그룹 83"/>
                <p:cNvGrpSpPr/>
                <p:nvPr/>
              </p:nvGrpSpPr>
              <p:grpSpPr>
                <a:xfrm rot="5400000" flipH="1" flipV="1">
                  <a:off x="5523548" y="2754060"/>
                  <a:ext cx="679518" cy="402898"/>
                  <a:chOff x="355444" y="2357430"/>
                  <a:chExt cx="576000" cy="267127"/>
                </a:xfrm>
              </p:grpSpPr>
              <p:cxnSp>
                <p:nvCxnSpPr>
                  <p:cNvPr id="85" name="직선 연결선 84"/>
                  <p:cNvCxnSpPr/>
                  <p:nvPr/>
                </p:nvCxnSpPr>
                <p:spPr>
                  <a:xfrm rot="10800000">
                    <a:off x="355444" y="2357430"/>
                    <a:ext cx="576000" cy="2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직선 연결선 85"/>
                  <p:cNvCxnSpPr/>
                  <p:nvPr/>
                </p:nvCxnSpPr>
                <p:spPr>
                  <a:xfrm rot="5400000">
                    <a:off x="226676" y="2492487"/>
                    <a:ext cx="262553" cy="1588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3" name="그룹 92"/>
                <p:cNvGrpSpPr/>
                <p:nvPr/>
              </p:nvGrpSpPr>
              <p:grpSpPr>
                <a:xfrm rot="5400000" flipH="1" flipV="1">
                  <a:off x="5602785" y="5467360"/>
                  <a:ext cx="521043" cy="402898"/>
                  <a:chOff x="355444" y="2357430"/>
                  <a:chExt cx="576000" cy="267127"/>
                </a:xfrm>
              </p:grpSpPr>
              <p:cxnSp>
                <p:nvCxnSpPr>
                  <p:cNvPr id="94" name="직선 연결선 93"/>
                  <p:cNvCxnSpPr/>
                  <p:nvPr/>
                </p:nvCxnSpPr>
                <p:spPr>
                  <a:xfrm rot="10800000">
                    <a:off x="355444" y="2357430"/>
                    <a:ext cx="576000" cy="2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직선 연결선 94"/>
                  <p:cNvCxnSpPr/>
                  <p:nvPr/>
                </p:nvCxnSpPr>
                <p:spPr>
                  <a:xfrm rot="5400000">
                    <a:off x="226676" y="2492487"/>
                    <a:ext cx="262553" cy="1588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" name="그룹 95"/>
                <p:cNvGrpSpPr/>
                <p:nvPr/>
              </p:nvGrpSpPr>
              <p:grpSpPr>
                <a:xfrm rot="5400000" flipV="1">
                  <a:off x="6750859" y="5107793"/>
                  <a:ext cx="785818" cy="285752"/>
                  <a:chOff x="355444" y="2357430"/>
                  <a:chExt cx="576000" cy="267127"/>
                </a:xfrm>
              </p:grpSpPr>
              <p:cxnSp>
                <p:nvCxnSpPr>
                  <p:cNvPr id="97" name="직선 연결선 96"/>
                  <p:cNvCxnSpPr/>
                  <p:nvPr/>
                </p:nvCxnSpPr>
                <p:spPr>
                  <a:xfrm rot="10800000">
                    <a:off x="355444" y="2357430"/>
                    <a:ext cx="576000" cy="2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직선 연결선 97"/>
                  <p:cNvCxnSpPr/>
                  <p:nvPr/>
                </p:nvCxnSpPr>
                <p:spPr>
                  <a:xfrm rot="5400000">
                    <a:off x="226676" y="2492487"/>
                    <a:ext cx="262553" cy="1588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9" name="직사각형 98"/>
                <p:cNvSpPr/>
                <p:nvPr/>
              </p:nvSpPr>
              <p:spPr bwMode="auto">
                <a:xfrm>
                  <a:off x="6929454" y="5643578"/>
                  <a:ext cx="1224000" cy="62294"/>
                </a:xfrm>
                <a:prstGeom prst="rect">
                  <a:avLst/>
                </a:prstGeom>
                <a:noFill/>
                <a:ln w="952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87" name="그룹 86"/>
          <p:cNvGrpSpPr/>
          <p:nvPr/>
        </p:nvGrpSpPr>
        <p:grpSpPr>
          <a:xfrm>
            <a:off x="0" y="785794"/>
            <a:ext cx="9089168" cy="5880360"/>
            <a:chOff x="0" y="785794"/>
            <a:chExt cx="9089168" cy="5880360"/>
          </a:xfrm>
        </p:grpSpPr>
        <p:grpSp>
          <p:nvGrpSpPr>
            <p:cNvPr id="9" name="그룹 8"/>
            <p:cNvGrpSpPr/>
            <p:nvPr/>
          </p:nvGrpSpPr>
          <p:grpSpPr>
            <a:xfrm>
              <a:off x="0" y="3714752"/>
              <a:ext cx="1357325" cy="1261324"/>
              <a:chOff x="130237" y="1643050"/>
              <a:chExt cx="1357325" cy="12613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42844" y="1643050"/>
                <a:ext cx="11689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Patient </a:t>
                </a:r>
              </a:p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Information</a:t>
                </a:r>
              </a:p>
            </p:txBody>
          </p:sp>
          <p:sp>
            <p:nvSpPr>
              <p:cNvPr id="6" name="직사각형 5"/>
              <p:cNvSpPr/>
              <p:nvPr/>
            </p:nvSpPr>
            <p:spPr>
              <a:xfrm>
                <a:off x="130237" y="2119544"/>
                <a:ext cx="1357325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latin typeface="Arial" pitchFamily="34" charset="0"/>
                    <a:cs typeface="Arial" pitchFamily="34" charset="0"/>
                  </a:rPr>
                  <a:t>Displays patient’s photo and personal information such as</a:t>
                </a:r>
              </a:p>
              <a:p>
                <a:r>
                  <a:rPr lang="en-US" altLang="ko-KR" sz="900" b="1" dirty="0" smtClean="0">
                    <a:latin typeface="Arial" pitchFamily="34" charset="0"/>
                    <a:cs typeface="Arial" pitchFamily="34" charset="0"/>
                  </a:rPr>
                  <a:t>chart number, name, age, and sex.</a:t>
                </a:r>
                <a:endParaRPr lang="ko-KR" altLang="en-US" sz="9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96060" y="785794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Menu Bar</a:t>
              </a: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705204" y="1018396"/>
              <a:ext cx="20002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latin typeface="Arial" pitchFamily="34" charset="0"/>
                  <a:cs typeface="Arial" pitchFamily="34" charset="0"/>
                </a:rPr>
                <a:t>All functions are divided and listed as items on the menu bar.</a:t>
              </a:r>
              <a:endParaRPr lang="ko-KR" altLang="en-US" sz="9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45764" y="785794"/>
              <a:ext cx="8974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Tool Bar</a:t>
              </a: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4954908" y="1018396"/>
              <a:ext cx="262663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latin typeface="Arial" pitchFamily="34" charset="0"/>
                  <a:cs typeface="Arial" pitchFamily="34" charset="0"/>
                </a:rPr>
                <a:t>Icons created for quick usage of common tasks, such as image acquisition and search of patients and images etc.</a:t>
              </a:r>
              <a:endParaRPr lang="ko-KR" altLang="en-US" sz="9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0" name="그룹 59"/>
            <p:cNvGrpSpPr/>
            <p:nvPr/>
          </p:nvGrpSpPr>
          <p:grpSpPr>
            <a:xfrm>
              <a:off x="7361027" y="2491162"/>
              <a:ext cx="1728141" cy="984325"/>
              <a:chOff x="130237" y="1643050"/>
              <a:chExt cx="1728141" cy="984325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42844" y="1643050"/>
                <a:ext cx="17155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Thumbnail</a:t>
                </a:r>
              </a:p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(Preview Window)</a:t>
                </a: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130237" y="2119544"/>
                <a:ext cx="1357325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latin typeface="Arial" pitchFamily="34" charset="0"/>
                    <a:cs typeface="Arial" pitchFamily="34" charset="0"/>
                  </a:rPr>
                  <a:t>Displays thumbnails of captured images of the patient.</a:t>
                </a:r>
                <a:endParaRPr lang="ko-KR" altLang="en-US" sz="9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2767762" y="785794"/>
              <a:ext cx="12918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Function Tap</a:t>
              </a: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2776906" y="1018396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/>
                <a:t>Allows quick selection of different </a:t>
              </a:r>
              <a:r>
                <a:rPr lang="en-US" altLang="ko-KR" sz="900" b="1" dirty="0" smtClean="0">
                  <a:latin typeface="Arial" pitchFamily="34" charset="0"/>
                  <a:cs typeface="Arial" pitchFamily="34" charset="0"/>
                </a:rPr>
                <a:t>viewing</a:t>
              </a:r>
              <a:r>
                <a:rPr lang="en-US" altLang="ko-KR" sz="900" b="1" dirty="0" smtClean="0"/>
                <a:t> windows within </a:t>
              </a:r>
              <a:r>
                <a:rPr lang="en-US" altLang="ko-KR" sz="900" b="1" dirty="0" err="1" smtClean="0"/>
                <a:t>EasyDent</a:t>
              </a:r>
              <a:r>
                <a:rPr lang="en-US" altLang="ko-KR" sz="900" b="1" dirty="0" smtClean="0"/>
                <a:t>.</a:t>
              </a:r>
              <a:endParaRPr lang="ko-KR" altLang="en-US" sz="9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4" name="그룹 73"/>
            <p:cNvGrpSpPr/>
            <p:nvPr/>
          </p:nvGrpSpPr>
          <p:grpSpPr>
            <a:xfrm>
              <a:off x="2544304" y="3150678"/>
              <a:ext cx="1363006" cy="620989"/>
              <a:chOff x="142844" y="1643050"/>
              <a:chExt cx="1363006" cy="620989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42844" y="1643050"/>
                <a:ext cx="11480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Patient List</a:t>
                </a:r>
              </a:p>
            </p:txBody>
          </p:sp>
          <p:sp>
            <p:nvSpPr>
              <p:cNvPr id="76" name="직사각형 75"/>
              <p:cNvSpPr/>
              <p:nvPr/>
            </p:nvSpPr>
            <p:spPr>
              <a:xfrm>
                <a:off x="148525" y="1894707"/>
                <a:ext cx="13573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latin typeface="Arial" pitchFamily="34" charset="0"/>
                    <a:cs typeface="Arial" pitchFamily="34" charset="0"/>
                  </a:rPr>
                  <a:t>Displays the list of patients.</a:t>
                </a:r>
                <a:endParaRPr lang="ko-KR" altLang="en-US" sz="9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8" name="그룹 77"/>
            <p:cNvGrpSpPr/>
            <p:nvPr/>
          </p:nvGrpSpPr>
          <p:grpSpPr>
            <a:xfrm>
              <a:off x="6009904" y="3136793"/>
              <a:ext cx="1363006" cy="620989"/>
              <a:chOff x="142844" y="1643050"/>
              <a:chExt cx="1363006" cy="620989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142844" y="1643050"/>
                <a:ext cx="10695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Image List</a:t>
                </a:r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148525" y="1894707"/>
                <a:ext cx="13573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latin typeface="Arial" pitchFamily="34" charset="0"/>
                    <a:cs typeface="Arial" pitchFamily="34" charset="0"/>
                  </a:rPr>
                  <a:t>Displays a list of images of the patient.</a:t>
                </a:r>
                <a:endParaRPr lang="ko-KR" altLang="en-US" sz="9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0" name="그룹 89"/>
            <p:cNvGrpSpPr/>
            <p:nvPr/>
          </p:nvGrpSpPr>
          <p:grpSpPr>
            <a:xfrm>
              <a:off x="6009904" y="5768166"/>
              <a:ext cx="2776938" cy="897988"/>
              <a:chOff x="142844" y="1643050"/>
              <a:chExt cx="2776938" cy="897988"/>
            </a:xfrm>
          </p:grpSpPr>
          <p:sp>
            <p:nvSpPr>
              <p:cNvPr id="91" name="TextBox 90"/>
              <p:cNvSpPr txBox="1"/>
              <p:nvPr/>
            </p:nvSpPr>
            <p:spPr>
              <a:xfrm>
                <a:off x="142844" y="1643050"/>
                <a:ext cx="20417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Today’s Captured List</a:t>
                </a:r>
              </a:p>
            </p:txBody>
          </p:sp>
          <p:sp>
            <p:nvSpPr>
              <p:cNvPr id="92" name="직사각형 91"/>
              <p:cNvSpPr/>
              <p:nvPr/>
            </p:nvSpPr>
            <p:spPr>
              <a:xfrm>
                <a:off x="148525" y="1894707"/>
                <a:ext cx="277125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latin typeface="Arial" pitchFamily="34" charset="0"/>
                    <a:cs typeface="Arial" pitchFamily="34" charset="0"/>
                  </a:rPr>
                  <a:t>Displays list of all patients that have had a new image captured and added to their chart within the current work day. If you want to enable this function, click Today Captured List.</a:t>
                </a:r>
                <a:endParaRPr lang="ko-KR" altLang="en-US" sz="9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7226064" y="4707454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Network Status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96060" y="785794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Menu Bar</a:t>
            </a:r>
          </a:p>
        </p:txBody>
      </p:sp>
      <p:grpSp>
        <p:nvGrpSpPr>
          <p:cNvPr id="4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4" name="줄무늬가 있는 오른쪽 화살표 4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95994" y="288111"/>
            <a:ext cx="2204304" cy="404039"/>
          </a:xfrm>
          <a:prstGeom prst="roundRect">
            <a:avLst>
              <a:gd name="adj" fmla="val 2804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Menu Bar</a:t>
            </a:r>
          </a:p>
        </p:txBody>
      </p:sp>
      <p:sp>
        <p:nvSpPr>
          <p:cNvPr id="43" name="직사각형 42"/>
          <p:cNvSpPr/>
          <p:nvPr/>
        </p:nvSpPr>
        <p:spPr>
          <a:xfrm>
            <a:off x="705204" y="1018396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900" dirty="0" smtClean="0">
                <a:latin typeface="Arial" pitchFamily="34" charset="0"/>
                <a:cs typeface="Arial" pitchFamily="34" charset="0"/>
              </a:rPr>
              <a:t>All functions are divided and listed as items on the menu bar.</a:t>
            </a:r>
            <a:endParaRPr lang="ko-KR" altLang="en-US" sz="9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" name="그룹 51"/>
          <p:cNvGrpSpPr/>
          <p:nvPr/>
        </p:nvGrpSpPr>
        <p:grpSpPr>
          <a:xfrm>
            <a:off x="950569" y="1643050"/>
            <a:ext cx="7174283" cy="1062045"/>
            <a:chOff x="950569" y="1643050"/>
            <a:chExt cx="7174283" cy="106204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71684" b="96491"/>
            <a:stretch>
              <a:fillRect/>
            </a:stretch>
          </p:blipFill>
          <p:spPr bwMode="auto">
            <a:xfrm>
              <a:off x="950569" y="1643050"/>
              <a:ext cx="7174283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3" name="그룹 72"/>
            <p:cNvGrpSpPr/>
            <p:nvPr/>
          </p:nvGrpSpPr>
          <p:grpSpPr>
            <a:xfrm>
              <a:off x="1110060" y="2140868"/>
              <a:ext cx="1026000" cy="288000"/>
              <a:chOff x="1110060" y="2140868"/>
              <a:chExt cx="1026000" cy="288000"/>
            </a:xfrm>
          </p:grpSpPr>
          <p:cxnSp>
            <p:nvCxnSpPr>
              <p:cNvPr id="15" name="직선 연결선 14"/>
              <p:cNvCxnSpPr/>
              <p:nvPr/>
            </p:nvCxnSpPr>
            <p:spPr>
              <a:xfrm rot="10800000">
                <a:off x="1110060" y="2260274"/>
                <a:ext cx="102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57"/>
              <p:cNvCxnSpPr/>
              <p:nvPr/>
            </p:nvCxnSpPr>
            <p:spPr>
              <a:xfrm rot="16200000" flipV="1">
                <a:off x="1061545" y="2204546"/>
                <a:ext cx="108000" cy="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59"/>
              <p:cNvCxnSpPr/>
              <p:nvPr/>
            </p:nvCxnSpPr>
            <p:spPr>
              <a:xfrm rot="16200000" flipV="1">
                <a:off x="1464181" y="2284867"/>
                <a:ext cx="288000" cy="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/>
              <p:cNvCxnSpPr/>
              <p:nvPr/>
            </p:nvCxnSpPr>
            <p:spPr>
              <a:xfrm rot="16200000" flipV="1">
                <a:off x="2079965" y="2204546"/>
                <a:ext cx="108000" cy="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그룹 73"/>
            <p:cNvGrpSpPr/>
            <p:nvPr/>
          </p:nvGrpSpPr>
          <p:grpSpPr>
            <a:xfrm>
              <a:off x="3571868" y="2140868"/>
              <a:ext cx="1548000" cy="288000"/>
              <a:chOff x="1110060" y="2140868"/>
              <a:chExt cx="1026000" cy="288000"/>
            </a:xfrm>
          </p:grpSpPr>
          <p:cxnSp>
            <p:nvCxnSpPr>
              <p:cNvPr id="77" name="직선 연결선 76"/>
              <p:cNvCxnSpPr/>
              <p:nvPr/>
            </p:nvCxnSpPr>
            <p:spPr>
              <a:xfrm rot="10800000">
                <a:off x="1110060" y="2260274"/>
                <a:ext cx="1026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직선 연결선 77"/>
              <p:cNvCxnSpPr/>
              <p:nvPr/>
            </p:nvCxnSpPr>
            <p:spPr>
              <a:xfrm rot="16200000" flipV="1">
                <a:off x="1061545" y="2204546"/>
                <a:ext cx="108000" cy="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직선 연결선 80"/>
              <p:cNvCxnSpPr/>
              <p:nvPr/>
            </p:nvCxnSpPr>
            <p:spPr>
              <a:xfrm rot="16200000" flipV="1">
                <a:off x="1464181" y="2284867"/>
                <a:ext cx="288000" cy="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직선 연결선 83"/>
              <p:cNvCxnSpPr/>
              <p:nvPr/>
            </p:nvCxnSpPr>
            <p:spPr>
              <a:xfrm rot="16200000" flipV="1">
                <a:off x="2079965" y="2204546"/>
                <a:ext cx="108000" cy="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직선 연결선 86"/>
            <p:cNvCxnSpPr/>
            <p:nvPr/>
          </p:nvCxnSpPr>
          <p:spPr>
            <a:xfrm rot="16200000" flipV="1">
              <a:off x="2703962" y="2284868"/>
              <a:ext cx="288000" cy="2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 rot="16200000" flipV="1">
              <a:off x="5571009" y="2284868"/>
              <a:ext cx="288000" cy="2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 rot="16200000" flipV="1">
              <a:off x="6185376" y="2284868"/>
              <a:ext cx="288000" cy="2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 rot="16200000" flipV="1">
              <a:off x="6999769" y="2284868"/>
              <a:ext cx="288000" cy="2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 rot="16200000" flipV="1">
              <a:off x="7714149" y="2284868"/>
              <a:ext cx="288000" cy="2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타원 95"/>
            <p:cNvSpPr/>
            <p:nvPr/>
          </p:nvSpPr>
          <p:spPr bwMode="auto">
            <a:xfrm>
              <a:off x="1462066" y="2419343"/>
              <a:ext cx="285752" cy="2857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rPr>
                <a:t>1</a:t>
              </a:r>
              <a:endParaRPr lang="ko-KR" altLang="en-US" sz="14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101" name="타원 100"/>
            <p:cNvSpPr/>
            <p:nvPr/>
          </p:nvSpPr>
          <p:spPr bwMode="auto">
            <a:xfrm>
              <a:off x="2714612" y="2419343"/>
              <a:ext cx="285752" cy="2857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rPr>
                <a:t>2</a:t>
              </a:r>
              <a:endParaRPr lang="ko-KR" altLang="en-US" sz="14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102" name="타원 101"/>
            <p:cNvSpPr/>
            <p:nvPr/>
          </p:nvSpPr>
          <p:spPr bwMode="auto">
            <a:xfrm>
              <a:off x="4181472" y="2419343"/>
              <a:ext cx="285752" cy="2857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rPr>
                <a:t>3</a:t>
              </a:r>
              <a:endParaRPr lang="ko-KR" altLang="en-US" sz="14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103" name="타원 102"/>
            <p:cNvSpPr/>
            <p:nvPr/>
          </p:nvSpPr>
          <p:spPr bwMode="auto">
            <a:xfrm>
              <a:off x="5581657" y="2419343"/>
              <a:ext cx="285752" cy="2857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rPr>
                <a:t>4</a:t>
              </a:r>
              <a:endParaRPr lang="ko-KR" altLang="en-US" sz="14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104" name="타원 103"/>
            <p:cNvSpPr/>
            <p:nvPr/>
          </p:nvSpPr>
          <p:spPr bwMode="auto">
            <a:xfrm>
              <a:off x="6186499" y="2419343"/>
              <a:ext cx="285752" cy="2857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rPr>
                <a:t>5</a:t>
              </a:r>
              <a:endParaRPr lang="ko-KR" altLang="en-US" sz="14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105" name="타원 104"/>
            <p:cNvSpPr/>
            <p:nvPr/>
          </p:nvSpPr>
          <p:spPr bwMode="auto">
            <a:xfrm>
              <a:off x="7000892" y="2419343"/>
              <a:ext cx="285752" cy="2857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rPr>
                <a:t>6</a:t>
              </a:r>
              <a:endParaRPr lang="ko-KR" altLang="en-US" sz="14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106" name="타원 105"/>
            <p:cNvSpPr/>
            <p:nvPr/>
          </p:nvSpPr>
          <p:spPr bwMode="auto">
            <a:xfrm>
              <a:off x="7724797" y="2419343"/>
              <a:ext cx="285752" cy="2857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rPr>
                <a:t>7</a:t>
              </a:r>
              <a:endParaRPr lang="ko-KR" altLang="en-US" sz="14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500034" y="2906909"/>
            <a:ext cx="6529624" cy="2688385"/>
            <a:chOff x="500034" y="2906909"/>
            <a:chExt cx="6529624" cy="2688385"/>
          </a:xfrm>
        </p:grpSpPr>
        <p:grpSp>
          <p:nvGrpSpPr>
            <p:cNvPr id="121" name="그룹 120"/>
            <p:cNvGrpSpPr/>
            <p:nvPr/>
          </p:nvGrpSpPr>
          <p:grpSpPr>
            <a:xfrm>
              <a:off x="500034" y="2906909"/>
              <a:ext cx="4521638" cy="307777"/>
              <a:chOff x="500034" y="2906909"/>
              <a:chExt cx="4521638" cy="307777"/>
            </a:xfrm>
          </p:grpSpPr>
          <p:sp>
            <p:nvSpPr>
              <p:cNvPr id="107" name="타원 106"/>
              <p:cNvSpPr/>
              <p:nvPr/>
            </p:nvSpPr>
            <p:spPr bwMode="auto">
              <a:xfrm>
                <a:off x="500034" y="2917921"/>
                <a:ext cx="285752" cy="28575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1400" dirty="0" smtClean="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rPr>
                  <a:t>1</a:t>
                </a:r>
                <a:endParaRPr lang="ko-KR" altLang="en-US" sz="1400" dirty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781024" y="2906909"/>
                <a:ext cx="4240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latin typeface="Arial" pitchFamily="34" charset="0"/>
                    <a:cs typeface="Arial" pitchFamily="34" charset="0"/>
                  </a:rPr>
                  <a:t>File, Edit, View : </a:t>
                </a:r>
                <a:r>
                  <a:rPr lang="en-US" altLang="ko-KR" sz="1400" b="1" dirty="0" smtClean="0"/>
                  <a:t>General Operating Instructions</a:t>
                </a:r>
                <a:endParaRPr lang="en-US" altLang="ko-KR" sz="1400" b="1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3" name="그룹 122"/>
            <p:cNvGrpSpPr/>
            <p:nvPr/>
          </p:nvGrpSpPr>
          <p:grpSpPr>
            <a:xfrm>
              <a:off x="500034" y="3275111"/>
              <a:ext cx="3447819" cy="307777"/>
              <a:chOff x="500034" y="3275111"/>
              <a:chExt cx="3447819" cy="307777"/>
            </a:xfrm>
          </p:grpSpPr>
          <p:sp>
            <p:nvSpPr>
              <p:cNvPr id="109" name="타원 108"/>
              <p:cNvSpPr/>
              <p:nvPr/>
            </p:nvSpPr>
            <p:spPr bwMode="auto">
              <a:xfrm>
                <a:off x="500034" y="3286123"/>
                <a:ext cx="285752" cy="28575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1400" dirty="0" smtClean="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rPr>
                  <a:t>2</a:t>
                </a:r>
                <a:endParaRPr lang="ko-KR" altLang="en-US" sz="1400" dirty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781024" y="3275111"/>
                <a:ext cx="3166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/>
                  <a:t>Database </a:t>
                </a:r>
                <a:r>
                  <a:rPr lang="en-US" altLang="ko-KR" sz="1400" dirty="0" smtClean="0"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lang="en-US" altLang="ko-KR" sz="1400" b="1" dirty="0" smtClean="0"/>
                  <a:t>Database Management</a:t>
                </a:r>
                <a:endParaRPr lang="en-US" altLang="ko-KR" sz="1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2" name="그룹 121"/>
            <p:cNvGrpSpPr/>
            <p:nvPr/>
          </p:nvGrpSpPr>
          <p:grpSpPr>
            <a:xfrm>
              <a:off x="500034" y="3643314"/>
              <a:ext cx="4110885" cy="307777"/>
              <a:chOff x="500034" y="3643314"/>
              <a:chExt cx="4110885" cy="307777"/>
            </a:xfrm>
          </p:grpSpPr>
          <p:sp>
            <p:nvSpPr>
              <p:cNvPr id="111" name="타원 110"/>
              <p:cNvSpPr/>
              <p:nvPr/>
            </p:nvSpPr>
            <p:spPr bwMode="auto">
              <a:xfrm>
                <a:off x="500034" y="3654326"/>
                <a:ext cx="285752" cy="28575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1400" dirty="0" smtClean="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rPr>
                  <a:t>3</a:t>
                </a:r>
                <a:endParaRPr lang="ko-KR" altLang="en-US" sz="1400" dirty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781024" y="3643314"/>
                <a:ext cx="38298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/>
                  <a:t>Draw, Measure, Image : Image Processing</a:t>
                </a:r>
                <a:endParaRPr lang="en-US" altLang="ko-KR" sz="1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4" name="그룹 123"/>
            <p:cNvGrpSpPr/>
            <p:nvPr/>
          </p:nvGrpSpPr>
          <p:grpSpPr>
            <a:xfrm>
              <a:off x="500034" y="4000504"/>
              <a:ext cx="2142269" cy="307777"/>
              <a:chOff x="500034" y="4000504"/>
              <a:chExt cx="2142269" cy="307777"/>
            </a:xfrm>
          </p:grpSpPr>
          <p:sp>
            <p:nvSpPr>
              <p:cNvPr id="113" name="타원 112"/>
              <p:cNvSpPr/>
              <p:nvPr/>
            </p:nvSpPr>
            <p:spPr bwMode="auto">
              <a:xfrm>
                <a:off x="500034" y="4011516"/>
                <a:ext cx="285752" cy="28575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1400" dirty="0" smtClean="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rPr>
                  <a:t>4</a:t>
                </a:r>
                <a:endParaRPr lang="ko-KR" altLang="en-US" sz="1400" dirty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781024" y="4000504"/>
                <a:ext cx="18612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/>
                  <a:t>Tool : Special Tools</a:t>
                </a:r>
                <a:endParaRPr lang="en-US" altLang="ko-KR" sz="1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5" name="그룹 124"/>
            <p:cNvGrpSpPr/>
            <p:nvPr/>
          </p:nvGrpSpPr>
          <p:grpSpPr>
            <a:xfrm>
              <a:off x="500034" y="4357694"/>
              <a:ext cx="2974356" cy="307777"/>
              <a:chOff x="500034" y="4357694"/>
              <a:chExt cx="2974356" cy="307777"/>
            </a:xfrm>
          </p:grpSpPr>
          <p:sp>
            <p:nvSpPr>
              <p:cNvPr id="115" name="타원 114"/>
              <p:cNvSpPr/>
              <p:nvPr/>
            </p:nvSpPr>
            <p:spPr bwMode="auto">
              <a:xfrm>
                <a:off x="500034" y="4368706"/>
                <a:ext cx="285752" cy="28575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1400" dirty="0" smtClean="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rPr>
                  <a:t>5</a:t>
                </a:r>
                <a:endParaRPr lang="ko-KR" altLang="en-US" sz="1400" dirty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781024" y="4357694"/>
                <a:ext cx="26933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/>
                  <a:t>Implant : Implant Simulation</a:t>
                </a:r>
                <a:endParaRPr lang="en-US" altLang="ko-KR" sz="1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6" name="그룹 125"/>
            <p:cNvGrpSpPr/>
            <p:nvPr/>
          </p:nvGrpSpPr>
          <p:grpSpPr>
            <a:xfrm>
              <a:off x="500034" y="4714884"/>
              <a:ext cx="1170977" cy="307777"/>
              <a:chOff x="500034" y="4714884"/>
              <a:chExt cx="1170977" cy="307777"/>
            </a:xfrm>
          </p:grpSpPr>
          <p:sp>
            <p:nvSpPr>
              <p:cNvPr id="117" name="타원 116"/>
              <p:cNvSpPr/>
              <p:nvPr/>
            </p:nvSpPr>
            <p:spPr bwMode="auto">
              <a:xfrm>
                <a:off x="500034" y="4725896"/>
                <a:ext cx="285752" cy="28575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1400" dirty="0" smtClean="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rPr>
                  <a:t>6</a:t>
                </a:r>
                <a:endParaRPr lang="ko-KR" altLang="en-US" sz="1400" dirty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781024" y="4714884"/>
                <a:ext cx="8899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/>
                  <a:t>Window</a:t>
                </a:r>
                <a:endParaRPr lang="en-US" altLang="ko-KR" sz="1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7" name="그룹 126"/>
            <p:cNvGrpSpPr/>
            <p:nvPr/>
          </p:nvGrpSpPr>
          <p:grpSpPr>
            <a:xfrm>
              <a:off x="500034" y="5072074"/>
              <a:ext cx="6529624" cy="523220"/>
              <a:chOff x="500034" y="5072074"/>
              <a:chExt cx="6529624" cy="523220"/>
            </a:xfrm>
          </p:grpSpPr>
          <p:sp>
            <p:nvSpPr>
              <p:cNvPr id="119" name="타원 118"/>
              <p:cNvSpPr/>
              <p:nvPr/>
            </p:nvSpPr>
            <p:spPr bwMode="auto">
              <a:xfrm>
                <a:off x="500034" y="5083086"/>
                <a:ext cx="285752" cy="28575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0" tIns="0" rIns="0" bIns="0" rtlCol="0" anchor="ctr"/>
              <a:lstStyle/>
              <a:p>
                <a:pPr algn="ctr"/>
                <a:r>
                  <a:rPr lang="en-US" altLang="ko-KR" sz="1400" dirty="0" smtClean="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rPr>
                  <a:t>7</a:t>
                </a:r>
                <a:endParaRPr lang="ko-KR" altLang="en-US" sz="1400" dirty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781024" y="5072074"/>
                <a:ext cx="6248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/>
                  <a:t>Help : About </a:t>
                </a:r>
                <a:r>
                  <a:rPr lang="en-US" altLang="ko-KR" sz="1400" b="1" dirty="0" err="1" smtClean="0"/>
                  <a:t>EasyDent</a:t>
                </a:r>
                <a:r>
                  <a:rPr lang="en-US" altLang="ko-KR" sz="1400" b="1" dirty="0" smtClean="0"/>
                  <a:t> V4 Viewer, Configuration and Intra-Oral Sensor</a:t>
                </a:r>
              </a:p>
              <a:p>
                <a:r>
                  <a:rPr lang="en-US" altLang="ko-KR" sz="1400" b="1" dirty="0" smtClean="0"/>
                  <a:t>Settings</a:t>
                </a:r>
                <a:endParaRPr lang="en-US" altLang="ko-KR" sz="1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직사각형 122"/>
          <p:cNvSpPr/>
          <p:nvPr/>
        </p:nvSpPr>
        <p:spPr>
          <a:xfrm>
            <a:off x="777240" y="2143116"/>
            <a:ext cx="33575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add patient icon. A window for registering a new patient  will appear.</a:t>
            </a:r>
            <a:endParaRPr lang="en-US" altLang="ko-KR" sz="105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" name="그룹 29"/>
          <p:cNvGrpSpPr/>
          <p:nvPr/>
        </p:nvGrpSpPr>
        <p:grpSpPr>
          <a:xfrm>
            <a:off x="428596" y="357166"/>
            <a:ext cx="3643338" cy="730898"/>
            <a:chOff x="834554" y="642918"/>
            <a:chExt cx="3643338" cy="730898"/>
          </a:xfrm>
        </p:grpSpPr>
        <p:grpSp>
          <p:nvGrpSpPr>
            <p:cNvPr id="3" name="그룹 33"/>
            <p:cNvGrpSpPr/>
            <p:nvPr/>
          </p:nvGrpSpPr>
          <p:grpSpPr>
            <a:xfrm>
              <a:off x="834554" y="642918"/>
              <a:ext cx="3643338" cy="730898"/>
              <a:chOff x="4714876" y="357166"/>
              <a:chExt cx="3643338" cy="730898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714876" y="357166"/>
                <a:ext cx="3497237" cy="462201"/>
              </a:xfrm>
              <a:prstGeom prst="roundRect">
                <a:avLst>
                  <a:gd name="adj" fmla="val 3531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      </a:t>
                </a:r>
                <a:r>
                  <a:rPr lang="en-US" altLang="ko-KR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New Patient Registration</a:t>
                </a: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4857752" y="857232"/>
                <a:ext cx="3500462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pic>
          <p:nvPicPr>
            <p:cNvPr id="4098" name="Picture 2" descr="D:\02. 업무\2014년\02. 전략과제\13. EM 동영상\dentist용\ezdent icon.png"/>
            <p:cNvPicPr>
              <a:picLocks noChangeAspect="1" noChangeArrowheads="1"/>
            </p:cNvPicPr>
            <p:nvPr/>
          </p:nvPicPr>
          <p:blipFill>
            <a:blip r:embed="rId2" cstate="screen"/>
            <a:srcRect b="-3214"/>
            <a:stretch>
              <a:fillRect/>
            </a:stretch>
          </p:blipFill>
          <p:spPr bwMode="auto">
            <a:xfrm>
              <a:off x="957220" y="690503"/>
              <a:ext cx="380329" cy="393713"/>
            </a:xfrm>
            <a:prstGeom prst="rect">
              <a:avLst/>
            </a:prstGeom>
            <a:noFill/>
          </p:spPr>
        </p:pic>
      </p:grp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22346"/>
            <a:ext cx="1990725" cy="428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그룹 65"/>
          <p:cNvGrpSpPr/>
          <p:nvPr/>
        </p:nvGrpSpPr>
        <p:grpSpPr>
          <a:xfrm>
            <a:off x="1264715" y="1428736"/>
            <a:ext cx="1292817" cy="558536"/>
            <a:chOff x="6357950" y="3143248"/>
            <a:chExt cx="1485571" cy="639748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7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5" name="타원 6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3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69" name="아래쪽 화살표 68"/>
          <p:cNvSpPr/>
          <p:nvPr/>
        </p:nvSpPr>
        <p:spPr bwMode="auto">
          <a:xfrm>
            <a:off x="2214546" y="2701388"/>
            <a:ext cx="357190" cy="285752"/>
          </a:xfrm>
          <a:prstGeom prst="downArrow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41"/>
          <p:cNvGrpSpPr/>
          <p:nvPr/>
        </p:nvGrpSpPr>
        <p:grpSpPr>
          <a:xfrm>
            <a:off x="571660" y="3041539"/>
            <a:ext cx="3712308" cy="3443818"/>
            <a:chOff x="571660" y="3041539"/>
            <a:chExt cx="3712308" cy="3443818"/>
          </a:xfrm>
        </p:grpSpPr>
        <p:sp>
          <p:nvSpPr>
            <p:cNvPr id="122" name="직사각형 121"/>
            <p:cNvSpPr/>
            <p:nvPr/>
          </p:nvSpPr>
          <p:spPr>
            <a:xfrm>
              <a:off x="743056" y="5908276"/>
              <a:ext cx="3357586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Fill in the patient information in the fields and then click the “Add” button to complete patient registration. </a:t>
              </a:r>
            </a:p>
          </p:txBody>
        </p:sp>
        <p:sp>
          <p:nvSpPr>
            <p:cNvPr id="57" name="모서리가 둥근 직사각형 56"/>
            <p:cNvSpPr/>
            <p:nvPr/>
          </p:nvSpPr>
          <p:spPr bwMode="auto">
            <a:xfrm>
              <a:off x="571660" y="3041539"/>
              <a:ext cx="3712308" cy="3420000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4414" y="3143249"/>
              <a:ext cx="2485498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그룹 39"/>
          <p:cNvGrpSpPr/>
          <p:nvPr/>
        </p:nvGrpSpPr>
        <p:grpSpPr>
          <a:xfrm>
            <a:off x="4752976" y="1014396"/>
            <a:ext cx="7358114" cy="5286413"/>
            <a:chOff x="4752976" y="1014396"/>
            <a:chExt cx="7358114" cy="5286413"/>
          </a:xfrm>
        </p:grpSpPr>
        <p:grpSp>
          <p:nvGrpSpPr>
            <p:cNvPr id="11" name="그룹 49"/>
            <p:cNvGrpSpPr/>
            <p:nvPr/>
          </p:nvGrpSpPr>
          <p:grpSpPr>
            <a:xfrm>
              <a:off x="4752976" y="1014396"/>
              <a:ext cx="7358114" cy="5286413"/>
              <a:chOff x="4597400" y="1908163"/>
              <a:chExt cx="7358114" cy="5286413"/>
            </a:xfrm>
          </p:grpSpPr>
          <p:pic>
            <p:nvPicPr>
              <p:cNvPr id="51" name="그림 50" descr="Monitor Frame.png"/>
              <p:cNvPicPr>
                <a:picLocks noChangeAspect="1"/>
              </p:cNvPicPr>
              <p:nvPr/>
            </p:nvPicPr>
            <p:blipFill>
              <a:blip r:embed="rId7" cstate="print"/>
              <a:srcRect b="21657"/>
              <a:stretch>
                <a:fillRect/>
              </a:stretch>
            </p:blipFill>
            <p:spPr>
              <a:xfrm>
                <a:off x="4597400" y="1908163"/>
                <a:ext cx="7358114" cy="5154371"/>
              </a:xfrm>
              <a:prstGeom prst="rect">
                <a:avLst/>
              </a:prstGeom>
            </p:spPr>
          </p:pic>
          <p:pic>
            <p:nvPicPr>
              <p:cNvPr id="52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7735411" y="6689474"/>
                <a:ext cx="1082093" cy="505102"/>
              </a:xfrm>
              <a:prstGeom prst="rect">
                <a:avLst/>
              </a:prstGeom>
              <a:noFill/>
            </p:spPr>
          </p:pic>
        </p:grpSp>
        <p:pic>
          <p:nvPicPr>
            <p:cNvPr id="73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 r="27319" b="31413"/>
            <a:stretch>
              <a:fillRect/>
            </a:stretch>
          </p:blipFill>
          <p:spPr bwMode="auto">
            <a:xfrm>
              <a:off x="5072066" y="1376348"/>
              <a:ext cx="6715172" cy="4481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" name="그룹 40"/>
          <p:cNvGrpSpPr/>
          <p:nvPr/>
        </p:nvGrpSpPr>
        <p:grpSpPr>
          <a:xfrm>
            <a:off x="571660" y="1052736"/>
            <a:ext cx="4648308" cy="1584540"/>
            <a:chOff x="571660" y="1052736"/>
            <a:chExt cx="4648308" cy="1584540"/>
          </a:xfrm>
        </p:grpSpPr>
        <p:sp>
          <p:nvSpPr>
            <p:cNvPr id="58" name="모서리가 둥근 직사각형 57"/>
            <p:cNvSpPr/>
            <p:nvPr/>
          </p:nvSpPr>
          <p:spPr bwMode="auto">
            <a:xfrm>
              <a:off x="571660" y="1052736"/>
              <a:ext cx="3712308" cy="1584540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5" name="직선 연결선 74"/>
            <p:cNvCxnSpPr/>
            <p:nvPr/>
          </p:nvCxnSpPr>
          <p:spPr>
            <a:xfrm>
              <a:off x="4283968" y="1979602"/>
              <a:ext cx="93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66"/>
          <p:cNvGrpSpPr/>
          <p:nvPr/>
        </p:nvGrpSpPr>
        <p:grpSpPr>
          <a:xfrm>
            <a:off x="2951252" y="5406778"/>
            <a:ext cx="1263558" cy="558536"/>
            <a:chOff x="6357950" y="3143248"/>
            <a:chExt cx="1451949" cy="639748"/>
          </a:xfrm>
        </p:grpSpPr>
        <p:grpSp>
          <p:nvGrpSpPr>
            <p:cNvPr id="14" name="그룹 33"/>
            <p:cNvGrpSpPr/>
            <p:nvPr/>
          </p:nvGrpSpPr>
          <p:grpSpPr>
            <a:xfrm>
              <a:off x="6357950" y="3143248"/>
              <a:ext cx="1451949" cy="639748"/>
              <a:chOff x="2428860" y="2428868"/>
              <a:chExt cx="1451949" cy="639748"/>
            </a:xfrm>
          </p:grpSpPr>
          <p:grpSp>
            <p:nvGrpSpPr>
              <p:cNvPr id="1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2" name="타원 8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0" name="TextBox 40"/>
              <p:cNvSpPr txBox="1"/>
              <p:nvPr/>
            </p:nvSpPr>
            <p:spPr>
              <a:xfrm>
                <a:off x="2905029" y="2694809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6483790" y="335050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43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44" name="줄무늬가 있는 오른쪽 화살표 4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770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1" y="1466852"/>
            <a:ext cx="4347168" cy="424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" name="그룹 81"/>
          <p:cNvGrpSpPr/>
          <p:nvPr/>
        </p:nvGrpSpPr>
        <p:grpSpPr>
          <a:xfrm>
            <a:off x="285717" y="857232"/>
            <a:ext cx="2249059" cy="4422607"/>
            <a:chOff x="285717" y="857232"/>
            <a:chExt cx="2249059" cy="4422607"/>
          </a:xfrm>
        </p:grpSpPr>
        <p:sp>
          <p:nvSpPr>
            <p:cNvPr id="11" name="TextBox 10"/>
            <p:cNvSpPr txBox="1"/>
            <p:nvPr/>
          </p:nvSpPr>
          <p:spPr>
            <a:xfrm>
              <a:off x="290483" y="3942059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Gender</a:t>
              </a: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288595" y="4249780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gender of the patient.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5720" y="300037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Date of Birth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323528" y="3284984"/>
              <a:ext cx="22112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date of birth of the     patient. Able to change the notation order from Settings.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5717" y="857232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Chart No.*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306302" y="1164953"/>
              <a:ext cx="201302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the chart no. of the doctor. 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 date is being registered automatically and you are able to cancel the set date from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3528" y="21328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SSN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306302" y="2389929"/>
              <a:ext cx="20130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the citizen number from assigned country.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0483" y="457200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E-mail</a:t>
              </a: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288595" y="4879729"/>
              <a:ext cx="19640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 information of the patient in each section. </a:t>
              </a:r>
            </a:p>
          </p:txBody>
        </p:sp>
      </p:grpSp>
      <p:grpSp>
        <p:nvGrpSpPr>
          <p:cNvPr id="6" name="그룹 84"/>
          <p:cNvGrpSpPr/>
          <p:nvPr/>
        </p:nvGrpSpPr>
        <p:grpSpPr>
          <a:xfrm>
            <a:off x="6848460" y="825139"/>
            <a:ext cx="2295540" cy="4661389"/>
            <a:chOff x="6848460" y="825139"/>
            <a:chExt cx="2295540" cy="4661389"/>
          </a:xfrm>
        </p:grpSpPr>
        <p:sp>
          <p:nvSpPr>
            <p:cNvPr id="7" name="TextBox 6"/>
            <p:cNvSpPr txBox="1"/>
            <p:nvPr/>
          </p:nvSpPr>
          <p:spPr>
            <a:xfrm>
              <a:off x="6858016" y="825139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First Name*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6894228" y="1104884"/>
              <a:ext cx="22497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the  First name.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change the notation order from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58016" y="195939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Last Name*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894228" y="2239139"/>
              <a:ext cx="22497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the  Last name.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change the notation order from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  <a:endPara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858016" y="422667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Address</a:t>
              </a: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894228" y="4506424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Enter address information.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58016" y="3306738"/>
              <a:ext cx="1287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Treatment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6894228" y="3586483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Select the state of treatment.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48460" y="4960562"/>
              <a:ext cx="1424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Tel / Mobile</a:t>
              </a: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6884672" y="5240307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Enter telephone information.</a:t>
              </a:r>
            </a:p>
          </p:txBody>
        </p:sp>
      </p:grpSp>
      <p:grpSp>
        <p:nvGrpSpPr>
          <p:cNvPr id="9" name="그룹 82"/>
          <p:cNvGrpSpPr/>
          <p:nvPr/>
        </p:nvGrpSpPr>
        <p:grpSpPr>
          <a:xfrm>
            <a:off x="1171551" y="989578"/>
            <a:ext cx="2949477" cy="3634818"/>
            <a:chOff x="1171551" y="989578"/>
            <a:chExt cx="2949477" cy="3634818"/>
          </a:xfrm>
        </p:grpSpPr>
        <p:grpSp>
          <p:nvGrpSpPr>
            <p:cNvPr id="10" name="그룹 73"/>
            <p:cNvGrpSpPr/>
            <p:nvPr/>
          </p:nvGrpSpPr>
          <p:grpSpPr>
            <a:xfrm>
              <a:off x="1678854" y="989578"/>
              <a:ext cx="2442174" cy="1044000"/>
              <a:chOff x="1678854" y="989578"/>
              <a:chExt cx="2442174" cy="1044000"/>
            </a:xfrm>
          </p:grpSpPr>
          <p:cxnSp>
            <p:nvCxnSpPr>
              <p:cNvPr id="17" name="직선 연결선 16"/>
              <p:cNvCxnSpPr/>
              <p:nvPr/>
            </p:nvCxnSpPr>
            <p:spPr>
              <a:xfrm rot="16200000" flipV="1">
                <a:off x="3149029" y="1061578"/>
                <a:ext cx="1044000" cy="89999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연결선 17"/>
              <p:cNvCxnSpPr/>
              <p:nvPr/>
            </p:nvCxnSpPr>
            <p:spPr>
              <a:xfrm>
                <a:off x="1678854" y="1000109"/>
                <a:ext cx="1548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직선 연결선 21"/>
            <p:cNvCxnSpPr/>
            <p:nvPr/>
          </p:nvCxnSpPr>
          <p:spPr>
            <a:xfrm>
              <a:off x="1823575" y="3190873"/>
              <a:ext cx="972000" cy="345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그룹 74"/>
            <p:cNvGrpSpPr/>
            <p:nvPr/>
          </p:nvGrpSpPr>
          <p:grpSpPr>
            <a:xfrm>
              <a:off x="1187624" y="2260947"/>
              <a:ext cx="2527121" cy="615600"/>
              <a:chOff x="1187624" y="2260947"/>
              <a:chExt cx="2527121" cy="615600"/>
            </a:xfrm>
          </p:grpSpPr>
          <p:cxnSp>
            <p:nvCxnSpPr>
              <p:cNvPr id="33" name="직선 연결선 32"/>
              <p:cNvCxnSpPr/>
              <p:nvPr/>
            </p:nvCxnSpPr>
            <p:spPr>
              <a:xfrm rot="10800000">
                <a:off x="3013602" y="2264547"/>
                <a:ext cx="701143" cy="61200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 flipV="1">
                <a:off x="1187624" y="2260947"/>
                <a:ext cx="1862831" cy="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그룹 76"/>
            <p:cNvGrpSpPr/>
            <p:nvPr/>
          </p:nvGrpSpPr>
          <p:grpSpPr>
            <a:xfrm>
              <a:off x="1285852" y="3500784"/>
              <a:ext cx="1514930" cy="642942"/>
              <a:chOff x="1285852" y="3500784"/>
              <a:chExt cx="1514930" cy="642942"/>
            </a:xfrm>
          </p:grpSpPr>
          <p:cxnSp>
            <p:nvCxnSpPr>
              <p:cNvPr id="39" name="직선 연결선 38"/>
              <p:cNvCxnSpPr/>
              <p:nvPr/>
            </p:nvCxnSpPr>
            <p:spPr>
              <a:xfrm rot="5400000" flipH="1" flipV="1">
                <a:off x="2222085" y="3564683"/>
                <a:ext cx="642596" cy="51479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/>
              <p:cNvCxnSpPr/>
              <p:nvPr/>
            </p:nvCxnSpPr>
            <p:spPr>
              <a:xfrm>
                <a:off x="1285852" y="4143380"/>
                <a:ext cx="1008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그룹 77"/>
            <p:cNvGrpSpPr/>
            <p:nvPr/>
          </p:nvGrpSpPr>
          <p:grpSpPr>
            <a:xfrm>
              <a:off x="1171551" y="4348169"/>
              <a:ext cx="2257441" cy="276227"/>
              <a:chOff x="1171551" y="4348169"/>
              <a:chExt cx="2257441" cy="276227"/>
            </a:xfrm>
          </p:grpSpPr>
          <p:cxnSp>
            <p:nvCxnSpPr>
              <p:cNvPr id="56" name="직선 연결선 55"/>
              <p:cNvCxnSpPr/>
              <p:nvPr/>
            </p:nvCxnSpPr>
            <p:spPr>
              <a:xfrm flipV="1">
                <a:off x="2867013" y="4348169"/>
                <a:ext cx="561979" cy="275881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>
                <a:off x="1171551" y="4624050"/>
                <a:ext cx="1692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그룹 83"/>
          <p:cNvGrpSpPr/>
          <p:nvPr/>
        </p:nvGrpSpPr>
        <p:grpSpPr>
          <a:xfrm>
            <a:off x="3428198" y="1000108"/>
            <a:ext cx="3456794" cy="4153275"/>
            <a:chOff x="3428198" y="1000108"/>
            <a:chExt cx="3456794" cy="4153275"/>
          </a:xfrm>
        </p:grpSpPr>
        <p:grpSp>
          <p:nvGrpSpPr>
            <p:cNvPr id="24" name="그룹 72"/>
            <p:cNvGrpSpPr/>
            <p:nvPr/>
          </p:nvGrpSpPr>
          <p:grpSpPr>
            <a:xfrm>
              <a:off x="4357676" y="1000108"/>
              <a:ext cx="2516449" cy="1357357"/>
              <a:chOff x="4357676" y="1000108"/>
              <a:chExt cx="2516449" cy="1357357"/>
            </a:xfrm>
          </p:grpSpPr>
          <p:cxnSp>
            <p:nvCxnSpPr>
              <p:cNvPr id="4" name="직선 연결선 3"/>
              <p:cNvCxnSpPr/>
              <p:nvPr/>
            </p:nvCxnSpPr>
            <p:spPr>
              <a:xfrm rot="5400000" flipH="1" flipV="1">
                <a:off x="3893312" y="1464472"/>
                <a:ext cx="1357357" cy="42862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직선 연결선 4"/>
              <p:cNvCxnSpPr/>
              <p:nvPr/>
            </p:nvCxnSpPr>
            <p:spPr>
              <a:xfrm>
                <a:off x="4786125" y="1000108"/>
                <a:ext cx="2088000" cy="369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그룹 75"/>
            <p:cNvGrpSpPr/>
            <p:nvPr/>
          </p:nvGrpSpPr>
          <p:grpSpPr>
            <a:xfrm>
              <a:off x="4357685" y="2143120"/>
              <a:ext cx="2516437" cy="428627"/>
              <a:chOff x="4357685" y="2143120"/>
              <a:chExt cx="2516437" cy="428627"/>
            </a:xfrm>
          </p:grpSpPr>
          <p:cxnSp>
            <p:nvCxnSpPr>
              <p:cNvPr id="27" name="직선 연결선 26"/>
              <p:cNvCxnSpPr/>
              <p:nvPr/>
            </p:nvCxnSpPr>
            <p:spPr>
              <a:xfrm rot="5400000" flipH="1" flipV="1">
                <a:off x="4357686" y="2143119"/>
                <a:ext cx="428627" cy="42862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4786122" y="2143120"/>
                <a:ext cx="2088000" cy="369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직선 연결선 46"/>
            <p:cNvCxnSpPr/>
            <p:nvPr/>
          </p:nvCxnSpPr>
          <p:spPr>
            <a:xfrm>
              <a:off x="5572132" y="3500438"/>
              <a:ext cx="1296000" cy="1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그룹 78"/>
            <p:cNvGrpSpPr/>
            <p:nvPr/>
          </p:nvGrpSpPr>
          <p:grpSpPr>
            <a:xfrm>
              <a:off x="3428198" y="4644240"/>
              <a:ext cx="3456794" cy="509143"/>
              <a:chOff x="3428198" y="4644240"/>
              <a:chExt cx="3456794" cy="509143"/>
            </a:xfrm>
          </p:grpSpPr>
          <p:cxnSp>
            <p:nvCxnSpPr>
              <p:cNvPr id="62" name="직선 연결선 61"/>
              <p:cNvCxnSpPr/>
              <p:nvPr/>
            </p:nvCxnSpPr>
            <p:spPr>
              <a:xfrm rot="5400000" flipH="1" flipV="1">
                <a:off x="3176992" y="4895446"/>
                <a:ext cx="504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/>
              <p:cNvCxnSpPr/>
              <p:nvPr/>
            </p:nvCxnSpPr>
            <p:spPr>
              <a:xfrm>
                <a:off x="3428992" y="5153037"/>
                <a:ext cx="3456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/>
              <p:cNvCxnSpPr/>
              <p:nvPr/>
            </p:nvCxnSpPr>
            <p:spPr>
              <a:xfrm rot="5400000" flipH="1" flipV="1">
                <a:off x="4749422" y="4895446"/>
                <a:ext cx="504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그룹 79"/>
            <p:cNvGrpSpPr/>
            <p:nvPr/>
          </p:nvGrpSpPr>
          <p:grpSpPr>
            <a:xfrm>
              <a:off x="5900747" y="3786190"/>
              <a:ext cx="957269" cy="625155"/>
              <a:chOff x="5900747" y="3786190"/>
              <a:chExt cx="957269" cy="625155"/>
            </a:xfrm>
          </p:grpSpPr>
          <p:cxnSp>
            <p:nvCxnSpPr>
              <p:cNvPr id="41" name="직선 연결선 40"/>
              <p:cNvCxnSpPr/>
              <p:nvPr/>
            </p:nvCxnSpPr>
            <p:spPr>
              <a:xfrm flipV="1">
                <a:off x="5900747" y="3786190"/>
                <a:ext cx="381600" cy="34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/>
              <p:cNvCxnSpPr/>
              <p:nvPr/>
            </p:nvCxnSpPr>
            <p:spPr>
              <a:xfrm rot="5400000" flipH="1" flipV="1">
                <a:off x="6144430" y="3928272"/>
                <a:ext cx="285752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연결선 67"/>
              <p:cNvCxnSpPr/>
              <p:nvPr/>
            </p:nvCxnSpPr>
            <p:spPr>
              <a:xfrm flipV="1">
                <a:off x="5900747" y="4071942"/>
                <a:ext cx="381600" cy="34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68"/>
              <p:cNvCxnSpPr>
                <a:endCxn id="44" idx="1"/>
              </p:cNvCxnSpPr>
              <p:nvPr/>
            </p:nvCxnSpPr>
            <p:spPr>
              <a:xfrm>
                <a:off x="6286512" y="4083803"/>
                <a:ext cx="571504" cy="32754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65" name="줄무늬가 있는 오른쪽 화살표 6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67" name="직사각형 59"/>
          <p:cNvSpPr/>
          <p:nvPr/>
        </p:nvSpPr>
        <p:spPr>
          <a:xfrm>
            <a:off x="6948264" y="6453336"/>
            <a:ext cx="1964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* Required fields.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47"/>
          <p:cNvGrpSpPr/>
          <p:nvPr/>
        </p:nvGrpSpPr>
        <p:grpSpPr>
          <a:xfrm>
            <a:off x="4756154" y="1003186"/>
            <a:ext cx="7159241" cy="5184000"/>
            <a:chOff x="4752977" y="1014395"/>
            <a:chExt cx="7358116" cy="5286419"/>
          </a:xfrm>
        </p:grpSpPr>
        <p:pic>
          <p:nvPicPr>
            <p:cNvPr id="14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63359" b="55694"/>
            <a:stretch>
              <a:fillRect/>
            </a:stretch>
          </p:blipFill>
          <p:spPr bwMode="auto">
            <a:xfrm>
              <a:off x="5071841" y="1371586"/>
              <a:ext cx="6700883" cy="4557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56"/>
            <p:cNvGrpSpPr/>
            <p:nvPr/>
          </p:nvGrpSpPr>
          <p:grpSpPr>
            <a:xfrm>
              <a:off x="4752977" y="1014395"/>
              <a:ext cx="7358116" cy="5286419"/>
              <a:chOff x="4597401" y="1908162"/>
              <a:chExt cx="7358116" cy="5286419"/>
            </a:xfrm>
          </p:grpSpPr>
          <p:pic>
            <p:nvPicPr>
              <p:cNvPr id="151" name="그림 150" descr="Monitor Frame.png"/>
              <p:cNvPicPr>
                <a:picLocks noChangeAspect="1"/>
              </p:cNvPicPr>
              <p:nvPr/>
            </p:nvPicPr>
            <p:blipFill>
              <a:blip r:embed="rId3" cstate="print"/>
              <a:srcRect b="20849"/>
              <a:stretch>
                <a:fillRect/>
              </a:stretch>
            </p:blipFill>
            <p:spPr>
              <a:xfrm>
                <a:off x="4597401" y="1908162"/>
                <a:ext cx="7358116" cy="5207517"/>
              </a:xfrm>
              <a:prstGeom prst="rect">
                <a:avLst/>
              </a:prstGeom>
            </p:spPr>
          </p:pic>
          <p:pic>
            <p:nvPicPr>
              <p:cNvPr id="152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7735408" y="6689479"/>
                <a:ext cx="1082094" cy="505102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142984"/>
            <a:ext cx="3396569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그룹 153"/>
          <p:cNvGrpSpPr/>
          <p:nvPr/>
        </p:nvGrpSpPr>
        <p:grpSpPr>
          <a:xfrm>
            <a:off x="571660" y="4000504"/>
            <a:ext cx="2500142" cy="2416587"/>
            <a:chOff x="571660" y="4000504"/>
            <a:chExt cx="2500142" cy="2416587"/>
          </a:xfrm>
        </p:grpSpPr>
        <p:pic>
          <p:nvPicPr>
            <p:cNvPr id="15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4350" y="4128866"/>
              <a:ext cx="2188450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6" name="모서리가 둥근 직사각형 155"/>
            <p:cNvSpPr/>
            <p:nvPr/>
          </p:nvSpPr>
          <p:spPr bwMode="auto">
            <a:xfrm>
              <a:off x="571660" y="4000504"/>
              <a:ext cx="2500142" cy="2416587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157"/>
          <p:cNvGrpSpPr/>
          <p:nvPr/>
        </p:nvGrpSpPr>
        <p:grpSpPr>
          <a:xfrm>
            <a:off x="571660" y="1052736"/>
            <a:ext cx="5764308" cy="2519140"/>
            <a:chOff x="571660" y="1052736"/>
            <a:chExt cx="5764308" cy="2519140"/>
          </a:xfrm>
        </p:grpSpPr>
        <p:sp>
          <p:nvSpPr>
            <p:cNvPr id="159" name="모서리가 둥근 직사각형 158"/>
            <p:cNvSpPr/>
            <p:nvPr/>
          </p:nvSpPr>
          <p:spPr bwMode="auto">
            <a:xfrm>
              <a:off x="571660" y="1052736"/>
              <a:ext cx="3712308" cy="2519140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60" name="직선 연결선 159"/>
            <p:cNvCxnSpPr/>
            <p:nvPr/>
          </p:nvCxnSpPr>
          <p:spPr>
            <a:xfrm>
              <a:off x="4283968" y="1970756"/>
              <a:ext cx="2052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아래쪽 화살표 169"/>
          <p:cNvSpPr/>
          <p:nvPr/>
        </p:nvSpPr>
        <p:spPr bwMode="auto">
          <a:xfrm>
            <a:off x="2214546" y="3643314"/>
            <a:ext cx="357190" cy="285752"/>
          </a:xfrm>
          <a:prstGeom prst="downArrow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65"/>
          <p:cNvGrpSpPr/>
          <p:nvPr/>
        </p:nvGrpSpPr>
        <p:grpSpPr>
          <a:xfrm>
            <a:off x="6951549" y="1984180"/>
            <a:ext cx="1292817" cy="558536"/>
            <a:chOff x="6357950" y="3143248"/>
            <a:chExt cx="1485571" cy="639748"/>
          </a:xfrm>
        </p:grpSpPr>
        <p:grpSp>
          <p:nvGrpSpPr>
            <p:cNvPr id="11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7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77" name="타원 17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7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73" name="TextBox 172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18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7" y="1142984"/>
            <a:ext cx="339657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47" y="1142984"/>
            <a:ext cx="339657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65"/>
          <p:cNvGrpSpPr/>
          <p:nvPr/>
        </p:nvGrpSpPr>
        <p:grpSpPr>
          <a:xfrm>
            <a:off x="2143108" y="3071810"/>
            <a:ext cx="1292817" cy="558536"/>
            <a:chOff x="6357950" y="3143248"/>
            <a:chExt cx="1485571" cy="639748"/>
          </a:xfrm>
        </p:grpSpPr>
        <p:grpSp>
          <p:nvGrpSpPr>
            <p:cNvPr id="19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9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9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97" name="타원 19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9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93" name="TextBox 19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grpSp>
        <p:nvGrpSpPr>
          <p:cNvPr id="22" name="그룹 65"/>
          <p:cNvGrpSpPr/>
          <p:nvPr/>
        </p:nvGrpSpPr>
        <p:grpSpPr>
          <a:xfrm>
            <a:off x="2214546" y="6143644"/>
            <a:ext cx="1292817" cy="558536"/>
            <a:chOff x="6357950" y="3143248"/>
            <a:chExt cx="1485571" cy="639748"/>
          </a:xfrm>
        </p:grpSpPr>
        <p:grpSp>
          <p:nvGrpSpPr>
            <p:cNvPr id="23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0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0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06" name="타원 20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04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02" name="TextBox 20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  <p:pic>
        <p:nvPicPr>
          <p:cNvPr id="209" name="그림 208" descr="patient ic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sp>
        <p:nvSpPr>
          <p:cNvPr id="122" name="직사각형 121"/>
          <p:cNvSpPr/>
          <p:nvPr/>
        </p:nvSpPr>
        <p:spPr>
          <a:xfrm>
            <a:off x="3058420" y="6072206"/>
            <a:ext cx="35004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After updating patient info., click the “Modify” button to complete the modification.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35031" y="357166"/>
            <a:ext cx="3304293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  <a:latin typeface="+mj-ea"/>
                <a:ea typeface="+mj-ea"/>
              </a:rPr>
              <a:t>     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Modification of Patient Info.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0" name="그림 209" descr="patient ic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69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72" name="줄무늬가 있는 오른쪽 화살표 7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6" name="그룹 65"/>
          <p:cNvGrpSpPr/>
          <p:nvPr/>
        </p:nvGrpSpPr>
        <p:grpSpPr>
          <a:xfrm>
            <a:off x="3143240" y="3000372"/>
            <a:ext cx="1292817" cy="558536"/>
            <a:chOff x="6357950" y="3143248"/>
            <a:chExt cx="1485571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6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6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7" name="타원 16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6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63" name="TextBox 16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14" name="그룹 66"/>
          <p:cNvGrpSpPr/>
          <p:nvPr/>
        </p:nvGrpSpPr>
        <p:grpSpPr>
          <a:xfrm>
            <a:off x="1357290" y="1643050"/>
            <a:ext cx="1263558" cy="558536"/>
            <a:chOff x="6357950" y="3143248"/>
            <a:chExt cx="1451949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51949" cy="639748"/>
              <a:chOff x="2428860" y="2428868"/>
              <a:chExt cx="1451949" cy="639748"/>
            </a:xfrm>
          </p:grpSpPr>
          <p:grpSp>
            <p:nvGrpSpPr>
              <p:cNvPr id="1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8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87" name="타원 18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85" name="TextBox 40"/>
              <p:cNvSpPr txBox="1"/>
              <p:nvPr/>
            </p:nvSpPr>
            <p:spPr>
              <a:xfrm>
                <a:off x="2905029" y="2694809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6483790" y="3350502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6911752" y="6453336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*administrative login required.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18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000"/>
                            </p:stCondLst>
                            <p:childTnLst>
                              <p:par>
                                <p:cTn id="8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500"/>
                            </p:stCondLst>
                            <p:childTnLst>
                              <p:par>
                                <p:cTn id="9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500"/>
                            </p:stCondLst>
                            <p:childTnLst>
                              <p:par>
                                <p:cTn id="9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22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CC33"/>
        </a:solidFill>
        <a:ln w="9525">
          <a:noFill/>
          <a:miter lim="800000"/>
          <a:headEnd/>
          <a:tailEnd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wrap="none" anchor="ctr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18635</TotalTime>
  <Words>1761</Words>
  <Application>Microsoft Office PowerPoint</Application>
  <PresentationFormat>On-screen Show (4:3)</PresentationFormat>
  <Paragraphs>431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 Unicode MS</vt:lpstr>
      <vt:lpstr>HY헤드라인M</vt:lpstr>
      <vt:lpstr>맑은 고딕</vt:lpstr>
      <vt:lpstr>Arial</vt:lpstr>
      <vt:lpstr>Arial Black</vt:lpstr>
      <vt:lpstr>Arial Narrow</vt:lpstr>
      <vt:lpstr>Verdana</vt:lpstr>
      <vt:lpstr>Wingdings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Styx Ohn</cp:lastModifiedBy>
  <cp:revision>1486</cp:revision>
  <dcterms:created xsi:type="dcterms:W3CDTF">2006-10-05T04:04:58Z</dcterms:created>
  <dcterms:modified xsi:type="dcterms:W3CDTF">2015-04-07T22:56:56Z</dcterms:modified>
</cp:coreProperties>
</file>